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78"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4585-34C8-422D-A658-5C45C5CD43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252BB-2DB7-42F7-A278-A0E439AE50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B6DC4-3782-41B4-BDCE-0D0EB359095E}"/>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5" name="Footer Placeholder 4">
            <a:extLst>
              <a:ext uri="{FF2B5EF4-FFF2-40B4-BE49-F238E27FC236}">
                <a16:creationId xmlns:a16="http://schemas.microsoft.com/office/drawing/2014/main" id="{C11D5D4D-EBD6-4EDD-96A4-6BAABD3F04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AC647F-ADEB-4334-A0D1-54D708571997}"/>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61336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455F-B356-4006-B990-D519F8B080BE}"/>
              </a:ext>
            </a:extLst>
          </p:cNvPr>
          <p:cNvSpPr>
            <a:spLocks noGrp="1"/>
          </p:cNvSpPr>
          <p:nvPr>
            <p:ph type="title"/>
          </p:nvPr>
        </p:nvSpPr>
        <p:spPr>
          <a:xfrm>
            <a:off x="838200" y="32593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7DFB11-97B8-4ED4-B885-2B22DB89370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A4512-A038-4720-93BD-370243A1FCC3}"/>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5" name="Footer Placeholder 4">
            <a:extLst>
              <a:ext uri="{FF2B5EF4-FFF2-40B4-BE49-F238E27FC236}">
                <a16:creationId xmlns:a16="http://schemas.microsoft.com/office/drawing/2014/main" id="{81F3CE02-4DF0-4A70-9B5C-8CAAACA7CB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0F2127-D980-4C0C-BA57-3B9BF61F337A}"/>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161100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EC26D-6AA3-458D-A6C4-4F70DFB61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A4DE9-5F38-4FD5-9CE1-DC54BEA9632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32D82-4D50-45DB-9967-FC8CC1AEA636}"/>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5" name="Footer Placeholder 4">
            <a:extLst>
              <a:ext uri="{FF2B5EF4-FFF2-40B4-BE49-F238E27FC236}">
                <a16:creationId xmlns:a16="http://schemas.microsoft.com/office/drawing/2014/main" id="{0A4DC356-A4ED-482F-AEF4-4C399FEF96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8BC12B-8C08-474F-A7EA-0A543F93C03B}"/>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88054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772B-E35E-423C-BC48-76CE2131FEA0}"/>
              </a:ext>
            </a:extLst>
          </p:cNvPr>
          <p:cNvSpPr>
            <a:spLocks noGrp="1"/>
          </p:cNvSpPr>
          <p:nvPr>
            <p:ph type="title"/>
          </p:nvPr>
        </p:nvSpPr>
        <p:spPr>
          <a:xfrm>
            <a:off x="838200" y="32593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EEE73-9E2D-4A24-9F6B-A483CEC38C2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04289-2621-436A-911C-329CD99855B2}"/>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5" name="Footer Placeholder 4">
            <a:extLst>
              <a:ext uri="{FF2B5EF4-FFF2-40B4-BE49-F238E27FC236}">
                <a16:creationId xmlns:a16="http://schemas.microsoft.com/office/drawing/2014/main" id="{8A08A68C-BE9D-4582-B190-02276B7BC2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C7B202-790A-4B66-9028-CB50429E803A}"/>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228846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1B59-8412-4790-AC5B-EF88B931F82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544498-B50F-4D55-BA93-2FFA0F818BE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DD3A8-D504-475D-870F-ABEA800C5B37}"/>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5" name="Footer Placeholder 4">
            <a:extLst>
              <a:ext uri="{FF2B5EF4-FFF2-40B4-BE49-F238E27FC236}">
                <a16:creationId xmlns:a16="http://schemas.microsoft.com/office/drawing/2014/main" id="{394A6FAD-66C8-4E94-9584-E169BAC9F6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0DBCC6-3CC2-4EFD-8FB7-2CF2316D099A}"/>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134581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B59F-7FD7-40C6-B0DB-D4AAD5C360EF}"/>
              </a:ext>
            </a:extLst>
          </p:cNvPr>
          <p:cNvSpPr>
            <a:spLocks noGrp="1"/>
          </p:cNvSpPr>
          <p:nvPr>
            <p:ph type="title"/>
          </p:nvPr>
        </p:nvSpPr>
        <p:spPr>
          <a:xfrm>
            <a:off x="838200" y="32593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8EC8F5-63B3-4A49-A804-C2F638688DB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00C20-1C07-49A3-854B-0B79AADDF1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59D6F-C3AE-4053-86F0-26D185B1CD52}"/>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6" name="Footer Placeholder 5">
            <a:extLst>
              <a:ext uri="{FF2B5EF4-FFF2-40B4-BE49-F238E27FC236}">
                <a16:creationId xmlns:a16="http://schemas.microsoft.com/office/drawing/2014/main" id="{81372C73-3213-41FD-B767-B3E77BB9E3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D8A0B-C4CA-46A7-87C0-68424A83CDD5}"/>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344735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DE8A-34BE-494F-A619-EE8D06A5C5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A5FD78-E515-4AA2-AF3F-FABE1B50A4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7B750-0C54-45EC-96D3-00F82BAC2F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B6EDF-4FF7-4CCC-8805-B1042BDE9C6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845A0-0E9E-4A8D-ABE4-439DD0F3F2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CBE2F-2EDF-4F15-B776-43425331E1F4}"/>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8" name="Footer Placeholder 7">
            <a:extLst>
              <a:ext uri="{FF2B5EF4-FFF2-40B4-BE49-F238E27FC236}">
                <a16:creationId xmlns:a16="http://schemas.microsoft.com/office/drawing/2014/main" id="{866AC0B4-9155-4F3E-86FF-4CD0435A83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A67D08-9209-4697-9D92-236C177FF570}"/>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98112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FCEE-5349-4511-B3B5-90EE2DACEA3F}"/>
              </a:ext>
            </a:extLst>
          </p:cNvPr>
          <p:cNvSpPr>
            <a:spLocks noGrp="1"/>
          </p:cNvSpPr>
          <p:nvPr>
            <p:ph type="title"/>
          </p:nvPr>
        </p:nvSpPr>
        <p:spPr>
          <a:xfrm>
            <a:off x="838200" y="32593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D29E09-1A88-4353-A4C3-83964D87828A}"/>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4" name="Footer Placeholder 3">
            <a:extLst>
              <a:ext uri="{FF2B5EF4-FFF2-40B4-BE49-F238E27FC236}">
                <a16:creationId xmlns:a16="http://schemas.microsoft.com/office/drawing/2014/main" id="{D3240471-7FC4-4D75-83E7-66955368A9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7E66A7-84CE-41A6-9402-0A6BDC4A9F7F}"/>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227647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8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E570-D145-4CF0-A45B-4DEDCDBDD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0CFFFE-FF85-4A78-86BF-232BC0F4B5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05437-B3BA-4B42-86E9-98C175FB65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7385A-48D0-4E27-B60B-94E6C7B97041}"/>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6" name="Footer Placeholder 5">
            <a:extLst>
              <a:ext uri="{FF2B5EF4-FFF2-40B4-BE49-F238E27FC236}">
                <a16:creationId xmlns:a16="http://schemas.microsoft.com/office/drawing/2014/main" id="{98117421-2956-49FF-845A-0F0196CBAB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B64C2-B7C2-4658-A37F-3FF260E57EBF}"/>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32607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C3C0-8F47-4F11-9009-0D221AA428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70E99-23C5-4136-94E8-41478E359D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DC439-A520-4FB8-B930-89371F587C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37E37-AF3A-419F-A9EE-7B11011EAB7F}"/>
              </a:ext>
            </a:extLst>
          </p:cNvPr>
          <p:cNvSpPr>
            <a:spLocks noGrp="1"/>
          </p:cNvSpPr>
          <p:nvPr>
            <p:ph type="dt" sz="half" idx="10"/>
          </p:nvPr>
        </p:nvSpPr>
        <p:spPr>
          <a:xfrm>
            <a:off x="838200" y="6356350"/>
            <a:ext cx="2743200" cy="365125"/>
          </a:xfrm>
          <a:prstGeom prst="rect">
            <a:avLst/>
          </a:prstGeom>
        </p:spPr>
        <p:txBody>
          <a:bodyPr/>
          <a:lstStyle/>
          <a:p>
            <a:fld id="{5FEC7CA8-1330-477D-9683-79ECDFD73FE3}" type="datetimeFigureOut">
              <a:rPr lang="en-US" smtClean="0"/>
              <a:t>6/20/2020</a:t>
            </a:fld>
            <a:endParaRPr lang="en-US"/>
          </a:p>
        </p:txBody>
      </p:sp>
      <p:sp>
        <p:nvSpPr>
          <p:cNvPr id="6" name="Footer Placeholder 5">
            <a:extLst>
              <a:ext uri="{FF2B5EF4-FFF2-40B4-BE49-F238E27FC236}">
                <a16:creationId xmlns:a16="http://schemas.microsoft.com/office/drawing/2014/main" id="{6AD5071E-3B39-4FE9-8FC5-5E740918C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2051D6-D356-443B-9B8A-B0F71D125BCE}"/>
              </a:ext>
            </a:extLst>
          </p:cNvPr>
          <p:cNvSpPr>
            <a:spLocks noGrp="1"/>
          </p:cNvSpPr>
          <p:nvPr>
            <p:ph type="sldNum" sz="quarter" idx="12"/>
          </p:nvPr>
        </p:nvSpPr>
        <p:spPr>
          <a:xfrm>
            <a:off x="8610600" y="6356350"/>
            <a:ext cx="2743200" cy="365125"/>
          </a:xfrm>
          <a:prstGeom prst="rect">
            <a:avLst/>
          </a:prstGeom>
        </p:spPr>
        <p:txBody>
          <a:bodyPr/>
          <a:lstStyle/>
          <a:p>
            <a:fld id="{750D7E31-D854-4F3A-8B8A-7D9C8EDAE843}" type="slidenum">
              <a:rPr lang="en-US" smtClean="0"/>
              <a:t>‹#›</a:t>
            </a:fld>
            <a:endParaRPr lang="en-US"/>
          </a:p>
        </p:txBody>
      </p:sp>
    </p:spTree>
    <p:extLst>
      <p:ext uri="{BB962C8B-B14F-4D97-AF65-F5344CB8AC3E}">
        <p14:creationId xmlns:p14="http://schemas.microsoft.com/office/powerpoint/2010/main" val="128272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7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961D5-16AC-414E-8056-C786FAEEC162}"/>
              </a:ext>
            </a:extLst>
          </p:cNvPr>
          <p:cNvSpPr txBox="1"/>
          <p:nvPr/>
        </p:nvSpPr>
        <p:spPr>
          <a:xfrm>
            <a:off x="2450308" y="562831"/>
            <a:ext cx="7088451" cy="1493108"/>
          </a:xfrm>
          <a:prstGeom prst="rect">
            <a:avLst/>
          </a:prstGeom>
          <a:solidFill>
            <a:schemeClr val="bg1"/>
          </a:solidFill>
        </p:spPr>
        <p:txBody>
          <a:bodyPr wrap="square" rtlCol="0">
            <a:prstTxWarp prst="textPlain">
              <a:avLst/>
            </a:prstTxWarp>
            <a:spAutoFit/>
          </a:bodyPr>
          <a:lstStyle/>
          <a:p>
            <a:r>
              <a:rPr lang="en-US" sz="2450" b="1" dirty="0" err="1">
                <a:ln w="6600">
                  <a:solidFill>
                    <a:srgbClr val="92D050"/>
                  </a:solidFill>
                  <a:prstDash val="solid"/>
                </a:ln>
                <a:gradFill flip="none" rotWithShape="1">
                  <a:gsLst>
                    <a:gs pos="0">
                      <a:schemeClr val="accent1">
                        <a:lumMod val="5000"/>
                        <a:lumOff val="95000"/>
                      </a:schemeClr>
                    </a:gs>
                    <a:gs pos="24000">
                      <a:srgbClr val="C00000"/>
                    </a:gs>
                    <a:gs pos="77000">
                      <a:srgbClr val="C2DAEF"/>
                    </a:gs>
                    <a:gs pos="53000">
                      <a:schemeClr val="accent2">
                        <a:lumMod val="60000"/>
                        <a:lumOff val="40000"/>
                      </a:schemeClr>
                    </a:gs>
                    <a:gs pos="100000">
                      <a:schemeClr val="accent1">
                        <a:lumMod val="30000"/>
                        <a:lumOff val="70000"/>
                      </a:scheme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সবাইকে</a:t>
            </a:r>
            <a:r>
              <a:rPr lang="en-US" sz="2450" b="1" dirty="0">
                <a:ln w="6600">
                  <a:solidFill>
                    <a:srgbClr val="92D050"/>
                  </a:solidFill>
                  <a:prstDash val="solid"/>
                </a:ln>
                <a:gradFill flip="none" rotWithShape="1">
                  <a:gsLst>
                    <a:gs pos="0">
                      <a:schemeClr val="accent1">
                        <a:lumMod val="5000"/>
                        <a:lumOff val="95000"/>
                      </a:schemeClr>
                    </a:gs>
                    <a:gs pos="24000">
                      <a:srgbClr val="C00000"/>
                    </a:gs>
                    <a:gs pos="77000">
                      <a:srgbClr val="C2DAEF"/>
                    </a:gs>
                    <a:gs pos="53000">
                      <a:schemeClr val="accent2">
                        <a:lumMod val="60000"/>
                        <a:lumOff val="40000"/>
                      </a:schemeClr>
                    </a:gs>
                    <a:gs pos="100000">
                      <a:schemeClr val="accent1">
                        <a:lumMod val="30000"/>
                        <a:lumOff val="70000"/>
                      </a:scheme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 </a:t>
            </a:r>
            <a:r>
              <a:rPr lang="en-US" sz="2450" b="1" dirty="0" err="1">
                <a:ln w="6600">
                  <a:solidFill>
                    <a:srgbClr val="92D050"/>
                  </a:solidFill>
                  <a:prstDash val="solid"/>
                </a:ln>
                <a:gradFill flip="none" rotWithShape="1">
                  <a:gsLst>
                    <a:gs pos="0">
                      <a:schemeClr val="accent1">
                        <a:lumMod val="5000"/>
                        <a:lumOff val="95000"/>
                      </a:schemeClr>
                    </a:gs>
                    <a:gs pos="24000">
                      <a:srgbClr val="C00000"/>
                    </a:gs>
                    <a:gs pos="77000">
                      <a:srgbClr val="C2DAEF"/>
                    </a:gs>
                    <a:gs pos="53000">
                      <a:schemeClr val="accent2">
                        <a:lumMod val="60000"/>
                        <a:lumOff val="40000"/>
                      </a:schemeClr>
                    </a:gs>
                    <a:gs pos="100000">
                      <a:schemeClr val="accent1">
                        <a:lumMod val="30000"/>
                        <a:lumOff val="70000"/>
                      </a:scheme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স্বাগতম</a:t>
            </a:r>
            <a:r>
              <a:rPr lang="en-US" sz="2450" b="1" dirty="0">
                <a:ln w="6600">
                  <a:solidFill>
                    <a:srgbClr val="92D050"/>
                  </a:solidFill>
                  <a:prstDash val="solid"/>
                </a:ln>
                <a:gradFill flip="none" rotWithShape="1">
                  <a:gsLst>
                    <a:gs pos="0">
                      <a:schemeClr val="accent1">
                        <a:lumMod val="5000"/>
                        <a:lumOff val="95000"/>
                      </a:schemeClr>
                    </a:gs>
                    <a:gs pos="24000">
                      <a:srgbClr val="C00000"/>
                    </a:gs>
                    <a:gs pos="77000">
                      <a:srgbClr val="C2DAEF"/>
                    </a:gs>
                    <a:gs pos="53000">
                      <a:schemeClr val="accent2">
                        <a:lumMod val="60000"/>
                        <a:lumOff val="40000"/>
                      </a:schemeClr>
                    </a:gs>
                    <a:gs pos="100000">
                      <a:schemeClr val="accent1">
                        <a:lumMod val="30000"/>
                        <a:lumOff val="70000"/>
                      </a:schemeClr>
                    </a:gs>
                  </a:gsLst>
                  <a:lin ang="5400000" scaled="1"/>
                  <a:tileRect/>
                </a:gradFill>
                <a:effectLst>
                  <a:innerShdw blurRad="63500" dist="50800">
                    <a:prstClr val="black">
                      <a:alpha val="50000"/>
                    </a:prstClr>
                  </a:innerShdw>
                </a:effectLst>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2FA5F0D0-6723-4F01-BF94-54C10B5DA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089" y="2055938"/>
            <a:ext cx="6918884" cy="4101329"/>
          </a:xfrm>
          <a:prstGeom prst="rect">
            <a:avLst/>
          </a:prstGeom>
          <a:scene3d>
            <a:camera prst="orthographicFront"/>
            <a:lightRig rig="threePt" dir="t"/>
          </a:scene3d>
          <a:sp3d>
            <a:bevelT/>
          </a:sp3d>
        </p:spPr>
      </p:pic>
      <p:sp>
        <p:nvSpPr>
          <p:cNvPr id="5" name="Frame 4">
            <a:extLst>
              <a:ext uri="{FF2B5EF4-FFF2-40B4-BE49-F238E27FC236}">
                <a16:creationId xmlns:a16="http://schemas.microsoft.com/office/drawing/2014/main" id="{26DA47E6-AC71-4BEF-853A-B6A618243F20}"/>
              </a:ext>
            </a:extLst>
          </p:cNvPr>
          <p:cNvSpPr/>
          <p:nvPr/>
        </p:nvSpPr>
        <p:spPr>
          <a:xfrm>
            <a:off x="0" y="0"/>
            <a:ext cx="12192000" cy="685800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solidFill>
                <a:schemeClr val="tx1"/>
              </a:solidFill>
            </a:endParaRPr>
          </a:p>
        </p:txBody>
      </p:sp>
    </p:spTree>
    <p:extLst>
      <p:ext uri="{BB962C8B-B14F-4D97-AF65-F5344CB8AC3E}">
        <p14:creationId xmlns:p14="http://schemas.microsoft.com/office/powerpoint/2010/main" val="126969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2D6306-08D5-41B5-879D-2070506AB8D9}"/>
              </a:ext>
            </a:extLst>
          </p:cNvPr>
          <p:cNvSpPr txBox="1"/>
          <p:nvPr/>
        </p:nvSpPr>
        <p:spPr>
          <a:xfrm>
            <a:off x="619756" y="5399964"/>
            <a:ext cx="11052048" cy="1317925"/>
          </a:xfrm>
          <a:prstGeom prst="rect">
            <a:avLst/>
          </a:prstGeom>
          <a:noFill/>
        </p:spPr>
        <p:txBody>
          <a:bodyPr wrap="square" rtlCol="0">
            <a:spAutoFit/>
          </a:bodyPr>
          <a:lstStyle/>
          <a:p>
            <a:r>
              <a:rPr lang="bn-IN" sz="398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সকল রোগ জীবানুযুক্ত দূষিত পানির মাধ্যমে ছড়ায় তাকে পানিবাহিত রোগ বলে। </a:t>
            </a:r>
            <a:endParaRPr lang="en-US" sz="398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8021ABB-4F85-4B72-AB1C-EF251691001F}"/>
              </a:ext>
            </a:extLst>
          </p:cNvPr>
          <p:cNvSpPr txBox="1"/>
          <p:nvPr/>
        </p:nvSpPr>
        <p:spPr>
          <a:xfrm>
            <a:off x="2394710" y="228034"/>
            <a:ext cx="7402582" cy="7664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38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ছবিগুলোতে কি কি দেখছ?  </a:t>
            </a:r>
            <a:r>
              <a:rPr lang="en-US" sz="438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13" name="Picture 12">
            <a:extLst>
              <a:ext uri="{FF2B5EF4-FFF2-40B4-BE49-F238E27FC236}">
                <a16:creationId xmlns:a16="http://schemas.microsoft.com/office/drawing/2014/main" id="{5B114D59-0E84-481C-8BDF-539127A68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312" y="1093622"/>
            <a:ext cx="5136506" cy="3520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8" name="Picture 7">
            <a:extLst>
              <a:ext uri="{FF2B5EF4-FFF2-40B4-BE49-F238E27FC236}">
                <a16:creationId xmlns:a16="http://schemas.microsoft.com/office/drawing/2014/main" id="{ECBCD0BB-F54B-4AAB-9AFA-1D11A110D4E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9669" b="9422"/>
          <a:stretch/>
        </p:blipFill>
        <p:spPr>
          <a:xfrm>
            <a:off x="6352853" y="1093622"/>
            <a:ext cx="5144645" cy="3520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2B33579-38FF-46FE-B022-F837AEA1AC8E}"/>
              </a:ext>
            </a:extLst>
          </p:cNvPr>
          <p:cNvSpPr txBox="1"/>
          <p:nvPr/>
        </p:nvSpPr>
        <p:spPr>
          <a:xfrm>
            <a:off x="7544748" y="4678273"/>
            <a:ext cx="2252544" cy="643894"/>
          </a:xfrm>
          <a:prstGeom prst="rect">
            <a:avLst/>
          </a:prstGeom>
          <a:noFill/>
          <a:ln>
            <a:noFill/>
          </a:ln>
          <a:scene3d>
            <a:camera prst="orthographicFront"/>
            <a:lightRig rig="threePt" dir="t"/>
          </a:scene3d>
          <a:sp3d>
            <a:bevelT/>
          </a:sp3d>
        </p:spPr>
        <p:txBody>
          <a:bodyPr wrap="square" rtlCol="0">
            <a:spAutoFit/>
          </a:bodyPr>
          <a:lstStyle/>
          <a:p>
            <a:pPr algn="ctr"/>
            <a:r>
              <a:rPr lang="bn-IN"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দূষিত পানি </a:t>
            </a: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A67F94A7-65A7-45D4-9F30-27F354AF8BD1}"/>
              </a:ext>
            </a:extLst>
          </p:cNvPr>
          <p:cNvSpPr txBox="1"/>
          <p:nvPr/>
        </p:nvSpPr>
        <p:spPr>
          <a:xfrm>
            <a:off x="1772546" y="4656937"/>
            <a:ext cx="3235619" cy="643894"/>
          </a:xfrm>
          <a:prstGeom prst="rect">
            <a:avLst/>
          </a:prstGeom>
          <a:noFill/>
          <a:ln>
            <a:noFill/>
          </a:ln>
          <a:scene3d>
            <a:camera prst="orthographicFront"/>
            <a:lightRig rig="threePt" dir="t"/>
          </a:scene3d>
          <a:sp3d>
            <a:bevelT/>
          </a:sp3d>
        </p:spPr>
        <p:txBody>
          <a:bodyPr wrap="square" rtlCol="0">
            <a:spAutoFit/>
          </a:bodyPr>
          <a:lstStyle/>
          <a:p>
            <a:pPr algn="ctr"/>
            <a:r>
              <a:rPr lang="bn-IN"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আর্সেনিক যুক্ত পানি </a:t>
            </a:r>
            <a:endPar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Frame 10">
            <a:extLst>
              <a:ext uri="{FF2B5EF4-FFF2-40B4-BE49-F238E27FC236}">
                <a16:creationId xmlns:a16="http://schemas.microsoft.com/office/drawing/2014/main" id="{26DA47E6-AC71-4BEF-853A-B6A618243F20}"/>
              </a:ext>
            </a:extLst>
          </p:cNvPr>
          <p:cNvSpPr/>
          <p:nvPr/>
        </p:nvSpPr>
        <p:spPr>
          <a:xfrm>
            <a:off x="20487" y="15240"/>
            <a:ext cx="12171513"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316540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7931B9-2E23-4578-8AAE-80583BA6105E}"/>
              </a:ext>
            </a:extLst>
          </p:cNvPr>
          <p:cNvPicPr>
            <a:picLocks noChangeAspect="1"/>
          </p:cNvPicPr>
          <p:nvPr/>
        </p:nvPicPr>
        <p:blipFill rotWithShape="1">
          <a:blip r:embed="rId2">
            <a:extLst>
              <a:ext uri="{28A0092B-C50C-407E-A947-70E740481C1C}">
                <a14:useLocalDpi xmlns:a14="http://schemas.microsoft.com/office/drawing/2010/main" val="0"/>
              </a:ext>
            </a:extLst>
          </a:blip>
          <a:srcRect l="8024"/>
          <a:stretch/>
        </p:blipFill>
        <p:spPr>
          <a:xfrm>
            <a:off x="6884459" y="836315"/>
            <a:ext cx="3683341" cy="2305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C3583BA8-575A-4C9D-98EA-988C48B39D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3024" y="787691"/>
            <a:ext cx="3723041" cy="234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2A1C2071-8394-4E2A-9C94-98740C72BF15}"/>
              </a:ext>
            </a:extLst>
          </p:cNvPr>
          <p:cNvSpPr txBox="1"/>
          <p:nvPr/>
        </p:nvSpPr>
        <p:spPr>
          <a:xfrm>
            <a:off x="3728508" y="116348"/>
            <a:ext cx="4300013"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98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পানিবাহিত রোগ </a:t>
            </a:r>
            <a:endParaRPr lang="en-US" sz="398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34446929-EA5E-4C39-BC37-7237C6BC314A}"/>
              </a:ext>
            </a:extLst>
          </p:cNvPr>
          <p:cNvSpPr txBox="1"/>
          <p:nvPr/>
        </p:nvSpPr>
        <p:spPr>
          <a:xfrm>
            <a:off x="2278755" y="3157081"/>
            <a:ext cx="1551578" cy="643894"/>
          </a:xfrm>
          <a:prstGeom prst="rect">
            <a:avLst/>
          </a:prstGeom>
          <a:noFill/>
          <a:ln>
            <a:noFill/>
          </a:ln>
          <a:scene3d>
            <a:camera prst="orthographicFront"/>
            <a:lightRig rig="threePt" dir="t"/>
          </a:scene3d>
          <a:sp3d>
            <a:bevelT/>
          </a:sp3d>
        </p:spPr>
        <p:txBody>
          <a:bodyPr wrap="square" rtlCol="0">
            <a:spAutoFit/>
          </a:bodyPr>
          <a:lstStyle/>
          <a:p>
            <a:pPr algn="ct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ডায়রিয়া</a:t>
            </a: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B1507A13-7AB9-48E4-BA3E-6C182311CC5D}"/>
              </a:ext>
            </a:extLst>
          </p:cNvPr>
          <p:cNvSpPr txBox="1"/>
          <p:nvPr/>
        </p:nvSpPr>
        <p:spPr>
          <a:xfrm>
            <a:off x="7620656" y="3082294"/>
            <a:ext cx="1551578" cy="643894"/>
          </a:xfrm>
          <a:prstGeom prst="rect">
            <a:avLst/>
          </a:prstGeom>
          <a:noFill/>
          <a:ln>
            <a:noFill/>
          </a:ln>
          <a:scene3d>
            <a:camera prst="orthographicFront"/>
            <a:lightRig rig="threePt" dir="t"/>
          </a:scene3d>
          <a:sp3d>
            <a:bevelT/>
          </a:sp3d>
        </p:spPr>
        <p:txBody>
          <a:bodyPr wrap="square" rtlCol="0">
            <a:spAutoFit/>
          </a:bodyPr>
          <a:lstStyle/>
          <a:p>
            <a:pPr algn="ct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কলেরা</a:t>
            </a: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EB5C34DD-15A2-4A6D-B779-819AE96EE3BF}"/>
              </a:ext>
            </a:extLst>
          </p:cNvPr>
          <p:cNvSpPr txBox="1"/>
          <p:nvPr/>
        </p:nvSpPr>
        <p:spPr>
          <a:xfrm>
            <a:off x="7797885" y="5986608"/>
            <a:ext cx="2252544" cy="643894"/>
          </a:xfrm>
          <a:prstGeom prst="rect">
            <a:avLst/>
          </a:prstGeom>
          <a:noFill/>
          <a:ln>
            <a:noFill/>
          </a:ln>
          <a:scene3d>
            <a:camera prst="orthographicFront"/>
            <a:lightRig rig="threePt" dir="t"/>
          </a:scene3d>
          <a:sp3d>
            <a:bevelT/>
          </a:sp3d>
        </p:spPr>
        <p:txBody>
          <a:bodyPr wrap="square" rtlCol="0">
            <a:spAutoFit/>
          </a:bodyPr>
          <a:lstStyle/>
          <a:p>
            <a:pPr algn="ctr"/>
            <a:r>
              <a:rPr lang="en-US" sz="358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টাইফয়েড</a:t>
            </a: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3" name="Frame 12">
            <a:extLst>
              <a:ext uri="{FF2B5EF4-FFF2-40B4-BE49-F238E27FC236}">
                <a16:creationId xmlns:a16="http://schemas.microsoft.com/office/drawing/2014/main" id="{D51D4D66-BD58-4FA1-89B0-1FDB8A7A70BD}"/>
              </a:ext>
            </a:extLst>
          </p:cNvPr>
          <p:cNvSpPr/>
          <p:nvPr/>
        </p:nvSpPr>
        <p:spPr>
          <a:xfrm>
            <a:off x="0" y="15240"/>
            <a:ext cx="12192000" cy="6827520"/>
          </a:xfrm>
          <a:prstGeom prst="frame">
            <a:avLst>
              <a:gd name="adj1" fmla="val 2227"/>
            </a:avLst>
          </a:prstGeom>
          <a:gradFill>
            <a:gsLst>
              <a:gs pos="0">
                <a:schemeClr val="accent2">
                  <a:lumMod val="75000"/>
                </a:schemeClr>
              </a:gs>
              <a:gs pos="82250">
                <a:schemeClr val="accent2">
                  <a:lumMod val="75000"/>
                </a:schemeClr>
              </a:gs>
              <a:gs pos="67125">
                <a:srgbClr val="C00000"/>
              </a:gs>
              <a:gs pos="44000">
                <a:srgbClr val="FFE080"/>
              </a:gs>
              <a:gs pos="23000">
                <a:schemeClr val="accent2"/>
              </a:gs>
              <a:gs pos="100000">
                <a:schemeClr val="accent4">
                  <a:lumMod val="100000"/>
                </a:schemeClr>
              </a:gs>
            </a:gsLst>
            <a:path path="circle">
              <a:fillToRect l="50000" t="-80000" r="50000" b="180000"/>
            </a:path>
          </a:gradFill>
          <a:ln>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solidFill>
                <a:schemeClr val="tx1"/>
              </a:solidFill>
            </a:endParaRPr>
          </a:p>
        </p:txBody>
      </p:sp>
      <p:pic>
        <p:nvPicPr>
          <p:cNvPr id="16" name="Picture 15">
            <a:extLst>
              <a:ext uri="{FF2B5EF4-FFF2-40B4-BE49-F238E27FC236}">
                <a16:creationId xmlns:a16="http://schemas.microsoft.com/office/drawing/2014/main" id="{F4DDDC94-117F-4E9A-8AE7-99E097959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459" y="3800540"/>
            <a:ext cx="3683341" cy="2186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7" name="Picture 16">
            <a:extLst>
              <a:ext uri="{FF2B5EF4-FFF2-40B4-BE49-F238E27FC236}">
                <a16:creationId xmlns:a16="http://schemas.microsoft.com/office/drawing/2014/main" id="{72038D3E-7940-42B0-A1C1-AB6A35273B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024" y="3800540"/>
            <a:ext cx="3723041" cy="2251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14" name="TextBox 13">
            <a:extLst>
              <a:ext uri="{FF2B5EF4-FFF2-40B4-BE49-F238E27FC236}">
                <a16:creationId xmlns:a16="http://schemas.microsoft.com/office/drawing/2014/main" id="{C38FBB22-70AA-4A4E-8423-85A747D0052A}"/>
              </a:ext>
            </a:extLst>
          </p:cNvPr>
          <p:cNvSpPr txBox="1"/>
          <p:nvPr/>
        </p:nvSpPr>
        <p:spPr>
          <a:xfrm>
            <a:off x="1928272" y="6051730"/>
            <a:ext cx="2252544" cy="643894"/>
          </a:xfrm>
          <a:prstGeom prst="rect">
            <a:avLst/>
          </a:prstGeom>
          <a:noFill/>
          <a:ln>
            <a:noFill/>
          </a:ln>
          <a:scene3d>
            <a:camera prst="orthographicFront"/>
            <a:lightRig rig="threePt" dir="t"/>
          </a:scene3d>
          <a:sp3d>
            <a:bevelT/>
          </a:sp3d>
        </p:spPr>
        <p:txBody>
          <a:bodyPr wrap="square" rtlCol="0">
            <a:spAutoFit/>
          </a:bodyPr>
          <a:lstStyle/>
          <a:p>
            <a:pPr algn="ctr"/>
            <a:r>
              <a:rPr lang="en-US" sz="3584"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আমাশয়</a:t>
            </a:r>
            <a:r>
              <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5" name="TextBox 14">
            <a:extLst>
              <a:ext uri="{FF2B5EF4-FFF2-40B4-BE49-F238E27FC236}">
                <a16:creationId xmlns:a16="http://schemas.microsoft.com/office/drawing/2014/main" id="{2A1C2071-8394-4E2A-9C94-98740C72BF15}"/>
              </a:ext>
            </a:extLst>
          </p:cNvPr>
          <p:cNvSpPr txBox="1"/>
          <p:nvPr/>
        </p:nvSpPr>
        <p:spPr>
          <a:xfrm>
            <a:off x="2466090" y="76452"/>
            <a:ext cx="7259820"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982"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ছবিতে কি কি দেখতে পাচ্ছ? </a:t>
            </a:r>
            <a:endParaRPr lang="en-US" sz="3982"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7168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15"/>
                                        </p:tgtEl>
                                        <p:attrNameLst>
                                          <p:attrName>ppt_w</p:attrName>
                                        </p:attrNameLst>
                                      </p:cBhvr>
                                      <p:tavLst>
                                        <p:tav tm="0">
                                          <p:val>
                                            <p:strVal val="ppt_w"/>
                                          </p:val>
                                        </p:tav>
                                        <p:tav tm="100000">
                                          <p:val>
                                            <p:fltVal val="0"/>
                                          </p:val>
                                        </p:tav>
                                      </p:tavLst>
                                    </p:anim>
                                    <p:anim calcmode="lin" valueType="num">
                                      <p:cBhvr>
                                        <p:cTn id="29" dur="500"/>
                                        <p:tgtEl>
                                          <p:spTgt spid="15"/>
                                        </p:tgtEl>
                                        <p:attrNameLst>
                                          <p:attrName>ppt_h</p:attrName>
                                        </p:attrNameLst>
                                      </p:cBhvr>
                                      <p:tavLst>
                                        <p:tav tm="0">
                                          <p:val>
                                            <p:strVal val="ppt_h"/>
                                          </p:val>
                                        </p:tav>
                                        <p:tav tm="100000">
                                          <p:val>
                                            <p:fltVal val="0"/>
                                          </p:val>
                                        </p:tav>
                                      </p:tavLst>
                                    </p:anim>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2B1479-586F-4A53-9BBF-EB279058EA3E}"/>
              </a:ext>
            </a:extLst>
          </p:cNvPr>
          <p:cNvSpPr txBox="1"/>
          <p:nvPr/>
        </p:nvSpPr>
        <p:spPr>
          <a:xfrm>
            <a:off x="3937209" y="201339"/>
            <a:ext cx="4583377" cy="1011687"/>
          </a:xfrm>
          <a:prstGeom prst="rect">
            <a:avLst/>
          </a:prstGeom>
          <a:noFill/>
          <a:ln>
            <a:noFill/>
          </a:ln>
          <a:scene3d>
            <a:camera prst="orthographicFront"/>
            <a:lightRig rig="soft" dir="t">
              <a:rot lat="0" lon="0" rev="15600000"/>
            </a:lightRig>
          </a:scene3d>
          <a:sp3d>
            <a:bevelT/>
          </a:sp3d>
        </p:spPr>
        <p:txBody>
          <a:bodyPr wrap="square" rtlCol="0">
            <a:spAutoFit/>
            <a:sp3d extrusionH="57150" prstMaterial="softEdge">
              <a:bevelT w="25400" h="38100"/>
            </a:sp3d>
          </a:bodyPr>
          <a:lstStyle/>
          <a:p>
            <a:pPr algn="ctr"/>
            <a:r>
              <a:rPr lang="bn-IN" sz="5974"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জোড়ায় কাজ  </a:t>
            </a:r>
            <a:r>
              <a:rPr lang="en-US" sz="5974"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9D89B2C1-325D-418E-B37C-583F86C3D024}"/>
              </a:ext>
            </a:extLst>
          </p:cNvPr>
          <p:cNvSpPr txBox="1"/>
          <p:nvPr/>
        </p:nvSpPr>
        <p:spPr>
          <a:xfrm>
            <a:off x="633985" y="5827049"/>
            <a:ext cx="11137391"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68958" indent="-568958">
              <a:buFont typeface="Wingdings" panose="05000000000000000000" pitchFamily="2" charset="2"/>
              <a:buChar char="v"/>
            </a:pP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 বাহিত রোগ কাকে বলে?পানিবাহিত তিনটি রোগের নাম লেখ। </a:t>
            </a:r>
            <a:endPar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200" r="9700"/>
          <a:stretch/>
        </p:blipFill>
        <p:spPr>
          <a:xfrm>
            <a:off x="3357689" y="1338072"/>
            <a:ext cx="5476623" cy="4181856"/>
          </a:xfrm>
          <a:prstGeom prst="rect">
            <a:avLst/>
          </a:prstGeom>
          <a:scene3d>
            <a:camera prst="orthographicFront"/>
            <a:lightRig rig="threePt" dir="t"/>
          </a:scene3d>
          <a:sp3d>
            <a:bevelT w="152400" h="50800" prst="softRound"/>
          </a:sp3d>
        </p:spPr>
      </p:pic>
      <p:sp>
        <p:nvSpPr>
          <p:cNvPr id="6" name="Frame 5">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137869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D402E87-76AA-493A-AAEA-94292D9AFCEF}"/>
              </a:ext>
            </a:extLst>
          </p:cNvPr>
          <p:cNvSpPr txBox="1"/>
          <p:nvPr/>
        </p:nvSpPr>
        <p:spPr>
          <a:xfrm>
            <a:off x="760040" y="4932352"/>
            <a:ext cx="10558137" cy="1317925"/>
          </a:xfrm>
          <a:prstGeom prst="rect">
            <a:avLst/>
          </a:prstGeom>
          <a:noFill/>
        </p:spPr>
        <p:txBody>
          <a:bodyPr wrap="square" rtlCol="0">
            <a:spAutoFit/>
          </a:bodyPr>
          <a:lstStyle/>
          <a:p>
            <a:pPr algn="just"/>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রোগাক্রান্ত ব্যক্তির প্রত্যক্ষ বা পরোক্ষ সংস্পর্শে যেসব রোগ সংক্রমণ হয় তাই ছোঁয়াচে রোগ। </a:t>
            </a:r>
            <a:endPar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E11965C1-7F28-4779-8D4E-793F943DB7C9}"/>
              </a:ext>
            </a:extLst>
          </p:cNvPr>
          <p:cNvSpPr txBox="1"/>
          <p:nvPr/>
        </p:nvSpPr>
        <p:spPr>
          <a:xfrm>
            <a:off x="2796281" y="376553"/>
            <a:ext cx="6485652" cy="766492"/>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38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ছোঁয়াচে রোগ কী? </a:t>
            </a:r>
            <a:endParaRPr lang="en-US" sz="438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2209451" y="3971923"/>
            <a:ext cx="570990" cy="643894"/>
          </a:xfrm>
          <a:prstGeom prst="rect">
            <a:avLst/>
          </a:prstGeom>
        </p:spPr>
        <p:txBody>
          <a:bodyPr wrap="none">
            <a:spAutoFit/>
          </a:bodyPr>
          <a:lstStyle/>
          <a:p>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 </a:t>
            </a:r>
            <a:endParaRPr lang="en-US" sz="3584" dirty="0"/>
          </a:p>
        </p:txBody>
      </p:sp>
      <p:sp>
        <p:nvSpPr>
          <p:cNvPr id="22" name="Rectangle 21"/>
          <p:cNvSpPr/>
          <p:nvPr/>
        </p:nvSpPr>
        <p:spPr>
          <a:xfrm>
            <a:off x="5577665" y="4013493"/>
            <a:ext cx="1281120" cy="643894"/>
          </a:xfrm>
          <a:prstGeom prst="rect">
            <a:avLst/>
          </a:prstGeom>
        </p:spPr>
        <p:txBody>
          <a:bodyPr wrap="none">
            <a:spAutoFit/>
          </a:bodyPr>
          <a:lstStyle/>
          <a:p>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ইবোলা </a:t>
            </a:r>
            <a:endParaRPr lang="en-US" sz="3584" dirty="0"/>
          </a:p>
        </p:txBody>
      </p:sp>
      <p:sp>
        <p:nvSpPr>
          <p:cNvPr id="26" name="Rectangle 25"/>
          <p:cNvSpPr/>
          <p:nvPr/>
        </p:nvSpPr>
        <p:spPr>
          <a:xfrm>
            <a:off x="9569059" y="4013493"/>
            <a:ext cx="825867" cy="643894"/>
          </a:xfrm>
          <a:prstGeom prst="rect">
            <a:avLst/>
          </a:prstGeom>
        </p:spPr>
        <p:txBody>
          <a:bodyPr wrap="none">
            <a:spAutoFit/>
          </a:bodyPr>
          <a:lstStyle/>
          <a:p>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 </a:t>
            </a:r>
            <a:endParaRPr lang="en-US" sz="3584" dirty="0"/>
          </a:p>
        </p:txBody>
      </p:sp>
      <p:pic>
        <p:nvPicPr>
          <p:cNvPr id="7" name="Picture 6">
            <a:extLst>
              <a:ext uri="{FF2B5EF4-FFF2-40B4-BE49-F238E27FC236}">
                <a16:creationId xmlns:a16="http://schemas.microsoft.com/office/drawing/2014/main" id="{2606C840-861C-4BB9-B9CA-02B3CA3B2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43" y="1468817"/>
            <a:ext cx="3655562" cy="2503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1" name="Picture 10">
            <a:extLst>
              <a:ext uri="{FF2B5EF4-FFF2-40B4-BE49-F238E27FC236}">
                <a16:creationId xmlns:a16="http://schemas.microsoft.com/office/drawing/2014/main" id="{B9B5D84D-A4AB-4C37-B193-323ACF681768}"/>
              </a:ext>
            </a:extLst>
          </p:cNvPr>
          <p:cNvPicPr>
            <a:picLocks noChangeAspect="1"/>
          </p:cNvPicPr>
          <p:nvPr/>
        </p:nvPicPr>
        <p:blipFill rotWithShape="1">
          <a:blip r:embed="rId3">
            <a:extLst>
              <a:ext uri="{28A0092B-C50C-407E-A947-70E740481C1C}">
                <a14:useLocalDpi xmlns:a14="http://schemas.microsoft.com/office/drawing/2010/main" val="0"/>
              </a:ext>
            </a:extLst>
          </a:blip>
          <a:srcRect l="16403" r="12385"/>
          <a:stretch/>
        </p:blipFill>
        <p:spPr>
          <a:xfrm>
            <a:off x="4435752" y="1468817"/>
            <a:ext cx="3578138" cy="2512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pic>
        <p:nvPicPr>
          <p:cNvPr id="13" name="Picture 12">
            <a:extLst>
              <a:ext uri="{FF2B5EF4-FFF2-40B4-BE49-F238E27FC236}">
                <a16:creationId xmlns:a16="http://schemas.microsoft.com/office/drawing/2014/main" id="{AF323D32-93BD-44C3-90E1-ED1FAF327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034" y="1468817"/>
            <a:ext cx="3414982" cy="2537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10" name="TextBox 9">
            <a:extLst>
              <a:ext uri="{FF2B5EF4-FFF2-40B4-BE49-F238E27FC236}">
                <a16:creationId xmlns:a16="http://schemas.microsoft.com/office/drawing/2014/main" id="{E11965C1-7F28-4779-8D4E-793F943DB7C9}"/>
              </a:ext>
            </a:extLst>
          </p:cNvPr>
          <p:cNvSpPr txBox="1"/>
          <p:nvPr/>
        </p:nvSpPr>
        <p:spPr>
          <a:xfrm>
            <a:off x="2975744" y="341444"/>
            <a:ext cx="6485652" cy="766492"/>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38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কি রোগ দেখছো? </a:t>
            </a:r>
            <a:endParaRPr lang="en-US" sz="438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rame 11">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4213569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0"/>
                                        </p:tgtEl>
                                      </p:cBhvr>
                                    </p:animEffect>
                                    <p:anim calcmode="lin" valueType="num">
                                      <p:cBhvr>
                                        <p:cTn id="24" dur="1000"/>
                                        <p:tgtEl>
                                          <p:spTgt spid="10"/>
                                        </p:tgtEl>
                                        <p:attrNameLst>
                                          <p:attrName>ppt_x</p:attrName>
                                        </p:attrNameLst>
                                      </p:cBhvr>
                                      <p:tavLst>
                                        <p:tav tm="0">
                                          <p:val>
                                            <p:strVal val="ppt_x"/>
                                          </p:val>
                                        </p:tav>
                                        <p:tav tm="100000">
                                          <p:val>
                                            <p:strVal val="ppt_x"/>
                                          </p:val>
                                        </p:tav>
                                      </p:tavLst>
                                    </p:anim>
                                    <p:anim calcmode="lin" valueType="num">
                                      <p:cBhvr>
                                        <p:cTn id="25" dur="1000"/>
                                        <p:tgtEl>
                                          <p:spTgt spid="10"/>
                                        </p:tgtEl>
                                        <p:attrNameLst>
                                          <p:attrName>ppt_y</p:attrName>
                                        </p:attrNameLst>
                                      </p:cBhvr>
                                      <p:tavLst>
                                        <p:tav tm="0">
                                          <p:val>
                                            <p:strVal val="ppt_y"/>
                                          </p:val>
                                        </p:tav>
                                        <p:tav tm="100000">
                                          <p:val>
                                            <p:strVal val="ppt_y+.1"/>
                                          </p:val>
                                        </p:tav>
                                      </p:tavLst>
                                    </p:anim>
                                    <p:set>
                                      <p:cBhvr>
                                        <p:cTn id="26" dur="1" fill="hold">
                                          <p:stCondLst>
                                            <p:cond delay="999"/>
                                          </p:stCondLst>
                                        </p:cTn>
                                        <p:tgtEl>
                                          <p:spTgt spid="10"/>
                                        </p:tgtEl>
                                        <p:attrNameLst>
                                          <p:attrName>style.visibility</p:attrName>
                                        </p:attrNameLst>
                                      </p:cBhvr>
                                      <p:to>
                                        <p:strVal val="hidden"/>
                                      </p:to>
                                    </p:se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000" fill="hold"/>
                                        <p:tgtEl>
                                          <p:spTgt spid="23"/>
                                        </p:tgtEl>
                                        <p:attrNameLst>
                                          <p:attrName>ppt_w</p:attrName>
                                        </p:attrNameLst>
                                      </p:cBhvr>
                                      <p:tavLst>
                                        <p:tav tm="0">
                                          <p:val>
                                            <p:fltVal val="0"/>
                                          </p:val>
                                        </p:tav>
                                        <p:tav tm="100000">
                                          <p:val>
                                            <p:strVal val="#ppt_w"/>
                                          </p:val>
                                        </p:tav>
                                      </p:tavLst>
                                    </p:anim>
                                    <p:anim calcmode="lin" valueType="num">
                                      <p:cBhvr>
                                        <p:cTn id="30" dur="2000" fill="hold"/>
                                        <p:tgtEl>
                                          <p:spTgt spid="23"/>
                                        </p:tgtEl>
                                        <p:attrNameLst>
                                          <p:attrName>ppt_h</p:attrName>
                                        </p:attrNameLst>
                                      </p:cBhvr>
                                      <p:tavLst>
                                        <p:tav tm="0">
                                          <p:val>
                                            <p:fltVal val="0"/>
                                          </p:val>
                                        </p:tav>
                                        <p:tav tm="100000">
                                          <p:val>
                                            <p:strVal val="#ppt_h"/>
                                          </p:val>
                                        </p:tav>
                                      </p:tavLst>
                                    </p:anim>
                                    <p:animEffect transition="in" filter="fade">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 grpId="0"/>
      <p:bldP spid="22" grpId="0"/>
      <p:bldP spid="2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8E8DB-A2FF-44E4-80EC-18B4B084B8BE}"/>
              </a:ext>
            </a:extLst>
          </p:cNvPr>
          <p:cNvSpPr txBox="1"/>
          <p:nvPr/>
        </p:nvSpPr>
        <p:spPr>
          <a:xfrm>
            <a:off x="521000" y="4926051"/>
            <a:ext cx="11150001" cy="1747017"/>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এইডস একটি ভিন্ন ধরণের সংক্রামক রোগ যা, এইচ আই ভি ভাইরাসের মাধ্যমে ছড়ায়। যদিও আক্রান্ত ব্যক্তিকে স্পর্শ করলে বা তার ব্যবহৃত কোনো জিনিস ব্যবহার করলে কেউ এইচ আই ভি দ্বারা আক্রান্ত হবে না। </a:t>
            </a:r>
            <a:endParaRPr lang="en-US"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8021ABB-4F85-4B72-AB1C-EF251691001F}"/>
              </a:ext>
            </a:extLst>
          </p:cNvPr>
          <p:cNvSpPr txBox="1"/>
          <p:nvPr/>
        </p:nvSpPr>
        <p:spPr>
          <a:xfrm>
            <a:off x="2611922" y="270768"/>
            <a:ext cx="7402582"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bn-IN" sz="3982" b="1" dirty="0">
                <a:ln/>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কী দেখছ?  </a:t>
            </a:r>
            <a:r>
              <a:rPr lang="en-US" sz="3982" b="1" dirty="0">
                <a:ln/>
                <a:solidFill>
                  <a:schemeClr val="tx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34446929-EA5E-4C39-BC37-7237C6BC314A}"/>
              </a:ext>
            </a:extLst>
          </p:cNvPr>
          <p:cNvSpPr txBox="1"/>
          <p:nvPr/>
        </p:nvSpPr>
        <p:spPr>
          <a:xfrm>
            <a:off x="5320211" y="4335723"/>
            <a:ext cx="1551578" cy="643894"/>
          </a:xfrm>
          <a:prstGeom prst="rect">
            <a:avLst/>
          </a:prstGeom>
          <a:noFill/>
          <a:ln>
            <a:noFill/>
          </a:ln>
          <a:scene3d>
            <a:camera prst="orthographicFront"/>
            <a:lightRig rig="threePt" dir="t"/>
          </a:scene3d>
          <a:sp3d>
            <a:bevelT/>
          </a:sp3d>
        </p:spPr>
        <p:txBody>
          <a:bodyPr wrap="square" rtlCol="0">
            <a:spAutoFit/>
          </a:bodyPr>
          <a:lstStyle/>
          <a:p>
            <a:pPr algn="ctr"/>
            <a:r>
              <a:rPr lang="bn-IN"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এইডস </a:t>
            </a:r>
            <a:endPar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51DC4C02-65C3-4FC5-B905-2C25BD0CD951}"/>
              </a:ext>
            </a:extLst>
          </p:cNvPr>
          <p:cNvPicPr>
            <a:picLocks noChangeAspect="1"/>
          </p:cNvPicPr>
          <p:nvPr/>
        </p:nvPicPr>
        <p:blipFill rotWithShape="1">
          <a:blip r:embed="rId2">
            <a:extLst>
              <a:ext uri="{28A0092B-C50C-407E-A947-70E740481C1C}">
                <a14:useLocalDpi xmlns:a14="http://schemas.microsoft.com/office/drawing/2010/main" val="0"/>
              </a:ext>
            </a:extLst>
          </a:blip>
          <a:srcRect l="9792" r="9584"/>
          <a:stretch/>
        </p:blipFill>
        <p:spPr>
          <a:xfrm>
            <a:off x="3350769" y="1064690"/>
            <a:ext cx="5504688" cy="3271035"/>
          </a:xfrm>
          <a:prstGeom prst="rect">
            <a:avLst/>
          </a:prstGeom>
          <a:scene3d>
            <a:camera prst="orthographicFront"/>
            <a:lightRig rig="threePt" dir="t"/>
          </a:scene3d>
          <a:sp3d>
            <a:bevelT/>
          </a:sp3d>
        </p:spPr>
      </p:pic>
      <p:sp>
        <p:nvSpPr>
          <p:cNvPr id="6" name="Frame 5">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116790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C7D530-DB90-4B10-AB2B-8AAA7A344E18}"/>
              </a:ext>
            </a:extLst>
          </p:cNvPr>
          <p:cNvSpPr txBox="1"/>
          <p:nvPr/>
        </p:nvSpPr>
        <p:spPr>
          <a:xfrm>
            <a:off x="1034579" y="5319424"/>
            <a:ext cx="10296233" cy="643894"/>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প্রাণী এবং পোকামাকড়ের মাধ্যমে কিছু জীবানুবাহিত রোগ ছড়ায়। </a:t>
            </a:r>
            <a:endParaRPr lang="en-US"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D4C4ECD-AE23-46AA-96CF-CEC4EEB094A0}"/>
              </a:ext>
            </a:extLst>
          </p:cNvPr>
          <p:cNvSpPr txBox="1"/>
          <p:nvPr/>
        </p:nvSpPr>
        <p:spPr>
          <a:xfrm>
            <a:off x="3029097" y="221184"/>
            <a:ext cx="6307200"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98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ছবিগুলোতে কি কি দেখছ?  </a:t>
            </a:r>
            <a:r>
              <a:rPr lang="en-US" sz="398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1BE4076B-D919-4913-955F-0B3297CB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578" y="1007257"/>
            <a:ext cx="5217886" cy="3525538"/>
          </a:xfrm>
          <a:prstGeom prst="rect">
            <a:avLst/>
          </a:prstGeom>
          <a:scene3d>
            <a:camera prst="orthographicFront"/>
            <a:lightRig rig="threePt" dir="t"/>
          </a:scene3d>
          <a:sp3d>
            <a:bevelT/>
          </a:sp3d>
        </p:spPr>
      </p:pic>
      <p:pic>
        <p:nvPicPr>
          <p:cNvPr id="12" name="Picture 11">
            <a:extLst>
              <a:ext uri="{FF2B5EF4-FFF2-40B4-BE49-F238E27FC236}">
                <a16:creationId xmlns:a16="http://schemas.microsoft.com/office/drawing/2014/main" id="{8AD3596D-0CB6-4C3D-9CBF-F2484735CFED}"/>
              </a:ext>
            </a:extLst>
          </p:cNvPr>
          <p:cNvPicPr>
            <a:picLocks noChangeAspect="1"/>
          </p:cNvPicPr>
          <p:nvPr/>
        </p:nvPicPr>
        <p:blipFill rotWithShape="1">
          <a:blip r:embed="rId3">
            <a:extLst>
              <a:ext uri="{28A0092B-C50C-407E-A947-70E740481C1C}">
                <a14:useLocalDpi xmlns:a14="http://schemas.microsoft.com/office/drawing/2010/main" val="0"/>
              </a:ext>
            </a:extLst>
          </a:blip>
          <a:srcRect b="10731"/>
          <a:stretch/>
        </p:blipFill>
        <p:spPr>
          <a:xfrm>
            <a:off x="7111930" y="1007256"/>
            <a:ext cx="3054320" cy="3525538"/>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id="{CAD04D2B-CA91-4649-A573-02D427CE2F00}"/>
              </a:ext>
            </a:extLst>
          </p:cNvPr>
          <p:cNvSpPr txBox="1"/>
          <p:nvPr/>
        </p:nvSpPr>
        <p:spPr>
          <a:xfrm>
            <a:off x="2577493" y="4466804"/>
            <a:ext cx="2238828" cy="643894"/>
          </a:xfrm>
          <a:prstGeom prst="rect">
            <a:avLst/>
          </a:prstGeom>
          <a:noFill/>
          <a:ln>
            <a:noFill/>
          </a:ln>
          <a:scene3d>
            <a:camera prst="orthographicFront"/>
            <a:lightRig rig="threePt" dir="t"/>
          </a:scene3d>
          <a:sp3d>
            <a:bevelT/>
          </a:sp3d>
        </p:spPr>
        <p:txBody>
          <a:bodyPr wrap="square" rtlCol="0">
            <a:spAutoFit/>
          </a:bodyPr>
          <a:lstStyle/>
          <a:p>
            <a:pPr algn="ctr"/>
            <a:r>
              <a:rPr lang="bn-IN"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মশার কামড় </a:t>
            </a:r>
            <a:endPar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E76BCAF4-1059-4378-8CEC-82E3F5564ADC}"/>
              </a:ext>
            </a:extLst>
          </p:cNvPr>
          <p:cNvSpPr txBox="1"/>
          <p:nvPr/>
        </p:nvSpPr>
        <p:spPr>
          <a:xfrm>
            <a:off x="7450667" y="4452132"/>
            <a:ext cx="2238828" cy="643894"/>
          </a:xfrm>
          <a:prstGeom prst="rect">
            <a:avLst/>
          </a:prstGeom>
          <a:noFill/>
          <a:ln>
            <a:noFill/>
          </a:ln>
          <a:scene3d>
            <a:camera prst="orthographicFront"/>
            <a:lightRig rig="threePt" dir="t"/>
          </a:scene3d>
          <a:sp3d>
            <a:bevelT/>
          </a:sp3d>
        </p:spPr>
        <p:txBody>
          <a:bodyPr wrap="square" rtlCol="0">
            <a:spAutoFit/>
          </a:bodyPr>
          <a:lstStyle/>
          <a:p>
            <a:pPr algn="ctr"/>
            <a:r>
              <a:rPr lang="bn-IN"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কুকুরের কামড় </a:t>
            </a:r>
            <a:endParaRPr lang="en-US" sz="358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C79F7635-2C6E-493C-8E07-0D66549EDC4C}"/>
              </a:ext>
            </a:extLst>
          </p:cNvPr>
          <p:cNvSpPr txBox="1"/>
          <p:nvPr/>
        </p:nvSpPr>
        <p:spPr>
          <a:xfrm>
            <a:off x="1034580" y="5294761"/>
            <a:ext cx="9131669" cy="643894"/>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কুকুরের কামড়ের মাধ্যমে জলাতঙ্ক রোগ ছড়ায়। </a:t>
            </a:r>
            <a:endParaRPr lang="en-US"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D4CC266A-DC4B-448D-8049-E17552443E95}"/>
              </a:ext>
            </a:extLst>
          </p:cNvPr>
          <p:cNvSpPr txBox="1"/>
          <p:nvPr/>
        </p:nvSpPr>
        <p:spPr>
          <a:xfrm>
            <a:off x="1190814" y="5324941"/>
            <a:ext cx="9131669" cy="643894"/>
          </a:xfrm>
          <a:prstGeom prst="rect">
            <a:avLst/>
          </a:prstGeom>
          <a:noFill/>
          <a:ln>
            <a:noFill/>
          </a:ln>
          <a:effectLst/>
          <a:scene3d>
            <a:camera prst="orthographicFront">
              <a:rot lat="0" lon="0" rev="0"/>
            </a:camera>
            <a:lightRig rig="balanced" dir="t">
              <a:rot lat="0" lon="0" rev="8700000"/>
            </a:lightRig>
          </a:scene3d>
          <a:sp3d>
            <a:bevelT w="190500" h="38100"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মশার কামড়ের মাধ্যমে ম্যালেরিয়া এবং ডেঙ্গু রোগ ছড়ায়। </a:t>
            </a:r>
            <a:endParaRPr lang="en-US" sz="3584" dirty="0">
              <a:ln w="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064830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grpId="1" nodeType="clickEffect">
                                  <p:stCondLst>
                                    <p:cond delay="0"/>
                                  </p:stCondLst>
                                  <p:childTnLst>
                                    <p:animEffect transition="out" filter="wipe(right)">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4" grpId="0"/>
      <p:bldP spid="15" grpId="0"/>
      <p:bldP spid="15" grpId="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550F06-C910-4E1B-80F9-AE9ED6FAD420}"/>
              </a:ext>
            </a:extLst>
          </p:cNvPr>
          <p:cNvSpPr txBox="1"/>
          <p:nvPr/>
        </p:nvSpPr>
        <p:spPr>
          <a:xfrm>
            <a:off x="4161414" y="227073"/>
            <a:ext cx="3930534" cy="1011687"/>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a:r>
              <a:rPr lang="bn-IN" sz="5974"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দলগত কাজ </a:t>
            </a:r>
            <a:r>
              <a:rPr lang="en-US" sz="5974"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99D3592B-91F0-43B9-B3B4-6CABE657EBD4}"/>
              </a:ext>
            </a:extLst>
          </p:cNvPr>
          <p:cNvSpPr txBox="1"/>
          <p:nvPr/>
        </p:nvSpPr>
        <p:spPr>
          <a:xfrm>
            <a:off x="1573555" y="1115635"/>
            <a:ext cx="9153757" cy="643894"/>
          </a:xfrm>
          <a:prstGeom prst="rect">
            <a:avLst/>
          </a:prstGeom>
          <a:noFill/>
        </p:spPr>
        <p:txBody>
          <a:bodyPr wrap="square" rtlCol="0">
            <a:spAutoFit/>
          </a:bodyPr>
          <a:lstStyle/>
          <a:p>
            <a:pPr marL="568958" indent="-568958">
              <a:buFont typeface="Wingdings" panose="05000000000000000000" pitchFamily="2" charset="2"/>
              <a:buChar char="q"/>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ছকে সংক্রামক রোগের একটি তালিকা তৈরি করঃ </a:t>
            </a:r>
            <a:endPar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8" name="Table 8">
            <a:extLst>
              <a:ext uri="{FF2B5EF4-FFF2-40B4-BE49-F238E27FC236}">
                <a16:creationId xmlns:a16="http://schemas.microsoft.com/office/drawing/2014/main" id="{5443A13E-3D17-496A-89E1-9B618BD6BC72}"/>
              </a:ext>
            </a:extLst>
          </p:cNvPr>
          <p:cNvGraphicFramePr>
            <a:graphicFrameLocks noGrp="1"/>
          </p:cNvGraphicFramePr>
          <p:nvPr>
            <p:extLst>
              <p:ext uri="{D42A27DB-BD31-4B8C-83A1-F6EECF244321}">
                <p14:modId xmlns:p14="http://schemas.microsoft.com/office/powerpoint/2010/main" val="727134040"/>
              </p:ext>
            </p:extLst>
          </p:nvPr>
        </p:nvGraphicFramePr>
        <p:xfrm>
          <a:off x="1614131" y="2069886"/>
          <a:ext cx="8942494" cy="4397480"/>
        </p:xfrm>
        <a:graphic>
          <a:graphicData uri="http://schemas.openxmlformats.org/drawingml/2006/table">
            <a:tbl>
              <a:tblPr firstRow="1" bandRow="1">
                <a:tableStyleId>{5C22544A-7EE6-4342-B048-85BDC9FD1C3A}</a:tableStyleId>
              </a:tblPr>
              <a:tblGrid>
                <a:gridCol w="4471247">
                  <a:extLst>
                    <a:ext uri="{9D8B030D-6E8A-4147-A177-3AD203B41FA5}">
                      <a16:colId xmlns:a16="http://schemas.microsoft.com/office/drawing/2014/main" val="672991919"/>
                    </a:ext>
                  </a:extLst>
                </a:gridCol>
                <a:gridCol w="4471247">
                  <a:extLst>
                    <a:ext uri="{9D8B030D-6E8A-4147-A177-3AD203B41FA5}">
                      <a16:colId xmlns:a16="http://schemas.microsoft.com/office/drawing/2014/main" val="4063529361"/>
                    </a:ext>
                  </a:extLst>
                </a:gridCol>
              </a:tblGrid>
              <a:tr h="697924">
                <a:tc>
                  <a:txBody>
                    <a:bodyPr/>
                    <a:lstStyle/>
                    <a:p>
                      <a:pPr algn="ctr"/>
                      <a:r>
                        <a:rPr lang="en-US" sz="39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39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প্রকারভেদ</a:t>
                      </a:r>
                      <a:r>
                        <a:rPr lang="en-US" sz="39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9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39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endParaRPr lang="en-US" sz="39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6567425"/>
                  </a:ext>
                </a:extLst>
              </a:tr>
              <a:tr h="916421">
                <a:tc>
                  <a:txBody>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6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2160695"/>
                  </a:ext>
                </a:extLst>
              </a:tr>
              <a:tr h="916215">
                <a:tc>
                  <a:txBody>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পানিবাহিত</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6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8902068"/>
                  </a:ext>
                </a:extLst>
              </a:tr>
              <a:tr h="869804">
                <a:tc>
                  <a:txBody>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ছোঁয়াচে</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6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4841044"/>
                  </a:ext>
                </a:extLst>
              </a:tr>
              <a:tr h="997116">
                <a:tc>
                  <a:txBody>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পোকামাকড়</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034" marR="91034" marT="45517" marB="455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9159367"/>
                  </a:ext>
                </a:extLst>
              </a:tr>
            </a:tbl>
          </a:graphicData>
        </a:graphic>
      </p:graphicFrame>
      <p:sp>
        <p:nvSpPr>
          <p:cNvPr id="5" name="Frame 4">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307806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6DFA28-ED81-48E0-884B-77A08A799302}"/>
              </a:ext>
            </a:extLst>
          </p:cNvPr>
          <p:cNvSpPr txBox="1"/>
          <p:nvPr/>
        </p:nvSpPr>
        <p:spPr>
          <a:xfrm>
            <a:off x="4848728" y="406444"/>
            <a:ext cx="2494545" cy="1011687"/>
          </a:xfrm>
          <a:prstGeom prst="rect">
            <a:avLst/>
          </a:prstGeom>
          <a:noFill/>
          <a:ln>
            <a:noFill/>
          </a:ln>
        </p:spPr>
        <p:txBody>
          <a:bodyPr wrap="square" rtlCol="0">
            <a:spAutoFit/>
          </a:bodyPr>
          <a:lstStyle/>
          <a:p>
            <a:r>
              <a:rPr lang="bn-IN" sz="597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974"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bn-IN" sz="597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97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0" name="Rectangle: Beveled 9">
            <a:extLst>
              <a:ext uri="{FF2B5EF4-FFF2-40B4-BE49-F238E27FC236}">
                <a16:creationId xmlns:a16="http://schemas.microsoft.com/office/drawing/2014/main" id="{A9FF1237-8AF8-46E0-AD20-5C91C2958C8B}"/>
              </a:ext>
            </a:extLst>
          </p:cNvPr>
          <p:cNvSpPr/>
          <p:nvPr/>
        </p:nvSpPr>
        <p:spPr>
          <a:xfrm>
            <a:off x="4279703" y="489435"/>
            <a:ext cx="2822919" cy="964781"/>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89">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A9A57C8F-42BF-4FCB-A18A-EE4D012BEDF3}"/>
              </a:ext>
            </a:extLst>
          </p:cNvPr>
          <p:cNvSpPr txBox="1"/>
          <p:nvPr/>
        </p:nvSpPr>
        <p:spPr>
          <a:xfrm>
            <a:off x="1492004" y="2312668"/>
            <a:ext cx="7357683" cy="705129"/>
          </a:xfrm>
          <a:prstGeom prst="rect">
            <a:avLst/>
          </a:prstGeom>
          <a:noFill/>
        </p:spPr>
        <p:txBody>
          <a:bodyPr wrap="square" rtlCol="0">
            <a:spAutoFit/>
          </a:bodyPr>
          <a:lstStyle/>
          <a:p>
            <a:pPr marL="568958" indent="-568958">
              <a:buFont typeface="Wingdings" panose="05000000000000000000" pitchFamily="2" charset="2"/>
              <a:buChar char="q"/>
            </a:pP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সংক্রামক</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ণ</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5" name="TextBox 14">
            <a:extLst>
              <a:ext uri="{FF2B5EF4-FFF2-40B4-BE49-F238E27FC236}">
                <a16:creationId xmlns:a16="http://schemas.microsoft.com/office/drawing/2014/main" id="{709E0266-82E2-4F46-8FB5-A42EA8148064}"/>
              </a:ext>
            </a:extLst>
          </p:cNvPr>
          <p:cNvSpPr txBox="1"/>
          <p:nvPr/>
        </p:nvSpPr>
        <p:spPr>
          <a:xfrm>
            <a:off x="1492006" y="3375703"/>
            <a:ext cx="6609719" cy="705129"/>
          </a:xfrm>
          <a:prstGeom prst="rect">
            <a:avLst/>
          </a:prstGeom>
          <a:noFill/>
        </p:spPr>
        <p:txBody>
          <a:bodyPr wrap="square" rtlCol="0">
            <a:spAutoFit/>
          </a:bodyPr>
          <a:lstStyle/>
          <a:p>
            <a:pPr marL="568958" indent="-568958">
              <a:buFont typeface="Wingdings" panose="05000000000000000000" pitchFamily="2" charset="2"/>
              <a:buChar char="q"/>
            </a:pP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ঙ্গু</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জ্বর</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মাধ্যমে</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 </a:t>
            </a:r>
          </a:p>
        </p:txBody>
      </p:sp>
      <p:sp>
        <p:nvSpPr>
          <p:cNvPr id="17" name="TextBox 16">
            <a:extLst>
              <a:ext uri="{FF2B5EF4-FFF2-40B4-BE49-F238E27FC236}">
                <a16:creationId xmlns:a16="http://schemas.microsoft.com/office/drawing/2014/main" id="{ED1BD558-408F-456F-8E59-38A8879B5337}"/>
              </a:ext>
            </a:extLst>
          </p:cNvPr>
          <p:cNvSpPr txBox="1"/>
          <p:nvPr/>
        </p:nvSpPr>
        <p:spPr>
          <a:xfrm>
            <a:off x="1492004" y="4564190"/>
            <a:ext cx="8736384" cy="705129"/>
          </a:xfrm>
          <a:prstGeom prst="rect">
            <a:avLst/>
          </a:prstGeom>
          <a:noFill/>
        </p:spPr>
        <p:txBody>
          <a:bodyPr wrap="square" rtlCol="0">
            <a:spAutoFit/>
          </a:bodyPr>
          <a:lstStyle/>
          <a:p>
            <a:pPr marL="568958" indent="-568958">
              <a:buFont typeface="Wingdings" panose="05000000000000000000" pitchFamily="2" charset="2"/>
              <a:buChar char="q"/>
            </a:pP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াধ্যমে</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এইডস</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ছ</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Frame 6">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152573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AFC568-317E-4834-8257-D4279BE9BC3D}"/>
              </a:ext>
            </a:extLst>
          </p:cNvPr>
          <p:cNvSpPr txBox="1"/>
          <p:nvPr/>
        </p:nvSpPr>
        <p:spPr>
          <a:xfrm>
            <a:off x="1117453" y="1588877"/>
            <a:ext cx="4338468" cy="705129"/>
          </a:xfrm>
          <a:prstGeom prst="rect">
            <a:avLst/>
          </a:prstGeom>
          <a:noFill/>
        </p:spPr>
        <p:txBody>
          <a:bodyPr wrap="square" rtlCol="0">
            <a:spAutoFit/>
          </a:bodyPr>
          <a:lstStyle/>
          <a:p>
            <a:pPr marL="533397" indent="-533397">
              <a:buFont typeface="Wingdings" panose="05000000000000000000" pitchFamily="2" charset="2"/>
              <a:buChar char="q"/>
            </a:pPr>
            <a:r>
              <a:rPr lang="bn-IN" sz="398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শূন্যস্থান পূরণ কর-   </a:t>
            </a:r>
            <a:r>
              <a:rPr lang="en-US" sz="3982"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E2007793-690D-4914-B7EF-DACE424D4785}"/>
              </a:ext>
            </a:extLst>
          </p:cNvPr>
          <p:cNvSpPr txBox="1"/>
          <p:nvPr/>
        </p:nvSpPr>
        <p:spPr>
          <a:xfrm>
            <a:off x="1136869" y="2724399"/>
            <a:ext cx="8429786" cy="643894"/>
          </a:xfrm>
          <a:prstGeom prst="rect">
            <a:avLst/>
          </a:prstGeom>
          <a:noFill/>
        </p:spPr>
        <p:txBody>
          <a:bodyPr wrap="square" rtlCol="0">
            <a:spAutoFit/>
          </a:bodyPr>
          <a:lstStyle/>
          <a:p>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মাধ্যমে</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ছড়ায়</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BB80E460-66BC-4E56-8C4B-36F1C14F0D30}"/>
              </a:ext>
            </a:extLst>
          </p:cNvPr>
          <p:cNvSpPr txBox="1"/>
          <p:nvPr/>
        </p:nvSpPr>
        <p:spPr>
          <a:xfrm>
            <a:off x="1117453" y="3741314"/>
            <a:ext cx="6502110" cy="643894"/>
          </a:xfrm>
          <a:prstGeom prst="rect">
            <a:avLst/>
          </a:prstGeom>
          <a:noFill/>
        </p:spPr>
        <p:txBody>
          <a:bodyPr wrap="square" rtlCol="0">
            <a:spAutoFit/>
          </a:bodyPr>
          <a:lstStyle/>
          <a:p>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235384A4-AEE1-403C-9ED5-5042AC909583}"/>
              </a:ext>
            </a:extLst>
          </p:cNvPr>
          <p:cNvSpPr txBox="1"/>
          <p:nvPr/>
        </p:nvSpPr>
        <p:spPr>
          <a:xfrm>
            <a:off x="1136869" y="4462658"/>
            <a:ext cx="9358665" cy="1678088"/>
          </a:xfrm>
          <a:prstGeom prst="rect">
            <a:avLst/>
          </a:prstGeom>
          <a:noFill/>
        </p:spPr>
        <p:txBody>
          <a:bodyPr wrap="square" rtlCol="0">
            <a:spAutoFit/>
          </a:bodyPr>
          <a:lstStyle/>
          <a:p>
            <a:pPr>
              <a:lnSpc>
                <a:spcPct val="150000"/>
              </a:lnSpc>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পরোক্ষ</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nSpc>
                <a:spcPct val="150000"/>
              </a:lnSpc>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তাই</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30256341-2299-4E95-87A6-D3F4F6781176}"/>
              </a:ext>
            </a:extLst>
          </p:cNvPr>
          <p:cNvSpPr txBox="1"/>
          <p:nvPr/>
        </p:nvSpPr>
        <p:spPr>
          <a:xfrm>
            <a:off x="5257865" y="2511860"/>
            <a:ext cx="1455534" cy="643894"/>
          </a:xfrm>
          <a:prstGeom prst="rect">
            <a:avLst/>
          </a:prstGeom>
          <a:noFill/>
        </p:spPr>
        <p:txBody>
          <a:bodyPr wrap="square" rtlCol="0">
            <a:spAutoFit/>
          </a:bodyPr>
          <a:lstStyle/>
          <a:p>
            <a:r>
              <a:rPr lang="en-US" sz="3584"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জলাতঙ্ক</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a16="http://schemas.microsoft.com/office/drawing/2014/main" id="{003FB041-5CFE-43C1-9A97-E7AEAF4D3061}"/>
              </a:ext>
            </a:extLst>
          </p:cNvPr>
          <p:cNvSpPr txBox="1"/>
          <p:nvPr/>
        </p:nvSpPr>
        <p:spPr>
          <a:xfrm>
            <a:off x="4108714" y="5266831"/>
            <a:ext cx="2321220" cy="643894"/>
          </a:xfrm>
          <a:prstGeom prst="rect">
            <a:avLst/>
          </a:prstGeom>
          <a:noFill/>
        </p:spPr>
        <p:txBody>
          <a:bodyPr wrap="square" rtlCol="0">
            <a:spAutoFit/>
          </a:bodyPr>
          <a:lstStyle/>
          <a:p>
            <a:r>
              <a:rPr lang="en-US" sz="3584"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ছোঁয়াচে</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4" name="TextBox 13">
            <a:extLst>
              <a:ext uri="{FF2B5EF4-FFF2-40B4-BE49-F238E27FC236}">
                <a16:creationId xmlns:a16="http://schemas.microsoft.com/office/drawing/2014/main" id="{EFF8CCD4-542A-4E49-A7E2-4DC2E8354488}"/>
              </a:ext>
            </a:extLst>
          </p:cNvPr>
          <p:cNvSpPr txBox="1"/>
          <p:nvPr/>
        </p:nvSpPr>
        <p:spPr>
          <a:xfrm>
            <a:off x="4108714" y="3528572"/>
            <a:ext cx="1968997" cy="643894"/>
          </a:xfrm>
          <a:prstGeom prst="rect">
            <a:avLst/>
          </a:prstGeom>
          <a:noFill/>
        </p:spPr>
        <p:txBody>
          <a:bodyPr wrap="square" rtlCol="0">
            <a:spAutoFit/>
          </a:bodyPr>
          <a:lstStyle/>
          <a:p>
            <a:r>
              <a:rPr lang="en-US" sz="3584"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পানিবাহিত</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grpSp>
        <p:nvGrpSpPr>
          <p:cNvPr id="15" name="Group 14">
            <a:extLst>
              <a:ext uri="{FF2B5EF4-FFF2-40B4-BE49-F238E27FC236}">
                <a16:creationId xmlns:a16="http://schemas.microsoft.com/office/drawing/2014/main" id="{21A65B60-FB96-4958-9108-48382B19DEE7}"/>
              </a:ext>
            </a:extLst>
          </p:cNvPr>
          <p:cNvGrpSpPr/>
          <p:nvPr/>
        </p:nvGrpSpPr>
        <p:grpSpPr>
          <a:xfrm>
            <a:off x="4542155" y="309525"/>
            <a:ext cx="2822919" cy="1014200"/>
            <a:chOff x="4360982" y="660680"/>
            <a:chExt cx="3684564" cy="1086644"/>
          </a:xfrm>
          <a:noFill/>
        </p:grpSpPr>
        <p:sp>
          <p:nvSpPr>
            <p:cNvPr id="16" name="TextBox 15">
              <a:extLst>
                <a:ext uri="{FF2B5EF4-FFF2-40B4-BE49-F238E27FC236}">
                  <a16:creationId xmlns:a16="http://schemas.microsoft.com/office/drawing/2014/main" id="{4E42A703-0615-4627-8BCF-D0EED1BBE9E0}"/>
                </a:ext>
              </a:extLst>
            </p:cNvPr>
            <p:cNvSpPr txBox="1"/>
            <p:nvPr/>
          </p:nvSpPr>
          <p:spPr>
            <a:xfrm>
              <a:off x="5165188" y="762026"/>
              <a:ext cx="2712720" cy="985298"/>
            </a:xfrm>
            <a:prstGeom prst="rect">
              <a:avLst/>
            </a:prstGeom>
            <a:grpFill/>
            <a:ln>
              <a:noFill/>
            </a:ln>
          </p:spPr>
          <p:txBody>
            <a:bodyPr wrap="square" rtlCol="0">
              <a:spAutoFit/>
            </a:bodyPr>
            <a:lstStyle/>
            <a:p>
              <a:r>
                <a:rPr lang="bn-IN" sz="5376"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মূল্যায়ন </a:t>
              </a:r>
              <a:r>
                <a:rPr lang="en-US" sz="5376"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7" name="Rectangle: Beveled 16">
              <a:extLst>
                <a:ext uri="{FF2B5EF4-FFF2-40B4-BE49-F238E27FC236}">
                  <a16:creationId xmlns:a16="http://schemas.microsoft.com/office/drawing/2014/main" id="{2AA178A8-74E6-499F-901E-94CBF2023150}"/>
                </a:ext>
              </a:extLst>
            </p:cNvPr>
            <p:cNvSpPr/>
            <p:nvPr/>
          </p:nvSpPr>
          <p:spPr>
            <a:xfrm>
              <a:off x="4360982" y="660680"/>
              <a:ext cx="3684564" cy="1033694"/>
            </a:xfrm>
            <a:prstGeom prst="bevel">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2" b="1">
                <a:effectLst>
                  <a:outerShdw blurRad="38100" dist="38100" dir="2700000" algn="tl">
                    <a:srgbClr val="000000">
                      <a:alpha val="43137"/>
                    </a:srgbClr>
                  </a:outerShdw>
                </a:effectLst>
              </a:endParaRPr>
            </a:p>
          </p:txBody>
        </p:sp>
      </p:grpSp>
      <p:sp>
        <p:nvSpPr>
          <p:cNvPr id="12" name="Frame 11">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0123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830E72-0134-40E1-81DE-B19DE215D81C}"/>
              </a:ext>
            </a:extLst>
          </p:cNvPr>
          <p:cNvSpPr txBox="1"/>
          <p:nvPr/>
        </p:nvSpPr>
        <p:spPr>
          <a:xfrm>
            <a:off x="811785" y="5279668"/>
            <a:ext cx="10568432" cy="1317925"/>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marL="568958" indent="-568958">
              <a:buFont typeface="Wingdings" panose="05000000000000000000" pitchFamily="2" charset="2"/>
              <a:buChar char="q"/>
            </a:pPr>
            <a:r>
              <a:rPr lang="bn-IN"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আশেপাশে</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IN"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IN"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ধরণের</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সংক্রামক</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হতে</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bn-IN"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তার একটি তালিকা</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আনবে</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982"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grpSp>
        <p:nvGrpSpPr>
          <p:cNvPr id="2" name="Group 1">
            <a:extLst>
              <a:ext uri="{FF2B5EF4-FFF2-40B4-BE49-F238E27FC236}">
                <a16:creationId xmlns:a16="http://schemas.microsoft.com/office/drawing/2014/main" id="{84187164-9AFB-4089-8F6A-86D3162F903F}"/>
              </a:ext>
            </a:extLst>
          </p:cNvPr>
          <p:cNvGrpSpPr/>
          <p:nvPr/>
        </p:nvGrpSpPr>
        <p:grpSpPr>
          <a:xfrm>
            <a:off x="3816303" y="172811"/>
            <a:ext cx="4046029" cy="1394362"/>
            <a:chOff x="4731459" y="314448"/>
            <a:chExt cx="2311296" cy="1493959"/>
          </a:xfrm>
          <a:noFill/>
        </p:grpSpPr>
        <p:sp>
          <p:nvSpPr>
            <p:cNvPr id="6" name="TextBox 5">
              <a:extLst>
                <a:ext uri="{FF2B5EF4-FFF2-40B4-BE49-F238E27FC236}">
                  <a16:creationId xmlns:a16="http://schemas.microsoft.com/office/drawing/2014/main" id="{5242DB2E-71B2-4CD9-9D89-3EA07FA27F94}"/>
                </a:ext>
              </a:extLst>
            </p:cNvPr>
            <p:cNvSpPr txBox="1"/>
            <p:nvPr/>
          </p:nvSpPr>
          <p:spPr>
            <a:xfrm>
              <a:off x="4881043" y="314448"/>
              <a:ext cx="2161712" cy="1083950"/>
            </a:xfrm>
            <a:prstGeom prst="rect">
              <a:avLst/>
            </a:prstGeom>
            <a:grp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a:r>
                <a:rPr lang="bn-IN" sz="5974" b="1" dirty="0">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r>
                <a:rPr lang="en-US" sz="5974" b="1" dirty="0">
                  <a:ln/>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Rectangle: Beveled 7">
              <a:extLst>
                <a:ext uri="{FF2B5EF4-FFF2-40B4-BE49-F238E27FC236}">
                  <a16:creationId xmlns:a16="http://schemas.microsoft.com/office/drawing/2014/main" id="{EE7A55EA-59C6-4759-AC53-674038E21819}"/>
                </a:ext>
              </a:extLst>
            </p:cNvPr>
            <p:cNvSpPr/>
            <p:nvPr/>
          </p:nvSpPr>
          <p:spPr>
            <a:xfrm>
              <a:off x="4731459" y="466698"/>
              <a:ext cx="2247588" cy="1341709"/>
            </a:xfrm>
            <a:prstGeom prst="bevel">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5974" b="1">
                <a:ln/>
                <a:solidFill>
                  <a:schemeClr val="accent6">
                    <a:lumMod val="50000"/>
                  </a:schemeClr>
                </a:solidFill>
                <a:effectLst>
                  <a:outerShdw blurRad="38100" dist="38100" dir="2700000" algn="tl">
                    <a:srgbClr val="000000">
                      <a:alpha val="43137"/>
                    </a:srgbClr>
                  </a:outerShdw>
                </a:effectLst>
              </a:endParaRPr>
            </a:p>
          </p:txBody>
        </p:sp>
      </p:gr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9687" y="1075992"/>
            <a:ext cx="4972628" cy="4246347"/>
          </a:xfrm>
          <a:prstGeom prst="rect">
            <a:avLst/>
          </a:prstGeom>
        </p:spPr>
      </p:pic>
      <p:sp>
        <p:nvSpPr>
          <p:cNvPr id="9" name="Frame 8">
            <a:extLst>
              <a:ext uri="{FF2B5EF4-FFF2-40B4-BE49-F238E27FC236}">
                <a16:creationId xmlns:a16="http://schemas.microsoft.com/office/drawing/2014/main" id="{26DA47E6-AC71-4BEF-853A-B6A618243F20}"/>
              </a:ext>
            </a:extLst>
          </p:cNvPr>
          <p:cNvSpPr/>
          <p:nvPr/>
        </p:nvSpPr>
        <p:spPr>
          <a:xfrm>
            <a:off x="1015" y="15240"/>
            <a:ext cx="12190985"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271054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BBF11-171F-41C7-A621-D18A9C3F393B}"/>
              </a:ext>
            </a:extLst>
          </p:cNvPr>
          <p:cNvSpPr txBox="1"/>
          <p:nvPr/>
        </p:nvSpPr>
        <p:spPr>
          <a:xfrm>
            <a:off x="4819081" y="572563"/>
            <a:ext cx="2460208"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5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bn-IN" sz="5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grpSp>
        <p:nvGrpSpPr>
          <p:cNvPr id="4" name="Group 3">
            <a:extLst>
              <a:ext uri="{FF2B5EF4-FFF2-40B4-BE49-F238E27FC236}">
                <a16:creationId xmlns:a16="http://schemas.microsoft.com/office/drawing/2014/main" id="{64183E8C-51DC-4481-B00E-3D014EC15D96}"/>
              </a:ext>
            </a:extLst>
          </p:cNvPr>
          <p:cNvGrpSpPr/>
          <p:nvPr/>
        </p:nvGrpSpPr>
        <p:grpSpPr>
          <a:xfrm>
            <a:off x="608385" y="3180282"/>
            <a:ext cx="5276731" cy="3096267"/>
            <a:chOff x="181821" y="3280871"/>
            <a:chExt cx="5653642" cy="3149528"/>
          </a:xfrm>
        </p:grpSpPr>
        <p:sp>
          <p:nvSpPr>
            <p:cNvPr id="10" name="TextBox 9">
              <a:extLst>
                <a:ext uri="{FF2B5EF4-FFF2-40B4-BE49-F238E27FC236}">
                  <a16:creationId xmlns:a16="http://schemas.microsoft.com/office/drawing/2014/main" id="{20C9B8F0-3F59-4C3D-84CF-5C4808B8C3C0}"/>
                </a:ext>
              </a:extLst>
            </p:cNvPr>
            <p:cNvSpPr txBox="1"/>
            <p:nvPr/>
          </p:nvSpPr>
          <p:spPr>
            <a:xfrm>
              <a:off x="379944" y="3380304"/>
              <a:ext cx="5455519" cy="2807724"/>
            </a:xfrm>
            <a:prstGeom prst="rect">
              <a:avLst/>
            </a:prstGeom>
            <a:noFill/>
            <a:ln>
              <a:noFill/>
            </a:ln>
          </p:spPr>
          <p:txBody>
            <a:bodyPr wrap="square" rtlCol="0">
              <a:spAutoFit/>
            </a:bodyPr>
            <a:lstStyle/>
            <a:p>
              <a:pPr algn="ctr">
                <a:spcBef>
                  <a:spcPts val="597"/>
                </a:spcBef>
                <a:spcAft>
                  <a:spcPts val="597"/>
                </a:spcAft>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প্রতিভা রানী </a:t>
              </a:r>
            </a:p>
            <a:p>
              <a:pPr algn="ctr">
                <a:spcBef>
                  <a:spcPts val="597"/>
                </a:spcBef>
                <a:spcAft>
                  <a:spcPts val="597"/>
                </a:spcAft>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spcBef>
                  <a:spcPts val="597"/>
                </a:spcBef>
                <a:spcAft>
                  <a:spcPts val="597"/>
                </a:spcAft>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মৌখাড়া সর</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প্রাথ</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মিক</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বিদ্যালয়</a:t>
              </a:r>
            </a:p>
            <a:p>
              <a:pPr algn="ctr">
                <a:spcBef>
                  <a:spcPts val="597"/>
                </a:spcBef>
                <a:spcAft>
                  <a:spcPts val="597"/>
                </a:spcAft>
              </a:pP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বড়াইগ্রাম,</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নাটোর</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Rectangle: Rounded Corners 2">
              <a:extLst>
                <a:ext uri="{FF2B5EF4-FFF2-40B4-BE49-F238E27FC236}">
                  <a16:creationId xmlns:a16="http://schemas.microsoft.com/office/drawing/2014/main" id="{E623A1D7-A6C6-4C24-98FC-B47B836690B2}"/>
                </a:ext>
              </a:extLst>
            </p:cNvPr>
            <p:cNvSpPr/>
            <p:nvPr/>
          </p:nvSpPr>
          <p:spPr>
            <a:xfrm>
              <a:off x="181821" y="3280871"/>
              <a:ext cx="5074171" cy="3149528"/>
            </a:xfrm>
            <a:prstGeom prst="roundRect">
              <a:avLst>
                <a:gd name="adj" fmla="val 2770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3">
                <a:effectLst>
                  <a:outerShdw blurRad="38100" dist="38100" dir="2700000" algn="tl">
                    <a:srgbClr val="000000">
                      <a:alpha val="43137"/>
                    </a:srgbClr>
                  </a:outerShdw>
                </a:effectLst>
              </a:endParaRPr>
            </a:p>
          </p:txBody>
        </p:sp>
      </p:grpSp>
      <p:grpSp>
        <p:nvGrpSpPr>
          <p:cNvPr id="6" name="Group 5">
            <a:extLst>
              <a:ext uri="{FF2B5EF4-FFF2-40B4-BE49-F238E27FC236}">
                <a16:creationId xmlns:a16="http://schemas.microsoft.com/office/drawing/2014/main" id="{4C026FEB-67C9-40F0-B351-39961BD777D6}"/>
              </a:ext>
            </a:extLst>
          </p:cNvPr>
          <p:cNvGrpSpPr/>
          <p:nvPr/>
        </p:nvGrpSpPr>
        <p:grpSpPr>
          <a:xfrm>
            <a:off x="5889448" y="3015595"/>
            <a:ext cx="4925133" cy="3425639"/>
            <a:chOff x="5801179" y="3134948"/>
            <a:chExt cx="5276928" cy="3149529"/>
          </a:xfrm>
        </p:grpSpPr>
        <p:sp>
          <p:nvSpPr>
            <p:cNvPr id="9" name="TextBox 8">
              <a:extLst>
                <a:ext uri="{FF2B5EF4-FFF2-40B4-BE49-F238E27FC236}">
                  <a16:creationId xmlns:a16="http://schemas.microsoft.com/office/drawing/2014/main" id="{3E832278-73D3-4665-92F1-F1D2D851026B}"/>
                </a:ext>
              </a:extLst>
            </p:cNvPr>
            <p:cNvSpPr txBox="1"/>
            <p:nvPr/>
          </p:nvSpPr>
          <p:spPr>
            <a:xfrm>
              <a:off x="6834956" y="3319240"/>
              <a:ext cx="4243151" cy="2937223"/>
            </a:xfrm>
            <a:prstGeom prst="rect">
              <a:avLst/>
            </a:prstGeom>
            <a:noFill/>
            <a:ln>
              <a:noFill/>
            </a:ln>
          </p:spPr>
          <p:txBody>
            <a:bodyPr wrap="square" rtlCol="0">
              <a:spAutoFit/>
            </a:bodyPr>
            <a:lstStyle/>
            <a:p>
              <a:pPr algn="ct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ণ</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 </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a:t>
              </a:r>
              <a:endPar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সপ্তম</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স্বাস্থ্যবি</a:t>
              </a: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সময়-৪৫মি</a:t>
              </a: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a:t>
              </a: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20/০6/২০২০ </a:t>
              </a:r>
              <a:r>
                <a:rPr lang="en-US" sz="336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36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Rectangle: Rounded Corners 10">
              <a:extLst>
                <a:ext uri="{FF2B5EF4-FFF2-40B4-BE49-F238E27FC236}">
                  <a16:creationId xmlns:a16="http://schemas.microsoft.com/office/drawing/2014/main" id="{D21E18FA-0F18-40C0-98C8-48E795BE6408}"/>
                </a:ext>
              </a:extLst>
            </p:cNvPr>
            <p:cNvSpPr/>
            <p:nvPr/>
          </p:nvSpPr>
          <p:spPr>
            <a:xfrm>
              <a:off x="5801179" y="3134948"/>
              <a:ext cx="5074164" cy="3149529"/>
            </a:xfrm>
            <a:prstGeom prst="roundRect">
              <a:avLst>
                <a:gd name="adj" fmla="val 274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effectLst>
                  <a:outerShdw blurRad="38100" dist="38100" dir="2700000" algn="tl">
                    <a:srgbClr val="000000">
                      <a:alpha val="43137"/>
                    </a:srgbClr>
                  </a:outerShdw>
                </a:effectLst>
              </a:endParaRPr>
            </a:p>
          </p:txBody>
        </p:sp>
      </p:grpSp>
      <p:pic>
        <p:nvPicPr>
          <p:cNvPr id="12" name="Picture 11">
            <a:extLst>
              <a:ext uri="{FF2B5EF4-FFF2-40B4-BE49-F238E27FC236}">
                <a16:creationId xmlns:a16="http://schemas.microsoft.com/office/drawing/2014/main" id="{073EB57B-35D6-4BAE-AECC-00AFAD5C2916}"/>
              </a:ext>
            </a:extLst>
          </p:cNvPr>
          <p:cNvPicPr>
            <a:picLocks noChangeAspect="1"/>
          </p:cNvPicPr>
          <p:nvPr/>
        </p:nvPicPr>
        <p:blipFill rotWithShape="1">
          <a:blip r:embed="rId2"/>
          <a:srcRect l="11146" t="6409" r="12496" b="18621"/>
          <a:stretch/>
        </p:blipFill>
        <p:spPr>
          <a:xfrm>
            <a:off x="2296043" y="966844"/>
            <a:ext cx="1820672" cy="2249200"/>
          </a:xfrm>
          <a:prstGeom prst="rect">
            <a:avLst/>
          </a:prstGeom>
          <a:ln w="28575">
            <a:solidFill>
              <a:schemeClr val="accent1"/>
            </a:solidFill>
          </a:ln>
          <a:effectLst>
            <a:outerShdw blurRad="50800" dist="38100" dir="5400000" algn="t" rotWithShape="0">
              <a:prstClr val="black">
                <a:alpha val="40000"/>
              </a:prstClr>
            </a:outerShdw>
          </a:effectLst>
          <a:scene3d>
            <a:camera prst="orthographicFront"/>
            <a:lightRig rig="threePt" dir="t"/>
          </a:scene3d>
          <a:sp3d>
            <a:bevelT prst="relaxedInset"/>
          </a:sp3d>
        </p:spPr>
      </p:pic>
      <p:pic>
        <p:nvPicPr>
          <p:cNvPr id="8" name="Picture 7">
            <a:extLst>
              <a:ext uri="{FF2B5EF4-FFF2-40B4-BE49-F238E27FC236}">
                <a16:creationId xmlns:a16="http://schemas.microsoft.com/office/drawing/2014/main" id="{6473241D-2CED-4FA3-9F51-AADF2C2120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42104" y="966843"/>
            <a:ext cx="1752642" cy="2249200"/>
          </a:xfrm>
          <a:prstGeom prst="rect">
            <a:avLst/>
          </a:prstGeom>
          <a:ln>
            <a:solidFill>
              <a:schemeClr val="accent1"/>
            </a:solidFill>
          </a:ln>
          <a:scene3d>
            <a:camera prst="orthographicFront"/>
            <a:lightRig rig="threePt" dir="t"/>
          </a:scene3d>
          <a:sp3d>
            <a:bevelT/>
          </a:sp3d>
        </p:spPr>
      </p:pic>
      <p:cxnSp>
        <p:nvCxnSpPr>
          <p:cNvPr id="14" name="Straight Arrow Connector 13">
            <a:extLst>
              <a:ext uri="{FF2B5EF4-FFF2-40B4-BE49-F238E27FC236}">
                <a16:creationId xmlns:a16="http://schemas.microsoft.com/office/drawing/2014/main" id="{428D3521-83F1-4C96-8578-EF7DC58BD103}"/>
              </a:ext>
            </a:extLst>
          </p:cNvPr>
          <p:cNvCxnSpPr/>
          <p:nvPr/>
        </p:nvCxnSpPr>
        <p:spPr>
          <a:xfrm>
            <a:off x="6166439" y="2110457"/>
            <a:ext cx="0" cy="3925254"/>
          </a:xfrm>
          <a:prstGeom prst="straightConnector1">
            <a:avLst/>
          </a:prstGeom>
          <a:ln w="38100">
            <a:solidFill>
              <a:schemeClr val="accent5">
                <a:lumMod val="75000"/>
              </a:schemeClr>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0DABCCC-9133-47B1-8263-B5794B19179E}"/>
              </a:ext>
            </a:extLst>
          </p:cNvPr>
          <p:cNvCxnSpPr/>
          <p:nvPr/>
        </p:nvCxnSpPr>
        <p:spPr>
          <a:xfrm>
            <a:off x="6030973" y="2110457"/>
            <a:ext cx="0" cy="3925254"/>
          </a:xfrm>
          <a:prstGeom prst="straightConnector1">
            <a:avLst/>
          </a:prstGeom>
          <a:ln w="38100">
            <a:solidFill>
              <a:schemeClr val="accent5">
                <a:lumMod val="75000"/>
              </a:schemeClr>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C89DEF-2D83-49FD-AF9F-1FD962E0D3B6}"/>
              </a:ext>
            </a:extLst>
          </p:cNvPr>
          <p:cNvCxnSpPr/>
          <p:nvPr/>
        </p:nvCxnSpPr>
        <p:spPr>
          <a:xfrm flipH="1">
            <a:off x="6096001" y="1907033"/>
            <a:ext cx="1" cy="4369516"/>
          </a:xfrm>
          <a:prstGeom prst="straightConnector1">
            <a:avLst/>
          </a:prstGeom>
          <a:ln w="38100">
            <a:solidFill>
              <a:schemeClr val="accent5">
                <a:lumMod val="75000"/>
              </a:schemeClr>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Frame 16">
            <a:extLst>
              <a:ext uri="{FF2B5EF4-FFF2-40B4-BE49-F238E27FC236}">
                <a16:creationId xmlns:a16="http://schemas.microsoft.com/office/drawing/2014/main" id="{26DA47E6-AC71-4BEF-853A-B6A618243F20}"/>
              </a:ext>
            </a:extLst>
          </p:cNvPr>
          <p:cNvSpPr/>
          <p:nvPr/>
        </p:nvSpPr>
        <p:spPr>
          <a:xfrm>
            <a:off x="-14068" y="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706388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550F06-C910-4E1B-80F9-AE9ED6FAD420}"/>
              </a:ext>
            </a:extLst>
          </p:cNvPr>
          <p:cNvSpPr txBox="1"/>
          <p:nvPr/>
        </p:nvSpPr>
        <p:spPr>
          <a:xfrm>
            <a:off x="1771902" y="583125"/>
            <a:ext cx="8747760" cy="1011687"/>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a:r>
              <a:rPr lang="bn-IN" sz="5974"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সবাইকে ধন্যবাদ </a:t>
            </a:r>
            <a:r>
              <a:rPr lang="en-US" sz="5974"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5948619F-48CE-496F-8DD3-3C14E22BB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92" y="1651172"/>
            <a:ext cx="7416618" cy="459418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Frame 3">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318082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808778" y="215721"/>
            <a:ext cx="8574446" cy="6426558"/>
          </a:xfrm>
          <a:prstGeom prst="rect">
            <a:avLst/>
          </a:prstGeom>
        </p:spPr>
      </p:pic>
      <p:pic>
        <p:nvPicPr>
          <p:cNvPr id="3" name="health 1">
            <a:hlinkClick r:id="" action="ppaction://media"/>
            <a:extLst>
              <a:ext uri="{FF2B5EF4-FFF2-40B4-BE49-F238E27FC236}">
                <a16:creationId xmlns:a16="http://schemas.microsoft.com/office/drawing/2014/main" id="{7C2DDFB5-9481-4DB6-98B0-B74F17AEB30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1545" t="9233" r="10887" b="8301"/>
          <a:stretch/>
        </p:blipFill>
        <p:spPr>
          <a:xfrm>
            <a:off x="2159442" y="535053"/>
            <a:ext cx="7882513" cy="4741142"/>
          </a:xfrm>
          <a:prstGeom prst="rect">
            <a:avLst/>
          </a:prstGeom>
        </p:spPr>
      </p:pic>
      <p:sp>
        <p:nvSpPr>
          <p:cNvPr id="4" name="Frame 3">
            <a:extLst>
              <a:ext uri="{FF2B5EF4-FFF2-40B4-BE49-F238E27FC236}">
                <a16:creationId xmlns:a16="http://schemas.microsoft.com/office/drawing/2014/main" id="{26DA47E6-AC71-4BEF-853A-B6A618243F20}"/>
              </a:ext>
            </a:extLst>
          </p:cNvPr>
          <p:cNvSpPr/>
          <p:nvPr/>
        </p:nvSpPr>
        <p:spPr>
          <a:xfrm>
            <a:off x="-1" y="15240"/>
            <a:ext cx="12192001"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49386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899D02E-E44C-4CEC-9430-5A5A5704FB74}"/>
              </a:ext>
            </a:extLst>
          </p:cNvPr>
          <p:cNvSpPr txBox="1"/>
          <p:nvPr/>
        </p:nvSpPr>
        <p:spPr>
          <a:xfrm>
            <a:off x="1853533" y="147804"/>
            <a:ext cx="4126123" cy="1103507"/>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571" b="1"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স্বাস্থ্যবিধি</a:t>
            </a:r>
            <a:r>
              <a:rPr lang="en-US" sz="6571"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1449"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CB5B851-9D2C-4A8E-8C42-1ABC844443FF}"/>
              </a:ext>
            </a:extLst>
          </p:cNvPr>
          <p:cNvSpPr txBox="1"/>
          <p:nvPr/>
        </p:nvSpPr>
        <p:spPr>
          <a:xfrm>
            <a:off x="4422532" y="976008"/>
            <a:ext cx="5001884" cy="1195392"/>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7168" b="1"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সংক্রামক</a:t>
            </a:r>
            <a:r>
              <a:rPr lang="en-US" sz="7168"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168" b="1" dirty="0" err="1">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7168"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3739" b="1" dirty="0">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621" y="2079081"/>
            <a:ext cx="6452761" cy="4259263"/>
          </a:xfrm>
          <a:prstGeom prst="rect">
            <a:avLst/>
          </a:prstGeom>
          <a:scene3d>
            <a:camera prst="orthographicFront"/>
            <a:lightRig rig="threePt" dir="t"/>
          </a:scene3d>
          <a:sp3d>
            <a:bevelT w="152400" h="50800" prst="softRound"/>
          </a:sp3d>
        </p:spPr>
      </p:pic>
      <p:sp>
        <p:nvSpPr>
          <p:cNvPr id="5" name="Frame 4">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277233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650F40-0FA5-4764-9A89-CCA7E64D2F36}"/>
              </a:ext>
            </a:extLst>
          </p:cNvPr>
          <p:cNvSpPr txBox="1"/>
          <p:nvPr/>
        </p:nvSpPr>
        <p:spPr>
          <a:xfrm>
            <a:off x="1300977" y="3107270"/>
            <a:ext cx="9273175"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৯.২.২</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সংক্রামক রোগের উদাহরণ দিতে পারবে। </a:t>
            </a:r>
            <a:endPar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4083305" y="666415"/>
            <a:ext cx="4025392" cy="919611"/>
          </a:xfrm>
          <a:prstGeom prst="rect">
            <a:avLst/>
          </a:prstGeom>
          <a:noFill/>
          <a:ln>
            <a:noFill/>
          </a:ln>
        </p:spPr>
        <p:txBody>
          <a:bodyPr wrap="square" rtlCol="0">
            <a:spAutoFit/>
          </a:bodyPr>
          <a:lstStyle/>
          <a:p>
            <a:pPr algn="ctr"/>
            <a:r>
              <a:rPr lang="bn-IN" sz="5376"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376"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106067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021ABB-4F85-4B72-AB1C-EF251691001F}"/>
              </a:ext>
            </a:extLst>
          </p:cNvPr>
          <p:cNvSpPr txBox="1"/>
          <p:nvPr/>
        </p:nvSpPr>
        <p:spPr>
          <a:xfrm>
            <a:off x="2394710" y="224178"/>
            <a:ext cx="7402582"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98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 ছবিগুলোতে কি কি দেখছ?  </a:t>
            </a:r>
            <a:r>
              <a:rPr lang="en-US" sz="3982"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F8021ABB-4F85-4B72-AB1C-EF251691001F}"/>
              </a:ext>
            </a:extLst>
          </p:cNvPr>
          <p:cNvSpPr txBox="1"/>
          <p:nvPr/>
        </p:nvSpPr>
        <p:spPr>
          <a:xfrm>
            <a:off x="1833079" y="5022120"/>
            <a:ext cx="7402582" cy="6438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কেন রোগাক্রান্ত হয়? </a:t>
            </a:r>
            <a:endParaRPr lang="en-US"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064D8B1E-FD44-4187-A32E-64A42F006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386" y="1137857"/>
            <a:ext cx="3477472" cy="2723982"/>
          </a:xfrm>
          <a:prstGeom prst="rect">
            <a:avLst/>
          </a:prstGeom>
          <a:scene3d>
            <a:camera prst="orthographicFront"/>
            <a:lightRig rig="threePt" dir="t"/>
          </a:scene3d>
          <a:sp3d>
            <a:bevelT/>
          </a:sp3d>
        </p:spPr>
      </p:pic>
      <p:pic>
        <p:nvPicPr>
          <p:cNvPr id="16" name="Picture 15">
            <a:extLst>
              <a:ext uri="{FF2B5EF4-FFF2-40B4-BE49-F238E27FC236}">
                <a16:creationId xmlns:a16="http://schemas.microsoft.com/office/drawing/2014/main" id="{23DF3DD1-C739-4F81-BE80-CFC83C38A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5" y="1137858"/>
            <a:ext cx="3572883" cy="2723982"/>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243474A7-64D6-4845-9E87-5AC29FD5ADCA}"/>
              </a:ext>
            </a:extLst>
          </p:cNvPr>
          <p:cNvSpPr txBox="1"/>
          <p:nvPr/>
        </p:nvSpPr>
        <p:spPr>
          <a:xfrm>
            <a:off x="1155305" y="4862859"/>
            <a:ext cx="9998830" cy="11954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স্বাস্থ্যবিধি মেনে চল</a:t>
            </a:r>
            <a:r>
              <a:rPr lang="en-US" sz="3584"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bn-IN"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আমরা স্বাস্থ্য ভালো রাখতে পারি এবং স্বাস্থ্যের উন্নতি করতে পারি।স্বাস্থ্যবিধি মেনে চলার পরেও আমরা রোগাক্রান্ত হই।</a:t>
            </a:r>
            <a:endParaRPr lang="en-US" sz="3584"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0A102962-AC77-4134-A5B4-1124802AC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257" y="1137857"/>
            <a:ext cx="3284069" cy="2723982"/>
          </a:xfrm>
          <a:prstGeom prst="rect">
            <a:avLst/>
          </a:prstGeom>
          <a:scene3d>
            <a:camera prst="orthographicFront"/>
            <a:lightRig rig="threePt" dir="t"/>
          </a:scene3d>
          <a:sp3d>
            <a:bevelT/>
          </a:sp3d>
        </p:spPr>
      </p:pic>
      <p:sp>
        <p:nvSpPr>
          <p:cNvPr id="2" name="TextBox 1"/>
          <p:cNvSpPr txBox="1"/>
          <p:nvPr/>
        </p:nvSpPr>
        <p:spPr>
          <a:xfrm>
            <a:off x="5238773" y="3848617"/>
            <a:ext cx="1454636" cy="643894"/>
          </a:xfrm>
          <a:prstGeom prst="rect">
            <a:avLst/>
          </a:prstGeom>
          <a:noFill/>
        </p:spPr>
        <p:txBody>
          <a:bodyPr wrap="square" rtlCol="0">
            <a:spAutoFit/>
          </a:bodyPr>
          <a:lstStyle/>
          <a:p>
            <a:pPr algn="ct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ভাইরাস</a:t>
            </a:r>
            <a:endPar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Frame 8">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3761456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xit" presetSubtype="4" fill="hold" grpId="1" nodeType="clickEffect">
                                  <p:stCondLst>
                                    <p:cond delay="0"/>
                                  </p:stCondLst>
                                  <p:childTnLst>
                                    <p:anim calcmode="lin" valueType="num">
                                      <p:cBhvr additive="base">
                                        <p:cTn id="20" dur="500"/>
                                        <p:tgtEl>
                                          <p:spTgt spid="11"/>
                                        </p:tgtEl>
                                        <p:attrNameLst>
                                          <p:attrName>ppt_y</p:attrName>
                                        </p:attrNameLst>
                                      </p:cBhvr>
                                      <p:tavLst>
                                        <p:tav tm="0">
                                          <p:val>
                                            <p:strVal val="#ppt_y"/>
                                          </p:val>
                                        </p:tav>
                                        <p:tav tm="100000">
                                          <p:val>
                                            <p:strVal val="#ppt_y+#ppt_h*1.125000"/>
                                          </p:val>
                                        </p:tav>
                                      </p:tavLst>
                                    </p:anim>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1"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BA330-02F0-4583-9641-701A790EE946}"/>
              </a:ext>
            </a:extLst>
          </p:cNvPr>
          <p:cNvPicPr>
            <a:picLocks noChangeAspect="1"/>
          </p:cNvPicPr>
          <p:nvPr/>
        </p:nvPicPr>
        <p:blipFill rotWithShape="1">
          <a:blip r:embed="rId2">
            <a:extLst>
              <a:ext uri="{28A0092B-C50C-407E-A947-70E740481C1C}">
                <a14:useLocalDpi xmlns:a14="http://schemas.microsoft.com/office/drawing/2010/main" val="0"/>
              </a:ext>
            </a:extLst>
          </a:blip>
          <a:srcRect r="33071"/>
          <a:stretch/>
        </p:blipFill>
        <p:spPr>
          <a:xfrm>
            <a:off x="6370548" y="1059803"/>
            <a:ext cx="3847252" cy="2874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8062955-BE4C-44F1-8A31-8CEE24081884}"/>
              </a:ext>
            </a:extLst>
          </p:cNvPr>
          <p:cNvPicPr>
            <a:picLocks noChangeAspect="1"/>
          </p:cNvPicPr>
          <p:nvPr/>
        </p:nvPicPr>
        <p:blipFill rotWithShape="1">
          <a:blip r:embed="rId3">
            <a:extLst>
              <a:ext uri="{28A0092B-C50C-407E-A947-70E740481C1C}">
                <a14:useLocalDpi xmlns:a14="http://schemas.microsoft.com/office/drawing/2010/main" val="0"/>
              </a:ext>
            </a:extLst>
          </a:blip>
          <a:srcRect l="8399" r="5978"/>
          <a:stretch/>
        </p:blipFill>
        <p:spPr>
          <a:xfrm>
            <a:off x="1360530" y="1059802"/>
            <a:ext cx="4262684" cy="284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251778A-0A7D-4FEC-8A8E-EA0101869C4B}"/>
              </a:ext>
            </a:extLst>
          </p:cNvPr>
          <p:cNvSpPr txBox="1"/>
          <p:nvPr/>
        </p:nvSpPr>
        <p:spPr>
          <a:xfrm>
            <a:off x="1581936" y="4603204"/>
            <a:ext cx="9577222" cy="1195455"/>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হাঁচি-কাশি</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কথাবার্তা</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বলার</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বায়ুতে</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জীবানু</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ছড়ানোর</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মাধ্যমে</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584"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3DBD8D35-8238-4CA8-8E91-3A5D110BCC76}"/>
              </a:ext>
            </a:extLst>
          </p:cNvPr>
          <p:cNvSpPr txBox="1"/>
          <p:nvPr/>
        </p:nvSpPr>
        <p:spPr>
          <a:xfrm>
            <a:off x="2493723" y="170981"/>
            <a:ext cx="6920208"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ছবিগুলোতে কি কি দেখতে পাচ্ছো?  </a:t>
            </a:r>
            <a:r>
              <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Frame 7">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262830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4E56CA7-3AFD-4409-B787-3DF939E93047}"/>
              </a:ext>
            </a:extLst>
          </p:cNvPr>
          <p:cNvSpPr txBox="1"/>
          <p:nvPr/>
        </p:nvSpPr>
        <p:spPr>
          <a:xfrm>
            <a:off x="5048208" y="73808"/>
            <a:ext cx="3412981"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  রোগ</a:t>
            </a:r>
            <a:endPar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576227" y="3027216"/>
            <a:ext cx="3412981" cy="643894"/>
          </a:xfrm>
          <a:prstGeom prst="rect">
            <a:avLst/>
          </a:prstGeom>
          <a:noFill/>
        </p:spPr>
        <p:txBody>
          <a:bodyPr wrap="square" rtlCol="0">
            <a:spAutoFit/>
          </a:bodyPr>
          <a:lstStyle/>
          <a:p>
            <a:pPr algn="ct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সোয়াইন ফ্লু </a:t>
            </a:r>
            <a:endPar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48C2FAD2-3448-4042-A406-3F203E739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31" y="778548"/>
            <a:ext cx="3684330" cy="2355116"/>
          </a:xfrm>
          <a:prstGeom prst="rect">
            <a:avLst/>
          </a:prstGeom>
          <a:scene3d>
            <a:camera prst="orthographicFront"/>
            <a:lightRig rig="threePt" dir="t"/>
          </a:scene3d>
          <a:sp3d>
            <a:bevelT/>
          </a:sp3d>
        </p:spPr>
      </p:pic>
      <p:pic>
        <p:nvPicPr>
          <p:cNvPr id="17" name="Picture 16">
            <a:extLst>
              <a:ext uri="{FF2B5EF4-FFF2-40B4-BE49-F238E27FC236}">
                <a16:creationId xmlns:a16="http://schemas.microsoft.com/office/drawing/2014/main" id="{4BC136ED-E58D-4977-A003-524D58B08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460" y="778548"/>
            <a:ext cx="3412982" cy="2355116"/>
          </a:xfrm>
          <a:prstGeom prst="rect">
            <a:avLst/>
          </a:prstGeom>
          <a:scene3d>
            <a:camera prst="orthographicFront"/>
            <a:lightRig rig="threePt" dir="t"/>
          </a:scene3d>
          <a:sp3d>
            <a:bevelT/>
          </a:sp3d>
        </p:spPr>
      </p:pic>
      <p:pic>
        <p:nvPicPr>
          <p:cNvPr id="21" name="Picture 20">
            <a:extLst>
              <a:ext uri="{FF2B5EF4-FFF2-40B4-BE49-F238E27FC236}">
                <a16:creationId xmlns:a16="http://schemas.microsoft.com/office/drawing/2014/main" id="{805FC161-FD85-42B9-AD1D-E081B0C5D2A0}"/>
              </a:ext>
            </a:extLst>
          </p:cNvPr>
          <p:cNvPicPr>
            <a:picLocks noChangeAspect="1"/>
          </p:cNvPicPr>
          <p:nvPr/>
        </p:nvPicPr>
        <p:blipFill rotWithShape="1">
          <a:blip r:embed="rId4">
            <a:extLst>
              <a:ext uri="{28A0092B-C50C-407E-A947-70E740481C1C}">
                <a14:useLocalDpi xmlns:a14="http://schemas.microsoft.com/office/drawing/2010/main" val="0"/>
              </a:ext>
            </a:extLst>
          </a:blip>
          <a:srcRect l="9088"/>
          <a:stretch/>
        </p:blipFill>
        <p:spPr>
          <a:xfrm>
            <a:off x="7963926" y="755960"/>
            <a:ext cx="3547705" cy="2355116"/>
          </a:xfrm>
          <a:prstGeom prst="rect">
            <a:avLst/>
          </a:prstGeom>
          <a:scene3d>
            <a:camera prst="orthographicFront"/>
            <a:lightRig rig="threePt" dir="t"/>
          </a:scene3d>
          <a:sp3d>
            <a:bevelT/>
          </a:sp3d>
        </p:spPr>
      </p:pic>
      <p:pic>
        <p:nvPicPr>
          <p:cNvPr id="3" name="Picture 2">
            <a:extLst>
              <a:ext uri="{FF2B5EF4-FFF2-40B4-BE49-F238E27FC236}">
                <a16:creationId xmlns:a16="http://schemas.microsoft.com/office/drawing/2014/main" id="{FED44801-249C-442B-9B79-0991FF219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88" y="3724337"/>
            <a:ext cx="3803019" cy="2292212"/>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id="{9FCE95E2-4E87-4D8E-B3DA-6E1D2B01A7D5}"/>
              </a:ext>
            </a:extLst>
          </p:cNvPr>
          <p:cNvSpPr txBox="1"/>
          <p:nvPr/>
        </p:nvSpPr>
        <p:spPr>
          <a:xfrm>
            <a:off x="1876529" y="5950958"/>
            <a:ext cx="3412981" cy="582595"/>
          </a:xfrm>
          <a:prstGeom prst="rect">
            <a:avLst/>
          </a:prstGeom>
          <a:noFill/>
        </p:spPr>
        <p:txBody>
          <a:bodyPr wrap="square" rtlCol="0">
            <a:spAutoFit/>
          </a:bodyPr>
          <a:lstStyle/>
          <a:p>
            <a:pPr algn="ctr"/>
            <a:r>
              <a:rPr lang="bn-IN" sz="318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যক্ষা  </a:t>
            </a:r>
            <a:endParaRPr lang="en-US" sz="318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543B5CDF-A662-4C07-93F4-58DEAE720107}"/>
              </a:ext>
            </a:extLst>
          </p:cNvPr>
          <p:cNvSpPr txBox="1"/>
          <p:nvPr/>
        </p:nvSpPr>
        <p:spPr>
          <a:xfrm>
            <a:off x="8202792" y="3027216"/>
            <a:ext cx="3412981" cy="643894"/>
          </a:xfrm>
          <a:prstGeom prst="rect">
            <a:avLst/>
          </a:prstGeom>
          <a:noFill/>
        </p:spPr>
        <p:txBody>
          <a:bodyPr wrap="square" rtlCol="0">
            <a:spAutoFit/>
          </a:bodyPr>
          <a:lstStyle/>
          <a:p>
            <a:pPr algn="ct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গুটি বসন্ত </a:t>
            </a:r>
            <a:endPar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EC631F5-A8F6-455A-981A-B05225A585BC}"/>
              </a:ext>
            </a:extLst>
          </p:cNvPr>
          <p:cNvSpPr txBox="1"/>
          <p:nvPr/>
        </p:nvSpPr>
        <p:spPr>
          <a:xfrm>
            <a:off x="7006620" y="5950959"/>
            <a:ext cx="3412981" cy="582595"/>
          </a:xfrm>
          <a:prstGeom prst="rect">
            <a:avLst/>
          </a:prstGeom>
          <a:noFill/>
        </p:spPr>
        <p:txBody>
          <a:bodyPr wrap="square" rtlCol="0">
            <a:spAutoFit/>
          </a:bodyPr>
          <a:lstStyle/>
          <a:p>
            <a:pPr algn="ctr"/>
            <a:r>
              <a:rPr lang="bn-IN" sz="318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ইনফ্লুয়েঞ্জা</a:t>
            </a:r>
            <a:endParaRPr lang="en-US" sz="3186"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EFCE491-95B8-4F4E-BA93-0B3D6B79E2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572" y="3724337"/>
            <a:ext cx="3615667" cy="2292212"/>
          </a:xfrm>
          <a:prstGeom prst="rect">
            <a:avLst/>
          </a:prstGeom>
          <a:scene3d>
            <a:camera prst="orthographicFront"/>
            <a:lightRig rig="threePt" dir="t"/>
          </a:scene3d>
          <a:sp3d>
            <a:bevelT/>
          </a:sp3d>
        </p:spPr>
      </p:pic>
      <p:sp>
        <p:nvSpPr>
          <p:cNvPr id="19" name="TextBox 18">
            <a:extLst>
              <a:ext uri="{FF2B5EF4-FFF2-40B4-BE49-F238E27FC236}">
                <a16:creationId xmlns:a16="http://schemas.microsoft.com/office/drawing/2014/main" id="{54B51F38-03D8-48F8-B2E2-5865DA787B33}"/>
              </a:ext>
            </a:extLst>
          </p:cNvPr>
          <p:cNvSpPr txBox="1"/>
          <p:nvPr/>
        </p:nvSpPr>
        <p:spPr>
          <a:xfrm>
            <a:off x="4389510" y="3027216"/>
            <a:ext cx="3412981" cy="643894"/>
          </a:xfrm>
          <a:prstGeom prst="rect">
            <a:avLst/>
          </a:prstGeom>
          <a:noFill/>
        </p:spPr>
        <p:txBody>
          <a:bodyPr wrap="square" rtlCol="0">
            <a:spAutoFit/>
          </a:bodyPr>
          <a:lstStyle/>
          <a:p>
            <a:pPr algn="ctr"/>
            <a:r>
              <a:rPr lang="bn-IN"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 </a:t>
            </a:r>
            <a:endParaRPr lang="en-US" sz="358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Frame 15">
            <a:extLst>
              <a:ext uri="{FF2B5EF4-FFF2-40B4-BE49-F238E27FC236}">
                <a16:creationId xmlns:a16="http://schemas.microsoft.com/office/drawing/2014/main" id="{26DA47E6-AC71-4BEF-853A-B6A618243F20}"/>
              </a:ext>
            </a:extLst>
          </p:cNvPr>
          <p:cNvSpPr/>
          <p:nvPr/>
        </p:nvSpPr>
        <p:spPr>
          <a:xfrm>
            <a:off x="-39479" y="15240"/>
            <a:ext cx="12231479"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1434137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A02D8-27DB-4E2F-93C5-BC151AA67A11}"/>
              </a:ext>
            </a:extLst>
          </p:cNvPr>
          <p:cNvSpPr txBox="1"/>
          <p:nvPr/>
        </p:nvSpPr>
        <p:spPr>
          <a:xfrm>
            <a:off x="4218078" y="177224"/>
            <a:ext cx="3733479" cy="10116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597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r>
              <a:rPr lang="en-US" sz="5974"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731A02D8-27DB-4E2F-93C5-BC151AA67A11}"/>
              </a:ext>
            </a:extLst>
          </p:cNvPr>
          <p:cNvSpPr txBox="1"/>
          <p:nvPr/>
        </p:nvSpPr>
        <p:spPr>
          <a:xfrm>
            <a:off x="3737393" y="1772886"/>
            <a:ext cx="4326586" cy="494431"/>
          </a:xfrm>
          <a:prstGeom prst="rect">
            <a:avLst/>
          </a:prstGeom>
          <a:noFill/>
        </p:spPr>
        <p:txBody>
          <a:bodyPr wrap="square" rtlCol="0">
            <a:spAutoFit/>
          </a:bodyPr>
          <a:lstStyle/>
          <a:p>
            <a:r>
              <a:rPr lang="en-US" sz="2613"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731A02D8-27DB-4E2F-93C5-BC151AA67A11}"/>
              </a:ext>
            </a:extLst>
          </p:cNvPr>
          <p:cNvSpPr txBox="1"/>
          <p:nvPr/>
        </p:nvSpPr>
        <p:spPr>
          <a:xfrm>
            <a:off x="896913" y="5554813"/>
            <a:ext cx="10398177" cy="7051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68958" indent="-568958" algn="ctr">
              <a:buFont typeface="Wingdings" panose="05000000000000000000" pitchFamily="2" charset="2"/>
              <a:buChar char="q"/>
            </a:pPr>
            <a:r>
              <a:rPr lang="bn-IN"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বায়ুবাহিত রোগ বলতে কী বোঝায়? </a:t>
            </a:r>
            <a:endParaRPr lang="en-US" sz="3982"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731A02D8-27DB-4E2F-93C5-BC151AA67A11}"/>
              </a:ext>
            </a:extLst>
          </p:cNvPr>
          <p:cNvSpPr txBox="1"/>
          <p:nvPr/>
        </p:nvSpPr>
        <p:spPr>
          <a:xfrm>
            <a:off x="3602947" y="3883104"/>
            <a:ext cx="4963743" cy="494431"/>
          </a:xfrm>
          <a:prstGeom prst="rect">
            <a:avLst/>
          </a:prstGeom>
          <a:noFill/>
        </p:spPr>
        <p:txBody>
          <a:bodyPr wrap="square" rtlCol="0">
            <a:spAutoFit/>
          </a:bodyPr>
          <a:lstStyle/>
          <a:p>
            <a:r>
              <a:rPr lang="en-US" sz="2613" dirty="0">
                <a:latin typeface="NikoshBAN" panose="02000000000000000000" pitchFamily="2" charset="0"/>
                <a:cs typeface="NikoshBAN" panose="02000000000000000000" pitchFamily="2" charset="0"/>
              </a:rPr>
              <a:t> </a:t>
            </a:r>
          </a:p>
        </p:txBody>
      </p:sp>
      <p:pic>
        <p:nvPicPr>
          <p:cNvPr id="6" name="Picture 5">
            <a:extLst>
              <a:ext uri="{FF2B5EF4-FFF2-40B4-BE49-F238E27FC236}">
                <a16:creationId xmlns:a16="http://schemas.microsoft.com/office/drawing/2014/main" id="{65ECEBA5-F8A8-4874-8F65-D044FF534AE2}"/>
              </a:ext>
            </a:extLst>
          </p:cNvPr>
          <p:cNvPicPr>
            <a:picLocks noChangeAspect="1"/>
          </p:cNvPicPr>
          <p:nvPr/>
        </p:nvPicPr>
        <p:blipFill rotWithShape="1">
          <a:blip r:embed="rId2">
            <a:extLst>
              <a:ext uri="{28A0092B-C50C-407E-A947-70E740481C1C}">
                <a14:useLocalDpi xmlns:a14="http://schemas.microsoft.com/office/drawing/2010/main" val="0"/>
              </a:ext>
            </a:extLst>
          </a:blip>
          <a:srcRect r="25794"/>
          <a:stretch/>
        </p:blipFill>
        <p:spPr>
          <a:xfrm>
            <a:off x="3083077" y="1287960"/>
            <a:ext cx="6025847" cy="4004384"/>
          </a:xfrm>
          <a:prstGeom prst="rect">
            <a:avLst/>
          </a:prstGeom>
          <a:ln>
            <a:noFill/>
          </a:ln>
          <a:effectLst>
            <a:softEdge rad="112500"/>
          </a:effectLst>
          <a:scene3d>
            <a:camera prst="orthographicFront"/>
            <a:lightRig rig="threePt" dir="t"/>
          </a:scene3d>
          <a:sp3d>
            <a:bevelT/>
          </a:sp3d>
        </p:spPr>
      </p:pic>
      <p:sp>
        <p:nvSpPr>
          <p:cNvPr id="7" name="Frame 6">
            <a:extLst>
              <a:ext uri="{FF2B5EF4-FFF2-40B4-BE49-F238E27FC236}">
                <a16:creationId xmlns:a16="http://schemas.microsoft.com/office/drawing/2014/main" id="{26DA47E6-AC71-4BEF-853A-B6A618243F20}"/>
              </a:ext>
            </a:extLst>
          </p:cNvPr>
          <p:cNvSpPr/>
          <p:nvPr/>
        </p:nvSpPr>
        <p:spPr>
          <a:xfrm>
            <a:off x="0" y="15240"/>
            <a:ext cx="12192000" cy="6827520"/>
          </a:xfrm>
          <a:prstGeom prst="frame">
            <a:avLst>
              <a:gd name="adj1" fmla="val 2609"/>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2">
              <a:solidFill>
                <a:schemeClr val="tx1"/>
              </a:solidFill>
            </a:endParaRPr>
          </a:p>
        </p:txBody>
      </p:sp>
    </p:spTree>
    <p:extLst>
      <p:ext uri="{BB962C8B-B14F-4D97-AF65-F5344CB8AC3E}">
        <p14:creationId xmlns:p14="http://schemas.microsoft.com/office/powerpoint/2010/main" val="331737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497</Words>
  <Application>Microsoft Office PowerPoint</Application>
  <PresentationFormat>Widescreen</PresentationFormat>
  <Paragraphs>83</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48</cp:revision>
  <dcterms:created xsi:type="dcterms:W3CDTF">2020-01-08T12:42:12Z</dcterms:created>
  <dcterms:modified xsi:type="dcterms:W3CDTF">2020-06-20T11:18:36Z</dcterms:modified>
</cp:coreProperties>
</file>