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3" r:id="rId2"/>
    <p:sldId id="288" r:id="rId3"/>
    <p:sldId id="289" r:id="rId4"/>
    <p:sldId id="290" r:id="rId5"/>
    <p:sldId id="294" r:id="rId6"/>
    <p:sldId id="304" r:id="rId7"/>
    <p:sldId id="265" r:id="rId8"/>
    <p:sldId id="266" r:id="rId9"/>
    <p:sldId id="264" r:id="rId10"/>
    <p:sldId id="295" r:id="rId11"/>
    <p:sldId id="296" r:id="rId12"/>
    <p:sldId id="297" r:id="rId13"/>
    <p:sldId id="298" r:id="rId14"/>
    <p:sldId id="299" r:id="rId15"/>
    <p:sldId id="285" r:id="rId16"/>
    <p:sldId id="302" r:id="rId17"/>
    <p:sldId id="284" r:id="rId18"/>
    <p:sldId id="276" r:id="rId19"/>
    <p:sldId id="277" r:id="rId20"/>
    <p:sldId id="305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6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3C4C4-EF64-4896-A0A5-A61DFDC91138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AA22F-0CBB-440B-A642-AA85CD9FD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4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হাতের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আংগুল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অনুসরণ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AA22F-0CBB-440B-A642-AA85CD9FD3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6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ABBD6-7379-44F0-A62D-97A4B0473D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8A9F3D-590C-4914-A3BA-74E0B3F55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F57199C-3479-46BA-B402-C3952949F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A38BED-8DA7-4197-8B3C-2470E161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8FE963-962A-461C-AD84-21A7BF2A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E4976FC-53AE-4CE6-82FB-3CBC993B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0234C4-82A8-43FB-B5B4-42A140DD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15E31A-6D96-47FD-A01E-C24AD22168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88AB49-D544-4127-956A-9ADF54847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968F1E-A0D0-4CD0-83D8-A63C3C665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07326A-4F37-451A-97CC-CFDB4CCB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24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D270B-6EE4-4D0D-8018-AABC0F1AB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CE46BF4-32A8-48F2-9752-6BF65E406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EE4DAEA-394D-4D4B-B83C-8BBE328DE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FE9ABE-EF47-437B-9B41-DC82F4C6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0056D2E-7769-4973-8913-3FBB68C4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FFE720-DDFE-4BB4-AEE8-BFF9C4B8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A16282-BDF9-49A5-B4C2-FF7FE9DDB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DEC86E-1059-4490-B2B6-E06F2935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7707E5-D7B4-40B9-BF14-2F9C0835C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844B2A-227D-4736-8783-F18FEF2A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1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5A3AE0-D85D-4B03-B98E-A202BE9C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1858DC-5F09-473B-904D-935908C15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6E7C32-66F7-484A-95F6-088E3298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1D6AC6-2DB2-433B-B4B5-55DAD8C2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FF4C8B-AF79-46BF-9E1D-CC2EF06B5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45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0DECF-47BD-435E-9AA2-50EB6B4F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5BD14B-81A3-4264-909F-1203092FA3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C16279-C6A9-4FFF-9047-424213561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5B34883-DE56-462E-A5AB-9DDC8A61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5667F1-E0DE-45CC-AB91-88F8D91A2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AAE4F1-1858-4461-909B-9043EAB8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70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DA83F6-64C3-435C-AE37-2623C4F0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133822-367E-498C-9326-B6E7E3BDF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E9676D5-84AD-4AC3-BDB6-6AE3D87DC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A6E57EE-3081-45F0-8666-41CC28C0E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B0DBB4D-4C1C-432E-B112-C5CC5B6934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B898B03-1149-47C8-A39F-56A8C3CF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19FDED9-ED95-4E42-92E4-6CC3D038E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68F24F-A878-4E79-A83B-2C930A85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92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F735C-B191-43A8-986F-3550111D8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C879965-1670-4856-A914-6980DA65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CB9ACE-F584-4C29-8517-0841EFC86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9ED2F-8441-4EF0-9AB9-7CF60C9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4C837D5-8FA7-4FF2-8F5E-C38623C6A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58E94E-322F-427A-9300-A76722A8E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0C41F42-A00B-4A5B-81BE-85C9D523C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9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39495-7CA6-4F34-9112-1E442CD50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793279-629D-4A9C-9C9A-1016CA144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B668D6-EC5E-4023-B75E-87BA9B1C3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34A477-EB8A-4B3E-A505-EB9E3EB5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3E8194-F6C5-4F6C-893D-5D3957443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E18B08-7B28-45CA-A66B-44952FF3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51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032E9-56CA-44C1-8629-B524F301E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915B22C-BF87-4A67-A126-3134514EA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343B39-E22D-4761-A6D8-CFBEAFC6FC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E5DD2A-0560-4275-9852-DC4234237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93F60C3-F937-4D07-BCAC-D124C39F8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9339E6-5409-4324-967B-801E0FC8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71AE37-4C6B-4726-9E48-AFB022D44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3BE623-4B67-4F97-A7A0-8CFA02A60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241648-61A6-4F92-9031-FA1C19A58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3DB1-9066-4900-9EE4-76DECF386FBA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FF7A7-80CA-4D5D-A471-85AAFCFE22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65BCF57-9C1C-4B26-821D-4537301B29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4E9AE-164D-49A9-9140-01D349DE9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8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01696" y="-1"/>
            <a:ext cx="9143998" cy="6857999"/>
            <a:chOff x="1501696" y="-1"/>
            <a:chExt cx="9143998" cy="68579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3DFB7427-9B9A-432E-8530-71A174892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696" y="-1"/>
              <a:ext cx="9143998" cy="6857999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091846" y="173224"/>
              <a:ext cx="7152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 smtClean="0">
                  <a:solidFill>
                    <a:srgbClr val="FFFF00"/>
                  </a:solidFill>
                  <a:latin typeface="SutonnyOMJ" pitchFamily="2" charset="0"/>
                  <a:cs typeface="SutonnyOMJ" pitchFamily="2" charset="0"/>
                </a:rPr>
                <a:t>আজকের</a:t>
              </a:r>
              <a:r>
                <a:rPr lang="en-US" sz="7200" b="1" dirty="0" smtClean="0">
                  <a:solidFill>
                    <a:srgbClr val="FFFF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7200" b="1" dirty="0" err="1" smtClean="0">
                  <a:solidFill>
                    <a:srgbClr val="FFFF00"/>
                  </a:solidFill>
                  <a:latin typeface="SutonnyOMJ" pitchFamily="2" charset="0"/>
                  <a:cs typeface="SutonnyOMJ" pitchFamily="2" charset="0"/>
                </a:rPr>
                <a:t>পাঠে</a:t>
              </a:r>
              <a:r>
                <a:rPr lang="en-US" sz="7200" b="1" dirty="0" smtClean="0">
                  <a:solidFill>
                    <a:srgbClr val="FFFF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7200" b="1" dirty="0" err="1" smtClean="0">
                  <a:solidFill>
                    <a:srgbClr val="FFFF00"/>
                  </a:solidFill>
                  <a:latin typeface="SutonnyOMJ" pitchFamily="2" charset="0"/>
                  <a:cs typeface="SutonnyOMJ" pitchFamily="2" charset="0"/>
                </a:rPr>
                <a:t>স্বাগতম</a:t>
              </a:r>
              <a:r>
                <a:rPr lang="en-US" sz="4800" b="1" dirty="0" smtClean="0">
                  <a:solidFill>
                    <a:srgbClr val="FFFF00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endParaRPr lang="en-US" sz="4800" b="1" dirty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354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8" y="1223889"/>
            <a:ext cx="10978589" cy="39811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2B47A1-6C58-47F4-9FB5-804F89160F24}"/>
              </a:ext>
            </a:extLst>
          </p:cNvPr>
          <p:cNvSpPr txBox="1"/>
          <p:nvPr/>
        </p:nvSpPr>
        <p:spPr>
          <a:xfrm>
            <a:off x="3081403" y="304745"/>
            <a:ext cx="626301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এসো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আল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চ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A598D1-F349-450E-984A-A7E26D87E018}"/>
              </a:ext>
            </a:extLst>
          </p:cNvPr>
          <p:cNvSpPr txBox="1"/>
          <p:nvPr/>
        </p:nvSpPr>
        <p:spPr>
          <a:xfrm>
            <a:off x="2123572" y="5833133"/>
            <a:ext cx="82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OMJ" pitchFamily="2" charset="0"/>
                <a:cs typeface="SutonnyOMJ" pitchFamily="2" charset="0"/>
              </a:rPr>
              <a:t>তীর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–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কামান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আন্দাজ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পেরে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বাতাসে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হানা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দিতে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থাকল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29412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5" y="1233720"/>
            <a:ext cx="6301299" cy="39271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2B47A1-6C58-47F4-9FB5-804F89160F24}"/>
              </a:ext>
            </a:extLst>
          </p:cNvPr>
          <p:cNvSpPr txBox="1"/>
          <p:nvPr/>
        </p:nvSpPr>
        <p:spPr>
          <a:xfrm>
            <a:off x="1929009" y="304745"/>
            <a:ext cx="696447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এসো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আল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চ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A598D1-F349-450E-984A-A7E26D87E018}"/>
              </a:ext>
            </a:extLst>
          </p:cNvPr>
          <p:cNvSpPr txBox="1"/>
          <p:nvPr/>
        </p:nvSpPr>
        <p:spPr>
          <a:xfrm>
            <a:off x="2109504" y="5593982"/>
            <a:ext cx="82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,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মন্ত্রী,বড়</a:t>
            </a:r>
            <a:r>
              <a:rPr lang="en-US" sz="2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সেনাপতি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ফাঁপরে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পড়ে</a:t>
            </a:r>
            <a:endParaRPr lang="en-US" sz="2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B78F22-0DB1-47CA-9A95-A7800556016A}"/>
              </a:ext>
            </a:extLst>
          </p:cNvPr>
          <p:cNvSpPr txBox="1"/>
          <p:nvPr/>
        </p:nvSpPr>
        <p:spPr>
          <a:xfrm>
            <a:off x="1683618" y="6334780"/>
            <a:ext cx="82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সন্ধি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চাইলেন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4182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983" y="1534026"/>
            <a:ext cx="6081085" cy="3789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2B47A1-6C58-47F4-9FB5-804F89160F24}"/>
              </a:ext>
            </a:extLst>
          </p:cNvPr>
          <p:cNvSpPr txBox="1"/>
          <p:nvPr/>
        </p:nvSpPr>
        <p:spPr>
          <a:xfrm>
            <a:off x="2414983" y="304745"/>
            <a:ext cx="6215449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এসো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আল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চ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A598D1-F349-450E-984A-A7E26D87E018}"/>
              </a:ext>
            </a:extLst>
          </p:cNvPr>
          <p:cNvSpPr txBox="1"/>
          <p:nvPr/>
        </p:nvSpPr>
        <p:spPr>
          <a:xfrm>
            <a:off x="1294229" y="5829251"/>
            <a:ext cx="920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বললেন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,“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তাহলে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এবারকার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মতো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এতটুটু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জেনেই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ঘরে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চলে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যান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সকলে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898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63671" y="225468"/>
            <a:ext cx="10083452" cy="6265743"/>
            <a:chOff x="1281113" y="366908"/>
            <a:chExt cx="9366010" cy="61243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753" y="366908"/>
              <a:ext cx="8714984" cy="2723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113" y="3090341"/>
              <a:ext cx="9366010" cy="34008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 rot="19732590">
            <a:off x="18789" y="606425"/>
            <a:ext cx="3093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36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পাঠ্যাংশ</a:t>
            </a:r>
            <a:r>
              <a:rPr lang="en-US" sz="36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পড়ি</a:t>
            </a:r>
            <a:r>
              <a:rPr lang="en-US" sz="3600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01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600" y="1865409"/>
            <a:ext cx="4131577" cy="309868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9378" y="491561"/>
            <a:ext cx="10794707" cy="4865082"/>
            <a:chOff x="549378" y="491561"/>
            <a:chExt cx="10794707" cy="4865082"/>
          </a:xfrm>
        </p:grpSpPr>
        <p:sp>
          <p:nvSpPr>
            <p:cNvPr id="2" name="TextBox 1"/>
            <p:cNvSpPr txBox="1"/>
            <p:nvPr/>
          </p:nvSpPr>
          <p:spPr>
            <a:xfrm>
              <a:off x="4323480" y="491561"/>
              <a:ext cx="3079401" cy="707886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defTabSz="990393"/>
              <a:r>
                <a:rPr lang="en-US" sz="4000" b="1" dirty="0" err="1" smtClean="0">
                  <a:solidFill>
                    <a:prstClr val="black"/>
                  </a:solidFill>
                  <a:latin typeface="SutonnyOMJ" pitchFamily="2" charset="0"/>
                  <a:cs typeface="SutonnyOMJ" pitchFamily="2" charset="0"/>
                </a:rPr>
                <a:t>শিক্ষার্থীর</a:t>
              </a:r>
              <a:r>
                <a:rPr lang="en-US" sz="4000" b="1" dirty="0" smtClean="0">
                  <a:solidFill>
                    <a:prstClr val="black"/>
                  </a:solidFill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000" b="1" dirty="0" err="1" smtClean="0">
                  <a:solidFill>
                    <a:prstClr val="black"/>
                  </a:solidFill>
                  <a:latin typeface="SutonnyOMJ" pitchFamily="2" charset="0"/>
                  <a:cs typeface="SutonnyOMJ" pitchFamily="2" charset="0"/>
                </a:rPr>
                <a:t>পাঠ</a:t>
              </a:r>
              <a:r>
                <a:rPr lang="en-US" sz="4000" b="1" dirty="0">
                  <a:solidFill>
                    <a:prstClr val="black"/>
                  </a:solidFill>
                  <a:latin typeface="SutonnyOMJ" pitchFamily="2" charset="0"/>
                  <a:cs typeface="SutonnyOMJ" pitchFamily="2" charset="0"/>
                </a:rPr>
                <a:t>।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rot="17878161">
              <a:off x="-125260" y="1653435"/>
              <a:ext cx="36576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পাঠ্যাংশ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টুকু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শিক্ষার্থীরা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নিজেরা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 smtClean="0">
                  <a:latin typeface="SutonnyOMJ" pitchFamily="2" charset="0"/>
                  <a:cs typeface="SutonnyOMJ" pitchFamily="2" charset="0"/>
                </a:rPr>
                <a:t>পড়বে</a:t>
              </a:r>
              <a:r>
                <a:rPr lang="en-US" sz="4800" dirty="0" smtClean="0">
                  <a:latin typeface="SutonnyOMJ" pitchFamily="2" charset="0"/>
                  <a:cs typeface="SutonnyOMJ" pitchFamily="2" charset="0"/>
                </a:rPr>
                <a:t> </a:t>
              </a:r>
              <a:endParaRPr lang="en-US" sz="4800" dirty="0"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826575">
              <a:off x="8041709" y="2054268"/>
              <a:ext cx="429642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পিছিয়ে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পড়া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শিক্ষার্থীদের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শিক্ষক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ব্যাক্তিগতভাবে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এবং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পারগ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শিক্ষার্থীদের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দিয়ে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সাহায়তা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3600" dirty="0" err="1" smtClean="0">
                  <a:latin typeface="SutonnyOMJ" pitchFamily="2" charset="0"/>
                  <a:cs typeface="SutonnyOMJ" pitchFamily="2" charset="0"/>
                </a:rPr>
                <a:t>করবে</a:t>
              </a:r>
              <a:r>
                <a:rPr lang="en-US" sz="3600" dirty="0" smtClean="0">
                  <a:latin typeface="SutonnyOMJ" pitchFamily="2" charset="0"/>
                  <a:cs typeface="SutonnyOMJ" pitchFamily="2" charset="0"/>
                </a:rPr>
                <a:t>। </a:t>
              </a:r>
              <a:endParaRPr lang="en-US" sz="3600" dirty="0">
                <a:latin typeface="SutonnyOMJ" pitchFamily="2" charset="0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647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52217" y="230650"/>
            <a:ext cx="2345191" cy="1139386"/>
          </a:xfr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জোড়ায়</a:t>
            </a:r>
            <a:r>
              <a:rPr lang="en-US" dirty="0" smtClean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কাজ</a:t>
            </a:r>
            <a:r>
              <a:rPr lang="bn-IN" dirty="0">
                <a:solidFill>
                  <a:srgbClr val="7030A0"/>
                </a:solidFill>
                <a:latin typeface="SutonnyOMJ" pitchFamily="2" charset="0"/>
                <a:cs typeface="SutonnyOMJ" pitchFamily="2" charset="0"/>
              </a:rPr>
              <a:t> </a:t>
            </a:r>
            <a:endParaRPr lang="en-US" dirty="0">
              <a:solidFill>
                <a:srgbClr val="7030A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2968" y="2179208"/>
            <a:ext cx="8947721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১.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রাজ্য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জয়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কিভাবে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বের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হলেন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59087" y="3198406"/>
            <a:ext cx="577028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২.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মন্ত্রীরা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কী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মন্ত্রণা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দিলেন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7160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962" y="130582"/>
            <a:ext cx="6344972" cy="838307"/>
          </a:xfrm>
          <a:solidFill>
            <a:srgbClr val="FFC00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bn-IN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এসো </a:t>
            </a:r>
            <a:r>
              <a:rPr lang="en-US" dirty="0" err="1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যু</a:t>
            </a:r>
            <a:r>
              <a:rPr lang="bn-IN" dirty="0" smtClean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ক্তবর্ণ </a:t>
            </a:r>
            <a:r>
              <a:rPr lang="bn-IN" dirty="0">
                <a:solidFill>
                  <a:schemeClr val="bg1"/>
                </a:solidFill>
                <a:latin typeface="SutonnyOMJ" pitchFamily="2" charset="0"/>
                <a:cs typeface="SutonnyOMJ" pitchFamily="2" charset="0"/>
              </a:rPr>
              <a:t>শিখি।</a:t>
            </a:r>
            <a:endParaRPr lang="en-US" dirty="0">
              <a:solidFill>
                <a:schemeClr val="bg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60" y="3155963"/>
            <a:ext cx="1713124" cy="37188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77016" y="1621486"/>
            <a:ext cx="16794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SutonnyOMJ" pitchFamily="2" charset="0"/>
                <a:cs typeface="SutonnyOMJ" pitchFamily="2" charset="0"/>
              </a:rPr>
              <a:t>যুদ্ধ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7016" y="2788199"/>
            <a:ext cx="1679400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আন্দাজ</a:t>
            </a:r>
            <a:endParaRPr lang="en-US" sz="48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77016" y="4080502"/>
            <a:ext cx="1794987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SutonnyOMJ" pitchFamily="2" charset="0"/>
                <a:cs typeface="SutonnyOMJ" pitchFamily="2" charset="0"/>
              </a:rPr>
              <a:t>রাজত্ব</a:t>
            </a:r>
            <a:endParaRPr lang="en-US" sz="48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60" y="3017754"/>
            <a:ext cx="1713124" cy="37188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761663" y="5287006"/>
            <a:ext cx="1710340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SutonnyOMJ" pitchFamily="2" charset="0"/>
                <a:cs typeface="SutonnyOMJ" pitchFamily="2" charset="0"/>
              </a:rPr>
              <a:t>সন্ধি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846650" y="1611817"/>
            <a:ext cx="7174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</a:t>
            </a:r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817335" y="2669397"/>
            <a:ext cx="677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</a:t>
            </a:r>
            <a:r>
              <a:rPr lang="bn-IN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08697" y="3928396"/>
            <a:ext cx="6554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08697" y="5379340"/>
            <a:ext cx="6773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</a:t>
            </a:r>
            <a:r>
              <a:rPr lang="bn-IN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071307" y="1611817"/>
            <a:ext cx="15969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63160" y="1587998"/>
            <a:ext cx="65588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দ্ধ</a:t>
            </a:r>
            <a:endParaRPr lang="en-US" sz="44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71307" y="2604521"/>
            <a:ext cx="159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দ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171378" y="3928396"/>
            <a:ext cx="23421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ব-</a:t>
            </a:r>
            <a:r>
              <a:rPr lang="en-US" sz="5400" b="1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ফলা</a:t>
            </a:r>
            <a:r>
              <a:rPr lang="en-US" sz="5400" b="1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316422" y="5287007"/>
            <a:ext cx="159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77414" y="5323689"/>
            <a:ext cx="615022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ন্ধ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83589" y="4158938"/>
            <a:ext cx="615022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ত্ব</a:t>
            </a:r>
            <a:endParaRPr lang="en-US" sz="4800" b="1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3160" y="2761730"/>
            <a:ext cx="615022" cy="8309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ন্দ</a:t>
            </a:r>
            <a:endParaRPr lang="en-US" sz="4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1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9" grpId="0" animBg="1"/>
      <p:bldP spid="31" grpId="0" animBg="1"/>
      <p:bldP spid="34" grpId="0"/>
      <p:bldP spid="41" grpId="0"/>
      <p:bldP spid="42" grpId="0"/>
      <p:bldP spid="43" grpId="0"/>
      <p:bldP spid="44" grpId="0"/>
      <p:bldP spid="45" grpId="0" animBg="1"/>
      <p:bldP spid="46" grpId="0"/>
      <p:bldP spid="47" grpId="0"/>
      <p:bldP spid="48" grpId="0"/>
      <p:bldP spid="49" grpId="0" animBg="1"/>
      <p:bldP spid="50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221520" y="1623886"/>
            <a:ext cx="1643398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সন্ধি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88700" y="1685442"/>
            <a:ext cx="3054259" cy="58477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OMJ" pitchFamily="2" charset="0"/>
                <a:cs typeface="SutonnyOMJ" pitchFamily="2" charset="0"/>
              </a:rPr>
              <a:t>মিলন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70411" y="3105833"/>
            <a:ext cx="1545615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ফৌজ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21520" y="4646532"/>
            <a:ext cx="1502358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ঝুপঝাপ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88700" y="3185222"/>
            <a:ext cx="305426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সৈনিক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88700" y="4646533"/>
            <a:ext cx="3054260" cy="64633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SutonnyOMJ" pitchFamily="2" charset="0"/>
                <a:cs typeface="SutonnyOMJ" pitchFamily="2" charset="0"/>
              </a:rPr>
              <a:t>পতনের</a:t>
            </a:r>
            <a:r>
              <a:rPr lang="en-US" sz="3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atin typeface="SutonnyOMJ" pitchFamily="2" charset="0"/>
                <a:cs typeface="SutonnyOMJ" pitchFamily="2" charset="0"/>
              </a:rPr>
              <a:t>শব্দ</a:t>
            </a:r>
            <a:endParaRPr lang="en-US" sz="36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4" name="Title 2"/>
          <p:cNvSpPr txBox="1">
            <a:spLocks/>
          </p:cNvSpPr>
          <p:nvPr/>
        </p:nvSpPr>
        <p:spPr>
          <a:xfrm>
            <a:off x="2526317" y="49758"/>
            <a:ext cx="4320524" cy="11393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শব্দার্থ</a:t>
            </a:r>
            <a:r>
              <a:rPr lang="bn-IN" dirty="0" smtClean="0">
                <a:solidFill>
                  <a:srgbClr val="7030A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bn-IN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OMJ" pitchFamily="2" charset="0"/>
                <a:cs typeface="SutonnyOMJ" pitchFamily="2" charset="0"/>
              </a:rPr>
              <a:t>গুলো জেনে নেই। </a:t>
            </a:r>
            <a:endParaRPr lang="en-US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65753" y="635970"/>
            <a:ext cx="10396604" cy="5532831"/>
            <a:chOff x="1565753" y="635970"/>
            <a:chExt cx="10396604" cy="5532831"/>
          </a:xfrm>
        </p:grpSpPr>
        <p:grpSp>
          <p:nvGrpSpPr>
            <p:cNvPr id="4" name="Group 3"/>
            <p:cNvGrpSpPr/>
            <p:nvPr/>
          </p:nvGrpSpPr>
          <p:grpSpPr>
            <a:xfrm>
              <a:off x="1565753" y="635970"/>
              <a:ext cx="8129392" cy="5532831"/>
              <a:chOff x="1565753" y="635970"/>
              <a:chExt cx="8129392" cy="553283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566364" y="635970"/>
                <a:ext cx="1857218" cy="646331"/>
              </a:xfrm>
              <a:prstGeom prst="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defTabSz="990393"/>
                <a:r>
                  <a:rPr lang="en-US" sz="3600" b="1" dirty="0">
                    <a:solidFill>
                      <a:srgbClr val="002060"/>
                    </a:solidFill>
                    <a:latin typeface="SutonnyOMJ" pitchFamily="2" charset="0"/>
                    <a:cs typeface="SutonnyOMJ" pitchFamily="2" charset="0"/>
                  </a:rPr>
                  <a:t>দলীয় কাজ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565753" y="1490597"/>
                <a:ext cx="8129392" cy="4678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১।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যুক্তবর্ণগুলো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ব্যবহার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করে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বাক্য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গঠন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করো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। </a:t>
                </a:r>
              </a:p>
              <a:p>
                <a:endParaRPr lang="en-US" sz="2800" dirty="0" smtClean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5400" dirty="0" smtClean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     </a:t>
                </a:r>
                <a:r>
                  <a:rPr lang="en-US" sz="5400" dirty="0" err="1" smtClean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দ্ধ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,  </a:t>
                </a:r>
                <a:r>
                  <a:rPr lang="en-US" sz="5400" dirty="0" err="1" smtClean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ন্দ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 , </a:t>
                </a:r>
                <a:r>
                  <a:rPr lang="en-US" sz="5400" dirty="0" err="1" smtClean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ত্ব</a:t>
                </a:r>
                <a:r>
                  <a:rPr lang="en-US" sz="5400" dirty="0" smtClean="0">
                    <a:solidFill>
                      <a:srgbClr val="FF0000"/>
                    </a:solidFill>
                    <a:latin typeface="SutonnyOMJ" pitchFamily="2" charset="0"/>
                    <a:cs typeface="SutonnyOMJ" pitchFamily="2" charset="0"/>
                  </a:rPr>
                  <a:t> </a:t>
                </a:r>
              </a:p>
              <a:p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২।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বড়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রাজা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কিভাবে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রাজ্য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জয়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করতে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বের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হলেন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?</a:t>
                </a:r>
              </a:p>
              <a:p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</a:p>
              <a:p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৩।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বড়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রাজা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ছোট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রাজার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উপর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রেগে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গেলেন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কেন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?</a:t>
                </a:r>
              </a:p>
              <a:p>
                <a:endParaRPr lang="en-US" sz="3600" dirty="0">
                  <a:latin typeface="SutonnyOMJ" pitchFamily="2" charset="0"/>
                  <a:cs typeface="SutonnyOMJ" pitchFamily="2" charset="0"/>
                </a:endParaRPr>
              </a:p>
              <a:p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৪।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ছোট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রাজা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কিভারে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রাজ্য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জয়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করতে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বের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en-US" sz="3600" dirty="0" err="1" smtClean="0">
                    <a:latin typeface="SutonnyOMJ" pitchFamily="2" charset="0"/>
                    <a:cs typeface="SutonnyOMJ" pitchFamily="2" charset="0"/>
                  </a:rPr>
                  <a:t>হলেন</a:t>
                </a:r>
                <a:r>
                  <a:rPr lang="en-US" sz="3600" dirty="0" smtClean="0">
                    <a:latin typeface="SutonnyOMJ" pitchFamily="2" charset="0"/>
                    <a:cs typeface="SutonnyOMJ" pitchFamily="2" charset="0"/>
                  </a:rPr>
                  <a:t>?  </a:t>
                </a:r>
                <a:endParaRPr lang="en-US" sz="3600" dirty="0">
                  <a:latin typeface="SutonnyOMJ" pitchFamily="2" charset="0"/>
                  <a:cs typeface="SutonnyOMJ" pitchFamily="2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3941" y="768388"/>
              <a:ext cx="3248416" cy="2436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15530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87348" y="1032718"/>
            <a:ext cx="244774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90393"/>
            <a:r>
              <a:rPr lang="en-US" sz="5400" b="1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মূল্যায়নঃ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8700" y="2520952"/>
            <a:ext cx="8172450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90393"/>
            <a:endParaRPr lang="en-US" sz="19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675" y="2314473"/>
            <a:ext cx="10816388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sz="4800" b="1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নিয়ে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রাজ্য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জয়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করতে</a:t>
            </a:r>
            <a:r>
              <a:rPr lang="en-US" sz="4800" b="1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বের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হলেন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4800" b="1" dirty="0">
              <a:solidFill>
                <a:prstClr val="black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BE6EF84-34C9-4137-8041-FBCC01C7E169}"/>
              </a:ext>
            </a:extLst>
          </p:cNvPr>
          <p:cNvSpPr txBox="1"/>
          <p:nvPr/>
        </p:nvSpPr>
        <p:spPr>
          <a:xfrm>
            <a:off x="637675" y="3429000"/>
            <a:ext cx="10816388" cy="2308324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defTabSz="990393"/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২।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চর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এসো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রাজাকে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কি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খবর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দিলো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?</a:t>
            </a:r>
          </a:p>
          <a:p>
            <a:pPr defTabSz="990393"/>
            <a:endParaRPr lang="en-US" sz="4800" b="1" dirty="0">
              <a:solidFill>
                <a:prstClr val="black"/>
              </a:solidFill>
              <a:latin typeface="SutonnyOMJ" pitchFamily="2" charset="0"/>
              <a:cs typeface="SutonnyOMJ" pitchFamily="2" charset="0"/>
            </a:endParaRPr>
          </a:p>
          <a:p>
            <a:pPr defTabSz="990393"/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কার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রাজ্যে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প্রবেশ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করা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ভারি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কঠিন</a:t>
            </a:r>
            <a:r>
              <a:rPr lang="en-US" sz="4800" b="1" dirty="0" smtClean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? </a:t>
            </a:r>
            <a:endParaRPr lang="en-US" sz="4800" b="1" dirty="0">
              <a:solidFill>
                <a:prstClr val="black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499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1406" y="750773"/>
            <a:ext cx="4767628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SutonnyOMJ" pitchFamily="2" charset="0"/>
                <a:cs typeface="SutonnyOMJ" pitchFamily="2" charset="0"/>
              </a:rPr>
              <a:t>    </a:t>
            </a: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শিক্ষক </a:t>
            </a:r>
            <a:r>
              <a:rPr lang="bn-BD" sz="5400" dirty="0">
                <a:latin typeface="SutonnyOMJ" pitchFamily="2" charset="0"/>
                <a:cs typeface="SutonnyOMJ" pitchFamily="2" charset="0"/>
              </a:rPr>
              <a:t>পরিচিতি</a:t>
            </a:r>
            <a:endParaRPr lang="bn-BD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3644" y="2557699"/>
            <a:ext cx="5511109" cy="2185214"/>
          </a:xfrm>
          <a:prstGeom prst="rect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SutonnyOMJ" pitchFamily="2" charset="0"/>
                <a:cs typeface="SutonnyOMJ" pitchFamily="2" charset="0"/>
              </a:rPr>
              <a:t>মোঃ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আকতার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হোসেন</a:t>
            </a:r>
            <a:endParaRPr lang="bn-BD" sz="4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3200" dirty="0" smtClean="0">
                <a:latin typeface="SutonnyOMJ" pitchFamily="2" charset="0"/>
                <a:cs typeface="SutonnyOMJ" pitchFamily="2" charset="0"/>
              </a:rPr>
              <a:t>সহকারি শিক্ষক ।</a:t>
            </a:r>
          </a:p>
          <a:p>
            <a:pPr algn="ctr"/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ভবানীচরণ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রোয়াজা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পাড়া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সরকারি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প্রাঃ</a:t>
            </a:r>
            <a:r>
              <a:rPr lang="en-US" sz="32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 smtClean="0">
                <a:latin typeface="SutonnyOMJ" pitchFamily="2" charset="0"/>
                <a:cs typeface="SutonnyOMJ" pitchFamily="2" charset="0"/>
              </a:rPr>
              <a:t>বিঃ</a:t>
            </a:r>
            <a:endParaRPr lang="en-US" sz="3200" dirty="0">
              <a:latin typeface="NikoshBAN" panose="02000000000000000000" pitchFamily="2" charset="0"/>
              <a:cs typeface="SutonnyOMJ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SutonnyOMJ" pitchFamily="2" charset="0"/>
              </a:rPr>
              <a:t>মাটিরাংগা</a:t>
            </a:r>
            <a:r>
              <a:rPr lang="en-US" sz="3200" dirty="0" smtClean="0">
                <a:latin typeface="NikoshBAN" panose="02000000000000000000" pitchFamily="2" charset="0"/>
                <a:cs typeface="SutonnyOMJ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SutonnyOMJ" pitchFamily="2" charset="0"/>
              </a:rPr>
              <a:t>খাগড়াছড়ি</a:t>
            </a:r>
            <a:r>
              <a:rPr lang="en-US" sz="3200" dirty="0" smtClean="0">
                <a:latin typeface="NikoshBAN" panose="02000000000000000000" pitchFamily="2" charset="0"/>
                <a:cs typeface="SutonnyOMJ" pitchFamily="2" charset="0"/>
              </a:rPr>
              <a:t>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33957" y="1138004"/>
            <a:ext cx="4839064" cy="362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1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8373"/>
            <a:ext cx="11386158" cy="68672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57183" y="826718"/>
            <a:ext cx="54613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 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বাড়ির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000" dirty="0" err="1" smtClean="0">
                <a:latin typeface="SutonnyOMJ" pitchFamily="2" charset="0"/>
                <a:cs typeface="SutonnyOMJ" pitchFamily="2" charset="0"/>
              </a:rPr>
              <a:t>কাজ</a:t>
            </a:r>
            <a:r>
              <a:rPr lang="en-US" sz="80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8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1846" y="3206663"/>
            <a:ext cx="90813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যুক্তবর্ণগুলো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ভেঙ্গে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বাক্যে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প্রয়োগ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করো</a:t>
            </a:r>
            <a:r>
              <a:rPr lang="en-US" sz="36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-</a:t>
            </a:r>
            <a:r>
              <a:rPr lang="en-US" sz="2800" b="1" dirty="0" smtClean="0">
                <a:solidFill>
                  <a:srgbClr val="0070C0"/>
                </a:solidFill>
                <a:latin typeface="SutonnyOMJ" pitchFamily="2" charset="0"/>
                <a:cs typeface="SutonnyOMJ" pitchFamily="2" charset="0"/>
              </a:rPr>
              <a:t>    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ঙ্গ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,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স্ত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, </a:t>
            </a:r>
            <a:r>
              <a:rPr lang="en-US" sz="4800" dirty="0" err="1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জ্য</a:t>
            </a:r>
            <a:r>
              <a:rPr lang="en-US" sz="48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</a:p>
          <a:p>
            <a:endParaRPr lang="en-US" sz="48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১।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এবং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চারিত্রিক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বৈশিষ্টগুলো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লিখ</a:t>
            </a:r>
            <a:r>
              <a:rPr lang="en-US" sz="4000" b="1" dirty="0" smtClean="0">
                <a:solidFill>
                  <a:srgbClr val="FFFF00"/>
                </a:solidFill>
                <a:latin typeface="SutonnyOMJ" pitchFamily="2" charset="0"/>
                <a:cs typeface="SutonnyOMJ" pitchFamily="2" charset="0"/>
              </a:rPr>
              <a:t>। </a:t>
            </a:r>
            <a:endParaRPr lang="en-US" sz="4000" b="1" dirty="0">
              <a:solidFill>
                <a:srgbClr val="FFFF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3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267" y="-1"/>
            <a:ext cx="11332670" cy="63689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512836">
            <a:off x="622158" y="2232676"/>
            <a:ext cx="6909667" cy="156966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সবাইকে</a:t>
            </a:r>
            <a:r>
              <a:rPr lang="en-US" sz="9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96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96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4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3.7037E-7 L 0.7737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85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8" y="-6596"/>
            <a:ext cx="10938550" cy="657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7371" y="2285668"/>
            <a:ext cx="6137564" cy="33855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বিষয়ঃ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বাংলা</a:t>
            </a:r>
            <a:endParaRPr lang="bn-BD" sz="4000" dirty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4000" dirty="0">
                <a:latin typeface="SutonnyOMJ" pitchFamily="2" charset="0"/>
                <a:cs typeface="SutonnyOMJ" pitchFamily="2" charset="0"/>
              </a:rPr>
              <a:t>শ্রেণিঃ</a:t>
            </a:r>
            <a:r>
              <a:rPr lang="bn-BD" sz="54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চতু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্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থ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</a:p>
          <a:p>
            <a:pPr algn="ctr"/>
            <a:r>
              <a:rPr lang="bn-BD" sz="4000" dirty="0" smtClean="0">
                <a:latin typeface="SutonnyOMJ" pitchFamily="2" charset="0"/>
                <a:cs typeface="SutonnyOMJ" pitchFamily="2" charset="0"/>
              </a:rPr>
              <a:t>পাঠঃ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ছ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ট 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র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জ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 </a:t>
            </a:r>
          </a:p>
          <a:p>
            <a:pPr algn="ctr"/>
            <a:r>
              <a:rPr lang="en-US" sz="4000" dirty="0" err="1">
                <a:latin typeface="SutonnyOMJ" pitchFamily="2" charset="0"/>
                <a:cs typeface="SutonnyOMJ" pitchFamily="2" charset="0"/>
              </a:rPr>
              <a:t>পাঠ্যাংশঃ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(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দুই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---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য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ক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।)</a:t>
            </a:r>
          </a:p>
          <a:p>
            <a:pPr algn="ctr"/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তারিখঃ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২০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/০৬/২০২০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7323" y="612238"/>
            <a:ext cx="324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7698" y="612238"/>
            <a:ext cx="5290459" cy="1015663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1" algn="ctr"/>
            <a:r>
              <a:rPr lang="bn-BD" sz="6000" dirty="0">
                <a:solidFill>
                  <a:prstClr val="black"/>
                </a:solidFill>
                <a:latin typeface="SutonnyOMJ" pitchFamily="2" charset="0"/>
                <a:cs typeface="SutonnyOMJ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241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3581400" y="235744"/>
            <a:ext cx="3657600" cy="990600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শিখনফল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1372971"/>
            <a:ext cx="9589092" cy="700087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এই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শেষে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 </a:t>
            </a:r>
            <a:r>
              <a:rPr lang="en-US" sz="5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শিক্ষার্থীরাঃ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299751"/>
            <a:ext cx="10896600" cy="255454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n w="0"/>
                <a:latin typeface="SutonnyOMJ" pitchFamily="2" charset="0"/>
                <a:cs typeface="SutonnyOMJ" pitchFamily="2" charset="0"/>
              </a:rPr>
              <a:t>২.৪.১ </a:t>
            </a:r>
            <a:r>
              <a:rPr lang="bn-IN" sz="4000" dirty="0">
                <a:ln w="0"/>
                <a:latin typeface="SutonnyOMJ" pitchFamily="2" charset="0"/>
                <a:cs typeface="SutonnyOMJ" pitchFamily="2" charset="0"/>
              </a:rPr>
              <a:t>গল্পের বিষয় বলতে</a:t>
            </a:r>
            <a:r>
              <a:rPr lang="bn-BD" sz="4000" dirty="0">
                <a:ln w="0"/>
                <a:latin typeface="SutonnyOMJ" pitchFamily="2" charset="0"/>
                <a:cs typeface="SutonnyOMJ" pitchFamily="2" charset="0"/>
              </a:rPr>
              <a:t> পারবে</a:t>
            </a:r>
            <a:r>
              <a:rPr lang="bn-IN" sz="4000" dirty="0">
                <a:ln w="0"/>
                <a:latin typeface="SutonnyOMJ" pitchFamily="2" charset="0"/>
                <a:cs typeface="SutonnyOMJ" pitchFamily="2" charset="0"/>
              </a:rPr>
              <a:t>।</a:t>
            </a:r>
            <a:r>
              <a:rPr lang="bn-BD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endParaRPr lang="en-US" sz="4000" dirty="0" smtClean="0">
              <a:ln w="0"/>
              <a:latin typeface="SutonnyOMJ" pitchFamily="2" charset="0"/>
              <a:cs typeface="SutonnyOMJ" pitchFamily="2" charset="0"/>
            </a:endParaRPr>
          </a:p>
          <a:p>
            <a:r>
              <a:rPr lang="bn-IN" sz="4000" dirty="0" smtClean="0">
                <a:ln w="0"/>
                <a:latin typeface="SutonnyOMJ" pitchFamily="2" charset="0"/>
                <a:cs typeface="SutonnyOMJ" pitchFamily="2" charset="0"/>
              </a:rPr>
              <a:t>২.৪.</a:t>
            </a:r>
            <a:r>
              <a:rPr lang="en-US" sz="4000" dirty="0" smtClean="0">
                <a:ln w="0"/>
                <a:latin typeface="SutonnyOMJ" pitchFamily="2" charset="0"/>
                <a:cs typeface="SutonnyOMJ" pitchFamily="2" charset="0"/>
              </a:rPr>
              <a:t>২</a:t>
            </a:r>
            <a:r>
              <a:rPr lang="bn-IN" sz="4000" dirty="0" smtClean="0">
                <a:ln w="0"/>
                <a:latin typeface="SutonnyOMJ" pitchFamily="2" charset="0"/>
                <a:cs typeface="SutonnyOMJ" pitchFamily="2" charset="0"/>
              </a:rPr>
              <a:t> প্রমিত উচ্চারণে গল্প পড়তে পারবে। </a:t>
            </a:r>
            <a:endParaRPr lang="bn-BD" sz="4000" dirty="0" smtClean="0">
              <a:ln w="0"/>
              <a:latin typeface="SutonnyOMJ" pitchFamily="2" charset="0"/>
              <a:cs typeface="SutonnyOMJ" pitchFamily="2" charset="0"/>
            </a:endParaRPr>
          </a:p>
          <a:p>
            <a:r>
              <a:rPr lang="en-US" sz="4000" dirty="0" smtClean="0">
                <a:ln w="0"/>
                <a:latin typeface="SutonnyOMJ" pitchFamily="2" charset="0"/>
                <a:cs typeface="SutonnyOMJ" pitchFamily="2" charset="0"/>
              </a:rPr>
              <a:t>১.৩.১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যুক্তব্যঞ্জন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স্পষ্ট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শুদ্ধ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উচ্চারনে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পড়তে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পারবে</a:t>
            </a:r>
            <a:endParaRPr lang="en-US" sz="4000" dirty="0">
              <a:ln w="0"/>
              <a:latin typeface="SutonnyOMJ" pitchFamily="2" charset="0"/>
              <a:cs typeface="SutonnyOMJ" pitchFamily="2" charset="0"/>
            </a:endParaRPr>
          </a:p>
          <a:p>
            <a:r>
              <a:rPr lang="bn-IN" sz="4000" dirty="0" smtClean="0">
                <a:ln w="0"/>
                <a:latin typeface="SutonnyOMJ" pitchFamily="2" charset="0"/>
                <a:cs typeface="SutonnyOMJ" pitchFamily="2" charset="0"/>
              </a:rPr>
              <a:t>২.৩.৪ </a:t>
            </a:r>
            <a:r>
              <a:rPr lang="bn-IN" sz="4000" dirty="0">
                <a:ln w="0"/>
                <a:latin typeface="SutonnyOMJ" pitchFamily="2" charset="0"/>
                <a:cs typeface="SutonnyOMJ" pitchFamily="2" charset="0"/>
              </a:rPr>
              <a:t>গল্প-সংশ্লিষ্ট প্রশ্নের উত্তর লিখতে পারবে। </a:t>
            </a:r>
            <a:endParaRPr lang="en-US" sz="4000" dirty="0">
              <a:ln w="0"/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3644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/>
          <p:cNvSpPr txBox="1"/>
          <p:nvPr/>
        </p:nvSpPr>
        <p:spPr>
          <a:xfrm>
            <a:off x="3098781" y="570703"/>
            <a:ext cx="5234783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চলো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আমারা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একটি</a:t>
            </a:r>
            <a:r>
              <a:rPr lang="bn-BD" sz="3200" dirty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 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ভিডি</a:t>
            </a:r>
            <a:r>
              <a:rPr lang="bn-BD" sz="3200" dirty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ও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দেখি</a:t>
            </a:r>
            <a:r>
              <a:rPr lang="bn-BD" sz="3200" dirty="0">
                <a:blipFill>
                  <a:blip r:embed="rId3"/>
                  <a:tile tx="0" ty="0" sx="100000" sy="100000" flip="none" algn="tl"/>
                </a:blipFill>
                <a:latin typeface="SutonnyOMJ" pitchFamily="2" charset="0"/>
                <a:cs typeface="SutonnyOMJ" pitchFamily="2" charset="0"/>
              </a:rPr>
              <a:t> 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SutonnyOMJ" pitchFamily="2" charset="0"/>
              <a:cs typeface="SutonnyOMJ" pitchFamily="2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3069137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50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4033" y="4821237"/>
            <a:ext cx="6075124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বড়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রাজা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রাজা</a:t>
            </a:r>
            <a:r>
              <a:rPr lang="bn-BD" sz="60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 </a:t>
            </a:r>
            <a:endParaRPr lang="en-US" sz="6000" dirty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8916" y="1114426"/>
            <a:ext cx="4985358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আজকের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8800" dirty="0" err="1" smtClean="0">
                <a:latin typeface="SutonnyOMJ" pitchFamily="2" charset="0"/>
                <a:cs typeface="SutonnyOMJ" pitchFamily="2" charset="0"/>
              </a:rPr>
              <a:t>পাঠ</a:t>
            </a:r>
            <a:r>
              <a:rPr lang="en-US" sz="8800" dirty="0" smtClean="0">
                <a:latin typeface="SutonnyOMJ" pitchFamily="2" charset="0"/>
                <a:cs typeface="SutonnyOMJ" pitchFamily="2" charset="0"/>
              </a:rPr>
              <a:t> 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486400" y="2743200"/>
            <a:ext cx="1033398" cy="194153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0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6" y="1063461"/>
            <a:ext cx="10351167" cy="47310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4EA3D6-E6CD-4650-8AED-6246CEA16837}"/>
              </a:ext>
            </a:extLst>
          </p:cNvPr>
          <p:cNvSpPr txBox="1"/>
          <p:nvPr/>
        </p:nvSpPr>
        <p:spPr>
          <a:xfrm>
            <a:off x="4794586" y="5833338"/>
            <a:ext cx="1834815" cy="721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যুদ্ধ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বাঁধল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916BBB5-749F-4511-848B-AC0F190DD507}"/>
              </a:ext>
            </a:extLst>
          </p:cNvPr>
          <p:cNvSpPr txBox="1"/>
          <p:nvPr/>
        </p:nvSpPr>
        <p:spPr>
          <a:xfrm>
            <a:off x="2154477" y="316776"/>
            <a:ext cx="762835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এসো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আল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চ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া </a:t>
            </a:r>
            <a:r>
              <a:rPr lang="en-US" sz="4000" dirty="0" err="1" smtClean="0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4000" dirty="0" smtClean="0">
                <a:latin typeface="SutonnyOMJ" pitchFamily="2" charset="0"/>
                <a:cs typeface="SutonnyOMJ" pitchFamily="2" charset="0"/>
              </a:rPr>
              <a:t>  </a:t>
            </a:r>
            <a:endParaRPr lang="en-US" sz="4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8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66" y="1506864"/>
            <a:ext cx="5383714" cy="3233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2B47A1-6C58-47F4-9FB5-804F89160F24}"/>
              </a:ext>
            </a:extLst>
          </p:cNvPr>
          <p:cNvSpPr txBox="1"/>
          <p:nvPr/>
        </p:nvSpPr>
        <p:spPr>
          <a:xfrm>
            <a:off x="2354893" y="304745"/>
            <a:ext cx="67891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এসো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আল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চ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A598D1-F349-450E-984A-A7E26D87E018}"/>
              </a:ext>
            </a:extLst>
          </p:cNvPr>
          <p:cNvSpPr txBox="1"/>
          <p:nvPr/>
        </p:nvSpPr>
        <p:spPr>
          <a:xfrm>
            <a:off x="1969167" y="5060281"/>
            <a:ext cx="82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OMJ" pitchFamily="2" charset="0"/>
                <a:cs typeface="SutonnyOMJ" pitchFamily="2" charset="0"/>
              </a:rPr>
              <a:t>ছোটকে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দেখতে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পায়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না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4417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3B51F6-5742-4FCC-8561-4747BE0DC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27" y="1551036"/>
            <a:ext cx="7986946" cy="37436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2B47A1-6C58-47F4-9FB5-804F89160F24}"/>
              </a:ext>
            </a:extLst>
          </p:cNvPr>
          <p:cNvSpPr txBox="1"/>
          <p:nvPr/>
        </p:nvSpPr>
        <p:spPr>
          <a:xfrm>
            <a:off x="2123573" y="304745"/>
            <a:ext cx="66947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SutonnyOMJ" pitchFamily="2" charset="0"/>
                <a:cs typeface="SutonnyOMJ" pitchFamily="2" charset="0"/>
              </a:rPr>
              <a:t>এসো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ছবি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গুলো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দেখি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ও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আল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ো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চ</a:t>
            </a:r>
            <a:r>
              <a:rPr lang="as-IN" sz="4000" dirty="0">
                <a:latin typeface="SutonnyOMJ" pitchFamily="2" charset="0"/>
                <a:cs typeface="SutonnyOMJ" pitchFamily="2" charset="0"/>
              </a:rPr>
              <a:t>ন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া </a:t>
            </a:r>
            <a:r>
              <a:rPr lang="en-US" sz="4000" dirty="0" err="1">
                <a:latin typeface="SutonnyOMJ" pitchFamily="2" charset="0"/>
                <a:cs typeface="SutonnyOMJ" pitchFamily="2" charset="0"/>
              </a:rPr>
              <a:t>করি</a:t>
            </a:r>
            <a:r>
              <a:rPr lang="en-US" sz="4000" dirty="0">
                <a:latin typeface="SutonnyOMJ" pitchFamily="2" charset="0"/>
                <a:cs typeface="SutonnyOMJ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A598D1-F349-450E-984A-A7E26D87E018}"/>
              </a:ext>
            </a:extLst>
          </p:cNvPr>
          <p:cNvSpPr txBox="1"/>
          <p:nvPr/>
        </p:nvSpPr>
        <p:spPr>
          <a:xfrm>
            <a:off x="2123572" y="5833133"/>
            <a:ext cx="8253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SutonnyOMJ" pitchFamily="2" charset="0"/>
                <a:cs typeface="SutonnyOMJ" pitchFamily="2" charset="0"/>
              </a:rPr>
              <a:t>সেনাপতির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পায়ের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তলা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দিয়ে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ছোট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রাজার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>
                <a:latin typeface="SutonnyOMJ" pitchFamily="2" charset="0"/>
                <a:cs typeface="SutonnyOMJ" pitchFamily="2" charset="0"/>
              </a:rPr>
              <a:t>ফৌজ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2800" dirty="0" err="1" smtClean="0">
                <a:latin typeface="SutonnyOMJ" pitchFamily="2" charset="0"/>
                <a:cs typeface="SutonnyOMJ" pitchFamily="2" charset="0"/>
              </a:rPr>
              <a:t>পালাল</a:t>
            </a:r>
            <a:r>
              <a:rPr lang="en-US" sz="2800" dirty="0">
                <a:latin typeface="SutonnyOMJ" pitchFamily="2" charset="0"/>
                <a:cs typeface="SutonnyOMJ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5307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SutonnyOMJ"/>
        <a:ea typeface=""/>
        <a:cs typeface=""/>
      </a:majorFont>
      <a:minorFont>
        <a:latin typeface="SutonnyOMJ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432</Words>
  <Application>Microsoft Office PowerPoint</Application>
  <PresentationFormat>Custom</PresentationFormat>
  <Paragraphs>87</Paragraphs>
  <Slides>21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     এসো যুক্তবর্ণ শিখি।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 view</dc:creator>
  <cp:lastModifiedBy>jakir</cp:lastModifiedBy>
  <cp:revision>52</cp:revision>
  <dcterms:created xsi:type="dcterms:W3CDTF">2020-01-25T08:57:13Z</dcterms:created>
  <dcterms:modified xsi:type="dcterms:W3CDTF">2020-06-20T02:49:01Z</dcterms:modified>
</cp:coreProperties>
</file>