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01" r:id="rId3"/>
    <p:sldId id="260" r:id="rId4"/>
    <p:sldId id="259" r:id="rId5"/>
    <p:sldId id="261" r:id="rId6"/>
    <p:sldId id="295" r:id="rId7"/>
    <p:sldId id="263" r:id="rId8"/>
    <p:sldId id="278" r:id="rId9"/>
    <p:sldId id="279" r:id="rId10"/>
    <p:sldId id="280" r:id="rId11"/>
    <p:sldId id="271" r:id="rId12"/>
    <p:sldId id="272" r:id="rId13"/>
    <p:sldId id="274" r:id="rId14"/>
    <p:sldId id="264" r:id="rId15"/>
    <p:sldId id="288" r:id="rId16"/>
    <p:sldId id="302" r:id="rId17"/>
    <p:sldId id="289" r:id="rId18"/>
    <p:sldId id="304" r:id="rId19"/>
    <p:sldId id="306" r:id="rId20"/>
    <p:sldId id="305" r:id="rId21"/>
    <p:sldId id="267" r:id="rId22"/>
    <p:sldId id="266" r:id="rId23"/>
    <p:sldId id="268" r:id="rId24"/>
    <p:sldId id="26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7" d="100"/>
          <a:sy n="67" d="100"/>
        </p:scale>
        <p:origin x="13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E8088-CC12-459C-86F6-ED64D30FABD1}" type="datetimeFigureOut">
              <a:rPr lang="en-US" smtClean="0"/>
              <a:t>6/20/2020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12489F-0A9D-4770-AECC-2E1F4BF57B36}" type="slidenum">
              <a:rPr lang="en-US" smtClean="0"/>
              <a:t>‹#›</a:t>
            </a:fld>
            <a:endParaRPr lang="en-US"/>
          </a:p>
        </p:txBody>
      </p:sp>
    </p:spTree>
    <p:extLst>
      <p:ext uri="{BB962C8B-B14F-4D97-AF65-F5344CB8AC3E}">
        <p14:creationId xmlns:p14="http://schemas.microsoft.com/office/powerpoint/2010/main" val="2386045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2489F-0A9D-4770-AECC-2E1F4BF57B36}" type="slidenum">
              <a:rPr lang="en-US" smtClean="0"/>
              <a:t>14</a:t>
            </a:fld>
            <a:endParaRPr lang="en-US"/>
          </a:p>
        </p:txBody>
      </p:sp>
    </p:spTree>
    <p:extLst>
      <p:ext uri="{BB962C8B-B14F-4D97-AF65-F5344CB8AC3E}">
        <p14:creationId xmlns:p14="http://schemas.microsoft.com/office/powerpoint/2010/main" val="2856880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2489F-0A9D-4770-AECC-2E1F4BF57B36}" type="slidenum">
              <a:rPr lang="en-US" smtClean="0"/>
              <a:t>21</a:t>
            </a:fld>
            <a:endParaRPr lang="en-US"/>
          </a:p>
        </p:txBody>
      </p:sp>
    </p:spTree>
    <p:extLst>
      <p:ext uri="{BB962C8B-B14F-4D97-AF65-F5344CB8AC3E}">
        <p14:creationId xmlns:p14="http://schemas.microsoft.com/office/powerpoint/2010/main" val="758419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304800"/>
            <a:ext cx="6400800" cy="1569660"/>
          </a:xfrm>
          <a:prstGeom prst="rect">
            <a:avLst/>
          </a:prstGeom>
          <a:solidFill>
            <a:srgbClr val="002060"/>
          </a:solidFill>
        </p:spPr>
        <p:txBody>
          <a:bodyPr wrap="square" rtlCol="0">
            <a:spAutoFit/>
          </a:bodyPr>
          <a:lstStyle/>
          <a:p>
            <a:pPr algn="ctr"/>
            <a:r>
              <a:rPr lang="bn-IN" sz="9600" dirty="0" smtClean="0">
                <a:solidFill>
                  <a:srgbClr val="00B0F0"/>
                </a:solidFill>
                <a:latin typeface="NikoshBAN" pitchFamily="2" charset="0"/>
                <a:cs typeface="NikoshBAN" pitchFamily="2" charset="0"/>
              </a:rPr>
              <a:t>স্বাগতম</a:t>
            </a:r>
            <a:endParaRPr lang="en-US" sz="9600" dirty="0">
              <a:solidFill>
                <a:srgbClr val="00B0F0"/>
              </a:solidFill>
              <a:latin typeface="NikoshBAN" pitchFamily="2" charset="0"/>
              <a:cs typeface="NikoshBAN" pitchFamily="2" charset="0"/>
            </a:endParaRPr>
          </a:p>
        </p:txBody>
      </p:sp>
      <p:pic>
        <p:nvPicPr>
          <p:cNvPr id="5" name="Picture 4" descr="القرآن الكريم.jpg"/>
          <p:cNvPicPr>
            <a:picLocks noChangeAspect="1"/>
          </p:cNvPicPr>
          <p:nvPr/>
        </p:nvPicPr>
        <p:blipFill>
          <a:blip r:embed="rId2"/>
          <a:stretch>
            <a:fillRect/>
          </a:stretch>
        </p:blipFill>
        <p:spPr>
          <a:xfrm>
            <a:off x="1752600" y="2362200"/>
            <a:ext cx="5431983" cy="36147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04800"/>
            <a:ext cx="5715000" cy="1015663"/>
          </a:xfrm>
          <a:prstGeom prst="rect">
            <a:avLst/>
          </a:prstGeom>
          <a:solidFill>
            <a:schemeClr val="bg1">
              <a:lumMod val="65000"/>
            </a:schemeClr>
          </a:solidFill>
        </p:spPr>
        <p:txBody>
          <a:bodyPr wrap="square" rtlCol="0">
            <a:spAutoFit/>
          </a:bodyPr>
          <a:lstStyle/>
          <a:p>
            <a:pPr algn="ctr"/>
            <a:r>
              <a:rPr lang="bn-BD" sz="6000" dirty="0" smtClean="0">
                <a:latin typeface="NikoshBAN" pitchFamily="2" charset="0"/>
                <a:cs typeface="NikoshBAN" pitchFamily="2" charset="0"/>
              </a:rPr>
              <a:t>আয়াতসমূহের অনুবাদ</a:t>
            </a:r>
            <a:endParaRPr lang="en-US" sz="6000" dirty="0">
              <a:latin typeface="NikoshBAN" pitchFamily="2" charset="0"/>
              <a:cs typeface="NikoshBAN" pitchFamily="2" charset="0"/>
            </a:endParaRPr>
          </a:p>
        </p:txBody>
      </p:sp>
      <p:sp>
        <p:nvSpPr>
          <p:cNvPr id="3" name="TextBox 2"/>
          <p:cNvSpPr txBox="1"/>
          <p:nvPr/>
        </p:nvSpPr>
        <p:spPr>
          <a:xfrm>
            <a:off x="228600" y="1524000"/>
            <a:ext cx="4191000" cy="5016758"/>
          </a:xfrm>
          <a:prstGeom prst="rect">
            <a:avLst/>
          </a:prstGeom>
          <a:noFill/>
        </p:spPr>
        <p:txBody>
          <a:bodyPr wrap="square" rtlCol="0">
            <a:spAutoFit/>
          </a:bodyPr>
          <a:lstStyle/>
          <a:p>
            <a:pPr algn="just"/>
            <a:r>
              <a:rPr lang="bn-BD" sz="3200" dirty="0" smtClean="0">
                <a:latin typeface="NikoshBAN" pitchFamily="2" charset="0"/>
                <a:cs typeface="NikoshBAN" pitchFamily="2" charset="0"/>
              </a:rPr>
              <a:t>১০০।</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আর</a:t>
            </a:r>
            <a:r>
              <a:rPr lang="bn-BD" sz="3200" dirty="0" smtClean="0">
                <a:latin typeface="NikoshBAN" pitchFamily="2" charset="0"/>
                <a:cs typeface="NikoshBAN" pitchFamily="2" charset="0"/>
              </a:rPr>
              <a:t> যে ব্যাক্তি আল্লাহর পথে হিজরত করবে, সে যমীনে বহু </a:t>
            </a:r>
            <a:r>
              <a:rPr lang="en-US" sz="3200" dirty="0" err="1" smtClean="0">
                <a:latin typeface="NikoshBAN" pitchFamily="2" charset="0"/>
                <a:cs typeface="NikoshBAN" pitchFamily="2" charset="0"/>
              </a:rPr>
              <a:t>উপযোগী</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জায়গা ও প্রশস্ততা পাবে। আর যে ব্যাক্তি নিজ গৃহ থেকে আল্লাহ ও তাঁর রাসূলের দিকে হিজরত করার জন্য বের হয়, অতঃপর মৃত্যু </a:t>
            </a:r>
            <a:r>
              <a:rPr lang="en-US" sz="3200" dirty="0" err="1" smtClean="0">
                <a:latin typeface="NikoshBAN" pitchFamily="2" charset="0"/>
                <a:cs typeface="NikoshBAN" pitchFamily="2" charset="0"/>
              </a:rPr>
              <a:t>তাকে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বসে</a:t>
            </a:r>
            <a:r>
              <a:rPr lang="en-US" sz="3200" dirty="0" smtClean="0">
                <a:latin typeface="NikoshBAN" pitchFamily="2" charset="0"/>
                <a:cs typeface="NikoshBAN" pitchFamily="2" charset="0"/>
              </a:rPr>
              <a:t>।</a:t>
            </a:r>
            <a:r>
              <a:rPr lang="bn-BD" sz="3200" dirty="0" smtClean="0">
                <a:latin typeface="NikoshBAN" pitchFamily="2" charset="0"/>
                <a:cs typeface="NikoshBAN" pitchFamily="2" charset="0"/>
              </a:rPr>
              <a:t> তার প্রতিদান আল্লাহর কাছে </a:t>
            </a:r>
            <a:r>
              <a:rPr lang="en-US" sz="3200" dirty="0" err="1" smtClean="0">
                <a:latin typeface="NikoshBAN" pitchFamily="2" charset="0"/>
                <a:cs typeface="NikoshBAN" pitchFamily="2" charset="0"/>
              </a:rPr>
              <a:t>ন্যাস্ত</a:t>
            </a:r>
            <a:r>
              <a:rPr lang="en-US" sz="3200" dirty="0" smtClean="0">
                <a:latin typeface="NikoshBAN" pitchFamily="2" charset="0"/>
                <a:cs typeface="NikoshBAN" pitchFamily="2" charset="0"/>
              </a:rPr>
              <a:t> আ</a:t>
            </a:r>
            <a:r>
              <a:rPr lang="bn-BD" sz="3200" dirty="0" smtClean="0">
                <a:latin typeface="NikoshBAN" pitchFamily="2" charset="0"/>
                <a:cs typeface="NikoshBAN" pitchFamily="2" charset="0"/>
              </a:rPr>
              <a:t>ছে। আল্লাহ </a:t>
            </a:r>
            <a:r>
              <a:rPr lang="en-US" sz="3200" dirty="0" err="1" smtClean="0">
                <a:latin typeface="NikoshBAN" pitchFamily="2" charset="0"/>
                <a:cs typeface="NikoshBAN" pitchFamily="2" charset="0"/>
              </a:rPr>
              <a:t>হলেন</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অতি ক্ষমাশীল, পরম দয়ালু।</a:t>
            </a:r>
            <a:endParaRPr lang="bn-IN" sz="3200" dirty="0" smtClean="0">
              <a:latin typeface="NikoshBAN" pitchFamily="2" charset="0"/>
              <a:cs typeface="NikoshBAN" pitchFamily="2" charset="0"/>
            </a:endParaRPr>
          </a:p>
        </p:txBody>
      </p:sp>
      <p:sp>
        <p:nvSpPr>
          <p:cNvPr id="4" name="TextBox 3"/>
          <p:cNvSpPr txBox="1"/>
          <p:nvPr/>
        </p:nvSpPr>
        <p:spPr>
          <a:xfrm>
            <a:off x="4724400" y="1600200"/>
            <a:ext cx="4191000" cy="5016758"/>
          </a:xfrm>
          <a:prstGeom prst="rect">
            <a:avLst/>
          </a:prstGeom>
          <a:noFill/>
        </p:spPr>
        <p:txBody>
          <a:bodyPr wrap="square" rtlCol="0">
            <a:spAutoFit/>
          </a:bodyPr>
          <a:lstStyle/>
          <a:p>
            <a:pPr algn="just" rtl="1"/>
            <a:r>
              <a:rPr lang="ar-SA" sz="4000" dirty="0" smtClean="0">
                <a:latin typeface="Calibri" panose="020F0502020204030204" pitchFamily="34" charset="0"/>
                <a:cs typeface="Calibri" panose="020F0502020204030204" pitchFamily="34" charset="0"/>
              </a:rPr>
              <a:t>100. ومن يهاجر فى سبيل الله يجد فى الارض مراغما كثيرا وسعة، ومن يخرج من بيته مهاجرا الى الله ورسوله ثم يدركه الموت فقد وقع اجره على الله وكان الله غفورا رحيما </a:t>
            </a:r>
            <a:r>
              <a:rPr lang="ar-SA" sz="4000" dirty="0" smtClean="0">
                <a:latin typeface="Arial" pitchFamily="34" charset="0"/>
                <a:cs typeface="Arial" pitchFamily="34" charset="0"/>
              </a:rPr>
              <a:t>◊</a:t>
            </a:r>
            <a:endParaRPr lang="bn-IN" sz="4000" dirty="0" smtClean="0">
              <a:latin typeface="Arial" pitchFamily="34"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8" dur="1000" fill="hold"/>
                                        <p:tgtEl>
                                          <p:spTgt spid="3"/>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04800"/>
            <a:ext cx="6705600" cy="707886"/>
          </a:xfrm>
          <a:prstGeom prst="rect">
            <a:avLst/>
          </a:prstGeom>
          <a:solidFill>
            <a:schemeClr val="accent6">
              <a:lumMod val="40000"/>
              <a:lumOff val="60000"/>
            </a:schemeClr>
          </a:solidFill>
        </p:spPr>
        <p:txBody>
          <a:bodyPr wrap="square" rtlCol="0">
            <a:spAutoFit/>
          </a:bodyPr>
          <a:lstStyle/>
          <a:p>
            <a:pPr algn="ctr"/>
            <a:r>
              <a:rPr lang="bn-BD" sz="4000" dirty="0" smtClean="0">
                <a:latin typeface="Calibri" panose="020F0502020204030204" pitchFamily="34" charset="0"/>
                <a:cs typeface="NikoshBAN" pitchFamily="2" charset="0"/>
              </a:rPr>
              <a:t>নতুন শব্দসমূহের তাহকীক</a:t>
            </a:r>
            <a:endParaRPr lang="en-US" sz="4000" dirty="0">
              <a:latin typeface="Calibri" panose="020F0502020204030204" pitchFamily="34" charset="0"/>
              <a:cs typeface="Calibri" panose="020F0502020204030204" pitchFamily="34" charset="0"/>
            </a:endParaRPr>
          </a:p>
        </p:txBody>
      </p:sp>
      <p:sp>
        <p:nvSpPr>
          <p:cNvPr id="3" name="TextBox 2"/>
          <p:cNvSpPr txBox="1"/>
          <p:nvPr/>
        </p:nvSpPr>
        <p:spPr>
          <a:xfrm>
            <a:off x="5143500" y="1066027"/>
            <a:ext cx="2971800" cy="707886"/>
          </a:xfrm>
          <a:prstGeom prst="rect">
            <a:avLst/>
          </a:prstGeom>
          <a:solidFill>
            <a:schemeClr val="tx2">
              <a:lumMod val="40000"/>
              <a:lumOff val="60000"/>
            </a:schemeClr>
          </a:solidFill>
        </p:spPr>
        <p:txBody>
          <a:bodyPr wrap="square" rtlCol="0">
            <a:spAutoFit/>
          </a:bodyPr>
          <a:lstStyle/>
          <a:p>
            <a:pPr algn="r"/>
            <a:r>
              <a:rPr lang="ar-SA" sz="4000" dirty="0" smtClean="0">
                <a:latin typeface="Calibri" panose="020F0502020204030204" pitchFamily="34" charset="0"/>
                <a:cs typeface="Calibri" panose="020F0502020204030204" pitchFamily="34" charset="0"/>
              </a:rPr>
              <a:t>لا يستطيعون</a:t>
            </a:r>
            <a:endParaRPr lang="en-US" sz="4000" dirty="0">
              <a:latin typeface="Calibri" panose="020F0502020204030204" pitchFamily="34" charset="0"/>
              <a:cs typeface="Calibri" panose="020F0502020204030204" pitchFamily="34" charset="0"/>
            </a:endParaRPr>
          </a:p>
        </p:txBody>
      </p:sp>
      <p:sp>
        <p:nvSpPr>
          <p:cNvPr id="4" name="TextBox 3"/>
          <p:cNvSpPr txBox="1"/>
          <p:nvPr/>
        </p:nvSpPr>
        <p:spPr>
          <a:xfrm>
            <a:off x="6629400" y="1925650"/>
            <a:ext cx="1371600" cy="954107"/>
          </a:xfrm>
          <a:prstGeom prst="rect">
            <a:avLst/>
          </a:prstGeom>
          <a:noFill/>
        </p:spPr>
        <p:txBody>
          <a:bodyPr wrap="square" rtlCol="0">
            <a:spAutoFit/>
          </a:bodyPr>
          <a:lstStyle/>
          <a:p>
            <a:pPr algn="r" rtl="1"/>
            <a:r>
              <a:rPr lang="ar-SA" sz="2800" dirty="0" smtClean="0">
                <a:latin typeface="Calibri" panose="020F0502020204030204" pitchFamily="34" charset="0"/>
                <a:cs typeface="Calibri" panose="020F0502020204030204" pitchFamily="34" charset="0"/>
              </a:rPr>
              <a:t> الصيغة</a:t>
            </a:r>
            <a:r>
              <a:rPr lang="bn-BD" sz="2800" dirty="0" smtClean="0">
                <a:latin typeface="Calibri" panose="020F0502020204030204" pitchFamily="34" charset="0"/>
                <a:cs typeface="Arial" pitchFamily="34" charset="0"/>
              </a:rPr>
              <a:t>	</a:t>
            </a:r>
            <a:r>
              <a:rPr lang="ar-SA" sz="2800" dirty="0" smtClean="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5" name="TextBox 4"/>
          <p:cNvSpPr txBox="1"/>
          <p:nvPr/>
        </p:nvSpPr>
        <p:spPr>
          <a:xfrm>
            <a:off x="6705600" y="253525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البحث:</a:t>
            </a:r>
            <a:endParaRPr lang="en-US" sz="2800" dirty="0">
              <a:latin typeface="Calibri" panose="020F0502020204030204" pitchFamily="34" charset="0"/>
              <a:cs typeface="Calibri" panose="020F0502020204030204" pitchFamily="34" charset="0"/>
            </a:endParaRPr>
          </a:p>
        </p:txBody>
      </p:sp>
      <p:sp>
        <p:nvSpPr>
          <p:cNvPr id="6" name="TextBox 5"/>
          <p:cNvSpPr txBox="1"/>
          <p:nvPr/>
        </p:nvSpPr>
        <p:spPr>
          <a:xfrm>
            <a:off x="6705600" y="314485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الباب:</a:t>
            </a:r>
            <a:endParaRPr lang="en-US" sz="2800" dirty="0">
              <a:latin typeface="Calibri" panose="020F0502020204030204" pitchFamily="34" charset="0"/>
              <a:cs typeface="Calibri" panose="020F0502020204030204" pitchFamily="34" charset="0"/>
            </a:endParaRPr>
          </a:p>
        </p:txBody>
      </p:sp>
      <p:sp>
        <p:nvSpPr>
          <p:cNvPr id="7" name="TextBox 6"/>
          <p:cNvSpPr txBox="1"/>
          <p:nvPr/>
        </p:nvSpPr>
        <p:spPr>
          <a:xfrm>
            <a:off x="6553200" y="3830650"/>
            <a:ext cx="15240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المصدر:</a:t>
            </a:r>
            <a:endParaRPr lang="en-US" sz="2800" dirty="0">
              <a:latin typeface="Calibri" panose="020F0502020204030204" pitchFamily="34" charset="0"/>
              <a:cs typeface="Calibri" panose="020F0502020204030204" pitchFamily="34" charset="0"/>
            </a:endParaRPr>
          </a:p>
        </p:txBody>
      </p:sp>
      <p:sp>
        <p:nvSpPr>
          <p:cNvPr id="8" name="TextBox 7"/>
          <p:cNvSpPr txBox="1"/>
          <p:nvPr/>
        </p:nvSpPr>
        <p:spPr>
          <a:xfrm>
            <a:off x="6705600" y="451645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المادة:</a:t>
            </a:r>
            <a:endParaRPr lang="en-US" sz="2800" dirty="0">
              <a:latin typeface="Calibri" panose="020F0502020204030204" pitchFamily="34" charset="0"/>
              <a:cs typeface="Calibri" panose="020F0502020204030204" pitchFamily="34" charset="0"/>
            </a:endParaRPr>
          </a:p>
        </p:txBody>
      </p:sp>
      <p:sp>
        <p:nvSpPr>
          <p:cNvPr id="9" name="TextBox 8"/>
          <p:cNvSpPr txBox="1"/>
          <p:nvPr/>
        </p:nvSpPr>
        <p:spPr>
          <a:xfrm>
            <a:off x="2819400" y="1981200"/>
            <a:ext cx="31242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الجمع المذكر للغائب</a:t>
            </a:r>
            <a:endParaRPr lang="en-US" sz="2800" dirty="0">
              <a:latin typeface="Calibri" panose="020F0502020204030204" pitchFamily="34" charset="0"/>
              <a:cs typeface="Calibri" panose="020F0502020204030204" pitchFamily="34" charset="0"/>
            </a:endParaRPr>
          </a:p>
        </p:txBody>
      </p:sp>
      <p:sp>
        <p:nvSpPr>
          <p:cNvPr id="10" name="TextBox 9"/>
          <p:cNvSpPr txBox="1"/>
          <p:nvPr/>
        </p:nvSpPr>
        <p:spPr>
          <a:xfrm>
            <a:off x="3962400" y="451645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ط – و - ع</a:t>
            </a:r>
            <a:endParaRPr lang="en-US" sz="2800" dirty="0">
              <a:latin typeface="Calibri" panose="020F0502020204030204" pitchFamily="34" charset="0"/>
              <a:cs typeface="Calibri" panose="020F0502020204030204" pitchFamily="34" charset="0"/>
            </a:endParaRPr>
          </a:p>
        </p:txBody>
      </p:sp>
      <p:sp>
        <p:nvSpPr>
          <p:cNvPr id="11" name="TextBox 10"/>
          <p:cNvSpPr txBox="1"/>
          <p:nvPr/>
        </p:nvSpPr>
        <p:spPr>
          <a:xfrm>
            <a:off x="4724400" y="3276600"/>
            <a:ext cx="12192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استفعال</a:t>
            </a:r>
            <a:endParaRPr lang="en-US" sz="2800" dirty="0">
              <a:latin typeface="Calibri" panose="020F0502020204030204" pitchFamily="34" charset="0"/>
              <a:cs typeface="Calibri" panose="020F0502020204030204" pitchFamily="34" charset="0"/>
            </a:endParaRPr>
          </a:p>
        </p:txBody>
      </p:sp>
      <p:sp>
        <p:nvSpPr>
          <p:cNvPr id="12" name="TextBox 11"/>
          <p:cNvSpPr txBox="1"/>
          <p:nvPr/>
        </p:nvSpPr>
        <p:spPr>
          <a:xfrm>
            <a:off x="3886200" y="396240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الاستطاعة</a:t>
            </a:r>
            <a:endParaRPr lang="en-US" sz="2800" dirty="0">
              <a:latin typeface="Calibri" panose="020F0502020204030204" pitchFamily="34" charset="0"/>
              <a:cs typeface="Calibri" panose="020F0502020204030204" pitchFamily="34" charset="0"/>
            </a:endParaRPr>
          </a:p>
        </p:txBody>
      </p:sp>
      <p:sp>
        <p:nvSpPr>
          <p:cNvPr id="13" name="TextBox 12"/>
          <p:cNvSpPr txBox="1"/>
          <p:nvPr/>
        </p:nvSpPr>
        <p:spPr>
          <a:xfrm>
            <a:off x="1524000" y="2667000"/>
            <a:ext cx="4419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الفعل المضارع المثبت للمعروف</a:t>
            </a:r>
            <a:endParaRPr lang="en-US" sz="2800" dirty="0">
              <a:latin typeface="Calibri" panose="020F0502020204030204" pitchFamily="34" charset="0"/>
              <a:cs typeface="Calibri" panose="020F0502020204030204" pitchFamily="34" charset="0"/>
            </a:endParaRPr>
          </a:p>
        </p:txBody>
      </p:sp>
      <p:sp>
        <p:nvSpPr>
          <p:cNvPr id="14" name="TextBox 13"/>
          <p:cNvSpPr txBox="1"/>
          <p:nvPr/>
        </p:nvSpPr>
        <p:spPr>
          <a:xfrm>
            <a:off x="6629400" y="512605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الجنس:</a:t>
            </a:r>
            <a:endParaRPr lang="en-US" sz="2800" dirty="0">
              <a:latin typeface="Calibri" panose="020F0502020204030204" pitchFamily="34" charset="0"/>
              <a:cs typeface="Calibri" panose="020F0502020204030204" pitchFamily="34" charset="0"/>
            </a:endParaRPr>
          </a:p>
        </p:txBody>
      </p:sp>
      <p:sp>
        <p:nvSpPr>
          <p:cNvPr id="15" name="TextBox 14"/>
          <p:cNvSpPr txBox="1"/>
          <p:nvPr/>
        </p:nvSpPr>
        <p:spPr>
          <a:xfrm>
            <a:off x="6705600" y="596425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المعنى:</a:t>
            </a:r>
            <a:endParaRPr lang="en-US" sz="2800" dirty="0">
              <a:latin typeface="Calibri" panose="020F0502020204030204" pitchFamily="34" charset="0"/>
              <a:cs typeface="Calibri" panose="020F0502020204030204" pitchFamily="34" charset="0"/>
            </a:endParaRPr>
          </a:p>
        </p:txBody>
      </p:sp>
      <p:sp>
        <p:nvSpPr>
          <p:cNvPr id="16" name="TextBox 15"/>
          <p:cNvSpPr txBox="1"/>
          <p:nvPr/>
        </p:nvSpPr>
        <p:spPr>
          <a:xfrm>
            <a:off x="3886200" y="520225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اجوف واوى</a:t>
            </a:r>
            <a:endParaRPr lang="en-US" sz="2800" dirty="0">
              <a:latin typeface="Calibri" panose="020F0502020204030204" pitchFamily="34" charset="0"/>
              <a:cs typeface="Calibri" panose="020F0502020204030204" pitchFamily="34" charset="0"/>
            </a:endParaRPr>
          </a:p>
        </p:txBody>
      </p:sp>
      <p:sp>
        <p:nvSpPr>
          <p:cNvPr id="17" name="TextBox 16"/>
          <p:cNvSpPr txBox="1"/>
          <p:nvPr/>
        </p:nvSpPr>
        <p:spPr>
          <a:xfrm>
            <a:off x="2895600" y="5943600"/>
            <a:ext cx="32004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a:t>
            </a:r>
            <a:r>
              <a:rPr lang="bn-BD" sz="2800" dirty="0" smtClean="0">
                <a:latin typeface="Calibri" panose="020F0502020204030204" pitchFamily="34" charset="0"/>
                <a:cs typeface="NikoshBAN" pitchFamily="2" charset="0"/>
              </a:rPr>
              <a:t>তারা সক্ষম হয়না</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04800"/>
            <a:ext cx="6705600" cy="707886"/>
          </a:xfrm>
          <a:prstGeom prst="rect">
            <a:avLst/>
          </a:prstGeom>
          <a:solidFill>
            <a:schemeClr val="accent6">
              <a:lumMod val="40000"/>
              <a:lumOff val="60000"/>
            </a:schemeClr>
          </a:solidFill>
        </p:spPr>
        <p:txBody>
          <a:bodyPr wrap="square" rtlCol="0">
            <a:spAutoFit/>
          </a:bodyPr>
          <a:lstStyle/>
          <a:p>
            <a:pPr algn="ctr"/>
            <a:r>
              <a:rPr lang="bn-BD" sz="4000" dirty="0" smtClean="0">
                <a:latin typeface="Calibri" panose="020F0502020204030204" pitchFamily="34" charset="0"/>
                <a:cs typeface="NikoshBAN" pitchFamily="2" charset="0"/>
              </a:rPr>
              <a:t>নতুন শব্দসমূহের তাহকীক</a:t>
            </a:r>
            <a:endParaRPr lang="en-US" sz="4000" dirty="0">
              <a:latin typeface="Calibri" panose="020F0502020204030204" pitchFamily="34" charset="0"/>
              <a:cs typeface="Calibri" panose="020F0502020204030204" pitchFamily="34" charset="0"/>
            </a:endParaRPr>
          </a:p>
        </p:txBody>
      </p:sp>
      <p:sp>
        <p:nvSpPr>
          <p:cNvPr id="3" name="TextBox 2"/>
          <p:cNvSpPr txBox="1"/>
          <p:nvPr/>
        </p:nvSpPr>
        <p:spPr>
          <a:xfrm>
            <a:off x="7162800" y="1219200"/>
            <a:ext cx="1219200" cy="707886"/>
          </a:xfrm>
          <a:prstGeom prst="rect">
            <a:avLst/>
          </a:prstGeom>
          <a:solidFill>
            <a:schemeClr val="tx2">
              <a:lumMod val="40000"/>
              <a:lumOff val="60000"/>
            </a:schemeClr>
          </a:solidFill>
        </p:spPr>
        <p:txBody>
          <a:bodyPr wrap="square" rtlCol="0">
            <a:spAutoFit/>
          </a:bodyPr>
          <a:lstStyle/>
          <a:p>
            <a:pPr algn="r"/>
            <a:r>
              <a:rPr lang="ar-SA" sz="4000" dirty="0" smtClean="0">
                <a:latin typeface="Calibri" panose="020F0502020204030204" pitchFamily="34" charset="0"/>
                <a:cs typeface="Calibri" panose="020F0502020204030204" pitchFamily="34" charset="0"/>
              </a:rPr>
              <a:t> يعفو</a:t>
            </a:r>
            <a:endParaRPr lang="en-US" sz="4000" dirty="0">
              <a:latin typeface="Calibri" panose="020F0502020204030204" pitchFamily="34" charset="0"/>
              <a:cs typeface="Calibri" panose="020F0502020204030204" pitchFamily="34" charset="0"/>
            </a:endParaRPr>
          </a:p>
        </p:txBody>
      </p:sp>
      <p:sp>
        <p:nvSpPr>
          <p:cNvPr id="4" name="TextBox 3"/>
          <p:cNvSpPr txBox="1"/>
          <p:nvPr/>
        </p:nvSpPr>
        <p:spPr>
          <a:xfrm>
            <a:off x="6629400" y="1981200"/>
            <a:ext cx="1371600" cy="954107"/>
          </a:xfrm>
          <a:prstGeom prst="rect">
            <a:avLst/>
          </a:prstGeom>
          <a:noFill/>
        </p:spPr>
        <p:txBody>
          <a:bodyPr wrap="square" rtlCol="0">
            <a:spAutoFit/>
          </a:bodyPr>
          <a:lstStyle/>
          <a:p>
            <a:pPr algn="r" rtl="1"/>
            <a:r>
              <a:rPr lang="ar-SA" sz="2800" dirty="0" smtClean="0">
                <a:latin typeface="Calibri" panose="020F0502020204030204" pitchFamily="34" charset="0"/>
                <a:cs typeface="Calibri" panose="020F0502020204030204" pitchFamily="34" charset="0"/>
              </a:rPr>
              <a:t> الصيغة</a:t>
            </a:r>
            <a:r>
              <a:rPr lang="bn-BD" sz="2800" dirty="0" smtClean="0">
                <a:latin typeface="Calibri" panose="020F0502020204030204" pitchFamily="34" charset="0"/>
                <a:cs typeface="Arial" pitchFamily="34" charset="0"/>
              </a:rPr>
              <a:t>	</a:t>
            </a:r>
            <a:r>
              <a:rPr lang="ar-SA" sz="2800" dirty="0" smtClean="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5" name="TextBox 4"/>
          <p:cNvSpPr txBox="1"/>
          <p:nvPr/>
        </p:nvSpPr>
        <p:spPr>
          <a:xfrm>
            <a:off x="6705600" y="25908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البحث:</a:t>
            </a:r>
            <a:endParaRPr lang="en-US" sz="2800" dirty="0">
              <a:latin typeface="Calibri" panose="020F0502020204030204" pitchFamily="34" charset="0"/>
              <a:cs typeface="Calibri" panose="020F0502020204030204" pitchFamily="34" charset="0"/>
            </a:endParaRPr>
          </a:p>
        </p:txBody>
      </p:sp>
      <p:sp>
        <p:nvSpPr>
          <p:cNvPr id="6" name="TextBox 5"/>
          <p:cNvSpPr txBox="1"/>
          <p:nvPr/>
        </p:nvSpPr>
        <p:spPr>
          <a:xfrm>
            <a:off x="6705600" y="32004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الباب:</a:t>
            </a:r>
            <a:endParaRPr lang="en-US" sz="2800" dirty="0">
              <a:latin typeface="Calibri" panose="020F0502020204030204" pitchFamily="34" charset="0"/>
              <a:cs typeface="Calibri" panose="020F0502020204030204" pitchFamily="34" charset="0"/>
            </a:endParaRPr>
          </a:p>
        </p:txBody>
      </p:sp>
      <p:sp>
        <p:nvSpPr>
          <p:cNvPr id="7" name="TextBox 6"/>
          <p:cNvSpPr txBox="1"/>
          <p:nvPr/>
        </p:nvSpPr>
        <p:spPr>
          <a:xfrm>
            <a:off x="6553200" y="3886200"/>
            <a:ext cx="15240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المصدر:</a:t>
            </a:r>
            <a:endParaRPr lang="en-US" sz="2800" dirty="0">
              <a:latin typeface="Calibri" panose="020F0502020204030204" pitchFamily="34" charset="0"/>
              <a:cs typeface="Calibri" panose="020F0502020204030204" pitchFamily="34" charset="0"/>
            </a:endParaRPr>
          </a:p>
        </p:txBody>
      </p:sp>
      <p:sp>
        <p:nvSpPr>
          <p:cNvPr id="8" name="TextBox 7"/>
          <p:cNvSpPr txBox="1"/>
          <p:nvPr/>
        </p:nvSpPr>
        <p:spPr>
          <a:xfrm>
            <a:off x="6705600" y="45720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المادة:</a:t>
            </a:r>
            <a:endParaRPr lang="en-US" sz="2800" dirty="0">
              <a:latin typeface="Calibri" panose="020F0502020204030204" pitchFamily="34" charset="0"/>
              <a:cs typeface="Calibri" panose="020F0502020204030204" pitchFamily="34" charset="0"/>
            </a:endParaRPr>
          </a:p>
        </p:txBody>
      </p:sp>
      <p:sp>
        <p:nvSpPr>
          <p:cNvPr id="9" name="TextBox 8"/>
          <p:cNvSpPr txBox="1"/>
          <p:nvPr/>
        </p:nvSpPr>
        <p:spPr>
          <a:xfrm>
            <a:off x="2819400" y="1981200"/>
            <a:ext cx="31242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المفرد المذكر للغائب</a:t>
            </a:r>
            <a:endParaRPr lang="en-US" sz="2800" dirty="0">
              <a:latin typeface="Calibri" panose="020F0502020204030204" pitchFamily="34" charset="0"/>
              <a:cs typeface="Calibri" panose="020F0502020204030204" pitchFamily="34" charset="0"/>
            </a:endParaRPr>
          </a:p>
        </p:txBody>
      </p:sp>
      <p:sp>
        <p:nvSpPr>
          <p:cNvPr id="10" name="TextBox 9"/>
          <p:cNvSpPr txBox="1"/>
          <p:nvPr/>
        </p:nvSpPr>
        <p:spPr>
          <a:xfrm>
            <a:off x="3962400" y="457200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ع – ف - و</a:t>
            </a:r>
            <a:endParaRPr lang="en-US" sz="2800" dirty="0">
              <a:latin typeface="Calibri" panose="020F0502020204030204" pitchFamily="34" charset="0"/>
              <a:cs typeface="Calibri" panose="020F0502020204030204" pitchFamily="34" charset="0"/>
            </a:endParaRPr>
          </a:p>
        </p:txBody>
      </p:sp>
      <p:sp>
        <p:nvSpPr>
          <p:cNvPr id="11" name="TextBox 10"/>
          <p:cNvSpPr txBox="1"/>
          <p:nvPr/>
        </p:nvSpPr>
        <p:spPr>
          <a:xfrm>
            <a:off x="3810000" y="327660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نصر- ينصر</a:t>
            </a:r>
            <a:endParaRPr lang="en-US" sz="2800" dirty="0">
              <a:latin typeface="Calibri" panose="020F0502020204030204" pitchFamily="34" charset="0"/>
              <a:cs typeface="Calibri" panose="020F0502020204030204" pitchFamily="34" charset="0"/>
            </a:endParaRPr>
          </a:p>
        </p:txBody>
      </p:sp>
      <p:sp>
        <p:nvSpPr>
          <p:cNvPr id="12" name="TextBox 11"/>
          <p:cNvSpPr txBox="1"/>
          <p:nvPr/>
        </p:nvSpPr>
        <p:spPr>
          <a:xfrm>
            <a:off x="3886200" y="396240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العفو</a:t>
            </a:r>
            <a:endParaRPr lang="en-US" sz="2800" dirty="0">
              <a:latin typeface="Calibri" panose="020F0502020204030204" pitchFamily="34" charset="0"/>
              <a:cs typeface="Calibri" panose="020F0502020204030204" pitchFamily="34" charset="0"/>
            </a:endParaRPr>
          </a:p>
        </p:txBody>
      </p:sp>
      <p:sp>
        <p:nvSpPr>
          <p:cNvPr id="13" name="TextBox 12"/>
          <p:cNvSpPr txBox="1"/>
          <p:nvPr/>
        </p:nvSpPr>
        <p:spPr>
          <a:xfrm>
            <a:off x="1524000" y="2667000"/>
            <a:ext cx="4419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الفعل المضارع المثبت للمعروف</a:t>
            </a:r>
            <a:endParaRPr lang="en-US" sz="2800" dirty="0">
              <a:latin typeface="Calibri" panose="020F0502020204030204" pitchFamily="34" charset="0"/>
              <a:cs typeface="Calibri" panose="020F0502020204030204" pitchFamily="34" charset="0"/>
            </a:endParaRPr>
          </a:p>
        </p:txBody>
      </p:sp>
      <p:sp>
        <p:nvSpPr>
          <p:cNvPr id="14" name="TextBox 13"/>
          <p:cNvSpPr txBox="1"/>
          <p:nvPr/>
        </p:nvSpPr>
        <p:spPr>
          <a:xfrm>
            <a:off x="6629400" y="51816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الجنس:</a:t>
            </a:r>
            <a:endParaRPr lang="en-US" sz="2800" dirty="0">
              <a:latin typeface="Calibri" panose="020F0502020204030204" pitchFamily="34" charset="0"/>
              <a:cs typeface="Calibri" panose="020F0502020204030204" pitchFamily="34" charset="0"/>
            </a:endParaRPr>
          </a:p>
        </p:txBody>
      </p:sp>
      <p:sp>
        <p:nvSpPr>
          <p:cNvPr id="15" name="TextBox 14"/>
          <p:cNvSpPr txBox="1"/>
          <p:nvPr/>
        </p:nvSpPr>
        <p:spPr>
          <a:xfrm>
            <a:off x="6705600" y="60198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المعنى:</a:t>
            </a:r>
            <a:endParaRPr lang="en-US" sz="2800" dirty="0">
              <a:latin typeface="Calibri" panose="020F0502020204030204" pitchFamily="34" charset="0"/>
              <a:cs typeface="Calibri" panose="020F0502020204030204" pitchFamily="34" charset="0"/>
            </a:endParaRPr>
          </a:p>
        </p:txBody>
      </p:sp>
      <p:sp>
        <p:nvSpPr>
          <p:cNvPr id="16" name="TextBox 15"/>
          <p:cNvSpPr txBox="1"/>
          <p:nvPr/>
        </p:nvSpPr>
        <p:spPr>
          <a:xfrm>
            <a:off x="3886200" y="525780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ناقص واؤى</a:t>
            </a:r>
            <a:endParaRPr lang="en-US" sz="2800" dirty="0">
              <a:latin typeface="Calibri" panose="020F0502020204030204" pitchFamily="34" charset="0"/>
              <a:cs typeface="Calibri" panose="020F0502020204030204" pitchFamily="34" charset="0"/>
            </a:endParaRPr>
          </a:p>
        </p:txBody>
      </p:sp>
      <p:sp>
        <p:nvSpPr>
          <p:cNvPr id="17" name="TextBox 16"/>
          <p:cNvSpPr txBox="1"/>
          <p:nvPr/>
        </p:nvSpPr>
        <p:spPr>
          <a:xfrm>
            <a:off x="2924175" y="6087219"/>
            <a:ext cx="3200400" cy="523220"/>
          </a:xfrm>
          <a:prstGeom prst="rect">
            <a:avLst/>
          </a:prstGeom>
          <a:noFill/>
        </p:spPr>
        <p:txBody>
          <a:bodyPr wrap="square" rtlCol="0">
            <a:spAutoFit/>
          </a:bodyPr>
          <a:lstStyle/>
          <a:p>
            <a:pPr algn="r"/>
            <a:r>
              <a:rPr lang="bn-BD" sz="2800" dirty="0" smtClean="0">
                <a:latin typeface="Calibri" panose="020F0502020204030204" pitchFamily="34" charset="0"/>
                <a:cs typeface="NikoshBAN" pitchFamily="2" charset="0"/>
              </a:rPr>
              <a:t>তিনি ক্ষমা করেন</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04800"/>
            <a:ext cx="6705600" cy="707886"/>
          </a:xfrm>
          <a:prstGeom prst="rect">
            <a:avLst/>
          </a:prstGeom>
          <a:solidFill>
            <a:schemeClr val="accent6">
              <a:lumMod val="40000"/>
              <a:lumOff val="60000"/>
            </a:schemeClr>
          </a:solidFill>
        </p:spPr>
        <p:txBody>
          <a:bodyPr wrap="square" rtlCol="0">
            <a:spAutoFit/>
          </a:bodyPr>
          <a:lstStyle/>
          <a:p>
            <a:pPr algn="ctr"/>
            <a:r>
              <a:rPr lang="bn-BD" sz="4000" dirty="0" smtClean="0">
                <a:latin typeface="NikoshBAN" pitchFamily="2" charset="0"/>
                <a:cs typeface="NikoshBAN" pitchFamily="2" charset="0"/>
              </a:rPr>
              <a:t>নতুন শব্দসমূহের তাহকীক</a:t>
            </a:r>
            <a:endParaRPr lang="en-US" sz="4000" dirty="0">
              <a:latin typeface="NikoshBAN" pitchFamily="2" charset="0"/>
              <a:cs typeface="NikoshBAN" pitchFamily="2" charset="0"/>
            </a:endParaRPr>
          </a:p>
        </p:txBody>
      </p:sp>
      <p:sp>
        <p:nvSpPr>
          <p:cNvPr id="3" name="TextBox 2"/>
          <p:cNvSpPr txBox="1"/>
          <p:nvPr/>
        </p:nvSpPr>
        <p:spPr>
          <a:xfrm>
            <a:off x="7162800" y="1219200"/>
            <a:ext cx="1219200" cy="707886"/>
          </a:xfrm>
          <a:prstGeom prst="rect">
            <a:avLst/>
          </a:prstGeom>
          <a:solidFill>
            <a:schemeClr val="tx2">
              <a:lumMod val="40000"/>
              <a:lumOff val="60000"/>
            </a:schemeClr>
          </a:solidFill>
        </p:spPr>
        <p:txBody>
          <a:bodyPr wrap="square" rtlCol="0">
            <a:spAutoFit/>
          </a:bodyPr>
          <a:lstStyle/>
          <a:p>
            <a:pPr algn="r"/>
            <a:r>
              <a:rPr lang="ar-SA" sz="4000" dirty="0" smtClean="0">
                <a:latin typeface="Calibri" panose="020F0502020204030204" pitchFamily="34" charset="0"/>
                <a:cs typeface="Calibri" panose="020F0502020204030204" pitchFamily="34" charset="0"/>
              </a:rPr>
              <a:t> يدرك</a:t>
            </a:r>
            <a:endParaRPr lang="en-US" sz="4000" dirty="0">
              <a:latin typeface="Calibri" panose="020F0502020204030204" pitchFamily="34" charset="0"/>
              <a:cs typeface="Calibri" panose="020F0502020204030204" pitchFamily="34" charset="0"/>
            </a:endParaRPr>
          </a:p>
        </p:txBody>
      </p:sp>
      <p:sp>
        <p:nvSpPr>
          <p:cNvPr id="4" name="TextBox 3"/>
          <p:cNvSpPr txBox="1"/>
          <p:nvPr/>
        </p:nvSpPr>
        <p:spPr>
          <a:xfrm>
            <a:off x="6629400" y="1981200"/>
            <a:ext cx="1371600" cy="954107"/>
          </a:xfrm>
          <a:prstGeom prst="rect">
            <a:avLst/>
          </a:prstGeom>
          <a:noFill/>
        </p:spPr>
        <p:txBody>
          <a:bodyPr wrap="square" rtlCol="0">
            <a:spAutoFit/>
          </a:bodyPr>
          <a:lstStyle/>
          <a:p>
            <a:pPr algn="r" rtl="1"/>
            <a:r>
              <a:rPr lang="ar-SA" sz="2800" dirty="0" smtClean="0">
                <a:latin typeface="Calibri" panose="020F0502020204030204" pitchFamily="34" charset="0"/>
                <a:cs typeface="Calibri" panose="020F0502020204030204" pitchFamily="34" charset="0"/>
              </a:rPr>
              <a:t> الصيغة</a:t>
            </a:r>
            <a:r>
              <a:rPr lang="bn-BD" sz="2800" dirty="0" smtClean="0">
                <a:latin typeface="Calibri" panose="020F0502020204030204" pitchFamily="34" charset="0"/>
                <a:cs typeface="Arial" pitchFamily="34" charset="0"/>
              </a:rPr>
              <a:t>	</a:t>
            </a:r>
            <a:r>
              <a:rPr lang="ar-SA" sz="2800" dirty="0" smtClean="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sp>
        <p:nvSpPr>
          <p:cNvPr id="5" name="TextBox 4"/>
          <p:cNvSpPr txBox="1"/>
          <p:nvPr/>
        </p:nvSpPr>
        <p:spPr>
          <a:xfrm>
            <a:off x="6705600" y="25908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البحث:</a:t>
            </a:r>
            <a:endParaRPr lang="en-US" sz="2800" dirty="0">
              <a:latin typeface="Calibri" panose="020F0502020204030204" pitchFamily="34" charset="0"/>
              <a:cs typeface="Calibri" panose="020F0502020204030204" pitchFamily="34" charset="0"/>
            </a:endParaRPr>
          </a:p>
        </p:txBody>
      </p:sp>
      <p:sp>
        <p:nvSpPr>
          <p:cNvPr id="6" name="TextBox 5"/>
          <p:cNvSpPr txBox="1"/>
          <p:nvPr/>
        </p:nvSpPr>
        <p:spPr>
          <a:xfrm>
            <a:off x="6705600" y="32004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الباب:</a:t>
            </a:r>
            <a:endParaRPr lang="en-US" sz="2800" dirty="0">
              <a:latin typeface="Calibri" panose="020F0502020204030204" pitchFamily="34" charset="0"/>
              <a:cs typeface="Calibri" panose="020F0502020204030204" pitchFamily="34" charset="0"/>
            </a:endParaRPr>
          </a:p>
        </p:txBody>
      </p:sp>
      <p:sp>
        <p:nvSpPr>
          <p:cNvPr id="7" name="TextBox 6"/>
          <p:cNvSpPr txBox="1"/>
          <p:nvPr/>
        </p:nvSpPr>
        <p:spPr>
          <a:xfrm>
            <a:off x="6553200" y="3886200"/>
            <a:ext cx="15240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المصدر:</a:t>
            </a:r>
            <a:endParaRPr lang="en-US" sz="2800" dirty="0">
              <a:latin typeface="Calibri" panose="020F0502020204030204" pitchFamily="34" charset="0"/>
              <a:cs typeface="Calibri" panose="020F0502020204030204" pitchFamily="34" charset="0"/>
            </a:endParaRPr>
          </a:p>
        </p:txBody>
      </p:sp>
      <p:sp>
        <p:nvSpPr>
          <p:cNvPr id="8" name="TextBox 7"/>
          <p:cNvSpPr txBox="1"/>
          <p:nvPr/>
        </p:nvSpPr>
        <p:spPr>
          <a:xfrm>
            <a:off x="6705600" y="45720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المادة:</a:t>
            </a:r>
            <a:endParaRPr lang="en-US" sz="2800" dirty="0">
              <a:latin typeface="Calibri" panose="020F0502020204030204" pitchFamily="34" charset="0"/>
              <a:cs typeface="Calibri" panose="020F0502020204030204" pitchFamily="34" charset="0"/>
            </a:endParaRPr>
          </a:p>
        </p:txBody>
      </p:sp>
      <p:sp>
        <p:nvSpPr>
          <p:cNvPr id="9" name="TextBox 8"/>
          <p:cNvSpPr txBox="1"/>
          <p:nvPr/>
        </p:nvSpPr>
        <p:spPr>
          <a:xfrm>
            <a:off x="2819400" y="1981200"/>
            <a:ext cx="31242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المفرد المذكر للغائب</a:t>
            </a:r>
            <a:endParaRPr lang="en-US" sz="2800" dirty="0">
              <a:latin typeface="Calibri" panose="020F0502020204030204" pitchFamily="34" charset="0"/>
              <a:cs typeface="Calibri" panose="020F0502020204030204" pitchFamily="34" charset="0"/>
            </a:endParaRPr>
          </a:p>
        </p:txBody>
      </p:sp>
      <p:sp>
        <p:nvSpPr>
          <p:cNvPr id="10" name="TextBox 9"/>
          <p:cNvSpPr txBox="1"/>
          <p:nvPr/>
        </p:nvSpPr>
        <p:spPr>
          <a:xfrm>
            <a:off x="3962400" y="457200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د – ر - ك</a:t>
            </a:r>
            <a:endParaRPr lang="en-US" sz="2800" dirty="0">
              <a:latin typeface="Calibri" panose="020F0502020204030204" pitchFamily="34" charset="0"/>
              <a:cs typeface="Calibri" panose="020F0502020204030204" pitchFamily="34" charset="0"/>
            </a:endParaRPr>
          </a:p>
        </p:txBody>
      </p:sp>
      <p:sp>
        <p:nvSpPr>
          <p:cNvPr id="11" name="TextBox 10"/>
          <p:cNvSpPr txBox="1"/>
          <p:nvPr/>
        </p:nvSpPr>
        <p:spPr>
          <a:xfrm>
            <a:off x="3886200" y="3280707"/>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الافعال</a:t>
            </a:r>
            <a:endParaRPr lang="en-US" sz="2800" dirty="0">
              <a:latin typeface="Calibri" panose="020F0502020204030204" pitchFamily="34" charset="0"/>
              <a:cs typeface="Calibri" panose="020F0502020204030204" pitchFamily="34" charset="0"/>
            </a:endParaRPr>
          </a:p>
        </p:txBody>
      </p:sp>
      <p:sp>
        <p:nvSpPr>
          <p:cNvPr id="12" name="TextBox 11"/>
          <p:cNvSpPr txBox="1"/>
          <p:nvPr/>
        </p:nvSpPr>
        <p:spPr>
          <a:xfrm>
            <a:off x="3886200" y="396240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الادراك</a:t>
            </a:r>
            <a:endParaRPr lang="en-US" sz="2800" dirty="0">
              <a:latin typeface="Calibri" panose="020F0502020204030204" pitchFamily="34" charset="0"/>
              <a:cs typeface="Calibri" panose="020F0502020204030204" pitchFamily="34" charset="0"/>
            </a:endParaRPr>
          </a:p>
        </p:txBody>
      </p:sp>
      <p:sp>
        <p:nvSpPr>
          <p:cNvPr id="13" name="TextBox 12"/>
          <p:cNvSpPr txBox="1"/>
          <p:nvPr/>
        </p:nvSpPr>
        <p:spPr>
          <a:xfrm>
            <a:off x="762000" y="2667000"/>
            <a:ext cx="518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الفعل المضارع المثبت للمعروف</a:t>
            </a:r>
            <a:endParaRPr lang="en-US" sz="2800" dirty="0">
              <a:latin typeface="Calibri" panose="020F0502020204030204" pitchFamily="34" charset="0"/>
              <a:cs typeface="Calibri" panose="020F0502020204030204" pitchFamily="34" charset="0"/>
            </a:endParaRPr>
          </a:p>
        </p:txBody>
      </p:sp>
      <p:sp>
        <p:nvSpPr>
          <p:cNvPr id="14" name="TextBox 13"/>
          <p:cNvSpPr txBox="1"/>
          <p:nvPr/>
        </p:nvSpPr>
        <p:spPr>
          <a:xfrm>
            <a:off x="6629400" y="51816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الجنس:</a:t>
            </a:r>
            <a:endParaRPr lang="en-US" sz="2800" dirty="0">
              <a:latin typeface="Calibri" panose="020F0502020204030204" pitchFamily="34" charset="0"/>
              <a:cs typeface="Calibri" panose="020F0502020204030204" pitchFamily="34" charset="0"/>
            </a:endParaRPr>
          </a:p>
        </p:txBody>
      </p:sp>
      <p:sp>
        <p:nvSpPr>
          <p:cNvPr id="15" name="TextBox 14"/>
          <p:cNvSpPr txBox="1"/>
          <p:nvPr/>
        </p:nvSpPr>
        <p:spPr>
          <a:xfrm>
            <a:off x="6705600" y="6019800"/>
            <a:ext cx="1371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 المعنى:</a:t>
            </a:r>
            <a:endParaRPr lang="en-US" sz="2800" dirty="0">
              <a:latin typeface="Calibri" panose="020F0502020204030204" pitchFamily="34" charset="0"/>
              <a:cs typeface="Calibri" panose="020F0502020204030204" pitchFamily="34" charset="0"/>
            </a:endParaRPr>
          </a:p>
        </p:txBody>
      </p:sp>
      <p:sp>
        <p:nvSpPr>
          <p:cNvPr id="16" name="TextBox 15"/>
          <p:cNvSpPr txBox="1"/>
          <p:nvPr/>
        </p:nvSpPr>
        <p:spPr>
          <a:xfrm>
            <a:off x="3886200" y="5257800"/>
            <a:ext cx="2133600" cy="523220"/>
          </a:xfrm>
          <a:prstGeom prst="rect">
            <a:avLst/>
          </a:prstGeom>
          <a:noFill/>
        </p:spPr>
        <p:txBody>
          <a:bodyPr wrap="square" rtlCol="0">
            <a:spAutoFit/>
          </a:bodyPr>
          <a:lstStyle/>
          <a:p>
            <a:pPr algn="r"/>
            <a:r>
              <a:rPr lang="ar-SA" sz="2800" dirty="0" smtClean="0">
                <a:latin typeface="Calibri" panose="020F0502020204030204" pitchFamily="34" charset="0"/>
                <a:cs typeface="Calibri" panose="020F0502020204030204" pitchFamily="34" charset="0"/>
              </a:rPr>
              <a:t>الصحيح</a:t>
            </a:r>
            <a:endParaRPr lang="en-US" sz="2800" dirty="0">
              <a:latin typeface="Calibri" panose="020F0502020204030204" pitchFamily="34" charset="0"/>
              <a:cs typeface="Calibri" panose="020F0502020204030204" pitchFamily="34" charset="0"/>
            </a:endParaRPr>
          </a:p>
        </p:txBody>
      </p:sp>
      <p:sp>
        <p:nvSpPr>
          <p:cNvPr id="17" name="TextBox 16"/>
          <p:cNvSpPr txBox="1"/>
          <p:nvPr/>
        </p:nvSpPr>
        <p:spPr>
          <a:xfrm>
            <a:off x="2938462" y="6139934"/>
            <a:ext cx="3200400" cy="523220"/>
          </a:xfrm>
          <a:prstGeom prst="rect">
            <a:avLst/>
          </a:prstGeom>
          <a:noFill/>
        </p:spPr>
        <p:txBody>
          <a:bodyPr wrap="square" rtlCol="0">
            <a:spAutoFit/>
          </a:bodyPr>
          <a:lstStyle/>
          <a:p>
            <a:pPr algn="r"/>
            <a:r>
              <a:rPr lang="bn-BD" sz="2800" dirty="0" smtClean="0">
                <a:latin typeface="Calibri" panose="020F0502020204030204" pitchFamily="34" charset="0"/>
                <a:cs typeface="NikoshBAN" pitchFamily="2" charset="0"/>
              </a:rPr>
              <a:t> সে নাগাল পায়/পাবে</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
                                        <p:tgtEl>
                                          <p:spTgt spid="9"/>
                                        </p:tgtEl>
                                      </p:cBhvr>
                                    </p:animEffect>
                                    <p:anim calcmode="lin" valueType="num">
                                      <p:cBhvr>
                                        <p:cTn id="17" dur="400" fill="hold"/>
                                        <p:tgtEl>
                                          <p:spTgt spid="9"/>
                                        </p:tgtEl>
                                        <p:attrNameLst>
                                          <p:attrName>ppt_x</p:attrName>
                                        </p:attrNameLst>
                                      </p:cBhvr>
                                      <p:tavLst>
                                        <p:tav tm="0">
                                          <p:val>
                                            <p:strVal val="#ppt_x"/>
                                          </p:val>
                                        </p:tav>
                                        <p:tav tm="100000">
                                          <p:val>
                                            <p:strVal val="#ppt_x"/>
                                          </p:val>
                                        </p:tav>
                                      </p:tavLst>
                                    </p:anim>
                                    <p:anim calcmode="lin" valueType="num">
                                      <p:cBhvr>
                                        <p:cTn id="18" dur="400" fill="hold"/>
                                        <p:tgtEl>
                                          <p:spTgt spid="9"/>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
                                        <p:tgtEl>
                                          <p:spTgt spid="5"/>
                                        </p:tgtEl>
                                      </p:cBhvr>
                                    </p:animEffect>
                                    <p:anim calcmode="lin" valueType="num">
                                      <p:cBhvr>
                                        <p:cTn id="26" dur="400" fill="hold"/>
                                        <p:tgtEl>
                                          <p:spTgt spid="5"/>
                                        </p:tgtEl>
                                        <p:attrNameLst>
                                          <p:attrName>ppt_x</p:attrName>
                                        </p:attrNameLst>
                                      </p:cBhvr>
                                      <p:tavLst>
                                        <p:tav tm="0">
                                          <p:val>
                                            <p:strVal val="#ppt_x"/>
                                          </p:val>
                                        </p:tav>
                                        <p:tav tm="100000">
                                          <p:val>
                                            <p:strVal val="#ppt_x"/>
                                          </p:val>
                                        </p:tav>
                                      </p:tavLst>
                                    </p:anim>
                                    <p:anim calcmode="lin" valueType="num">
                                      <p:cBhvr>
                                        <p:cTn id="27" dur="400" fill="hold"/>
                                        <p:tgtEl>
                                          <p:spTgt spid="5"/>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
                                        <p:tgtEl>
                                          <p:spTgt spid="13"/>
                                        </p:tgtEl>
                                      </p:cBhvr>
                                    </p:animEffect>
                                    <p:anim calcmode="lin" valueType="num">
                                      <p:cBhvr>
                                        <p:cTn id="35" dur="400" fill="hold"/>
                                        <p:tgtEl>
                                          <p:spTgt spid="13"/>
                                        </p:tgtEl>
                                        <p:attrNameLst>
                                          <p:attrName>ppt_x</p:attrName>
                                        </p:attrNameLst>
                                      </p:cBhvr>
                                      <p:tavLst>
                                        <p:tav tm="0">
                                          <p:val>
                                            <p:strVal val="#ppt_x"/>
                                          </p:val>
                                        </p:tav>
                                        <p:tav tm="100000">
                                          <p:val>
                                            <p:strVal val="#ppt_x"/>
                                          </p:val>
                                        </p:tav>
                                      </p:tavLst>
                                    </p:anim>
                                    <p:anim calcmode="lin" valueType="num">
                                      <p:cBhvr>
                                        <p:cTn id="36" dur="400" fill="hold"/>
                                        <p:tgtEl>
                                          <p:spTgt spid="13"/>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100"/>
                                        <p:tgtEl>
                                          <p:spTgt spid="6"/>
                                        </p:tgtEl>
                                      </p:cBhvr>
                                    </p:animEffect>
                                    <p:anim calcmode="lin" valueType="num">
                                      <p:cBhvr>
                                        <p:cTn id="44" dur="400" fill="hold"/>
                                        <p:tgtEl>
                                          <p:spTgt spid="6"/>
                                        </p:tgtEl>
                                        <p:attrNameLst>
                                          <p:attrName>ppt_x</p:attrName>
                                        </p:attrNameLst>
                                      </p:cBhvr>
                                      <p:tavLst>
                                        <p:tav tm="0">
                                          <p:val>
                                            <p:strVal val="#ppt_x"/>
                                          </p:val>
                                        </p:tav>
                                        <p:tav tm="100000">
                                          <p:val>
                                            <p:strVal val="#ppt_x"/>
                                          </p:val>
                                        </p:tav>
                                      </p:tavLst>
                                    </p:anim>
                                    <p:anim calcmode="lin" valueType="num">
                                      <p:cBhvr>
                                        <p:cTn id="45" dur="400" fill="hold"/>
                                        <p:tgtEl>
                                          <p:spTgt spid="6"/>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
                                        <p:tgtEl>
                                          <p:spTgt spid="11"/>
                                        </p:tgtEl>
                                      </p:cBhvr>
                                    </p:animEffect>
                                    <p:anim calcmode="lin" valueType="num">
                                      <p:cBhvr>
                                        <p:cTn id="53" dur="400" fill="hold"/>
                                        <p:tgtEl>
                                          <p:spTgt spid="11"/>
                                        </p:tgtEl>
                                        <p:attrNameLst>
                                          <p:attrName>ppt_x</p:attrName>
                                        </p:attrNameLst>
                                      </p:cBhvr>
                                      <p:tavLst>
                                        <p:tav tm="0">
                                          <p:val>
                                            <p:strVal val="#ppt_x"/>
                                          </p:val>
                                        </p:tav>
                                        <p:tav tm="100000">
                                          <p:val>
                                            <p:strVal val="#ppt_x"/>
                                          </p:val>
                                        </p:tav>
                                      </p:tavLst>
                                    </p:anim>
                                    <p:anim calcmode="lin" valueType="num">
                                      <p:cBhvr>
                                        <p:cTn id="54" dur="400" fill="hold"/>
                                        <p:tgtEl>
                                          <p:spTgt spid="11"/>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100"/>
                                        <p:tgtEl>
                                          <p:spTgt spid="7"/>
                                        </p:tgtEl>
                                      </p:cBhvr>
                                    </p:animEffect>
                                    <p:anim calcmode="lin" valueType="num">
                                      <p:cBhvr>
                                        <p:cTn id="62" dur="400" fill="hold"/>
                                        <p:tgtEl>
                                          <p:spTgt spid="7"/>
                                        </p:tgtEl>
                                        <p:attrNameLst>
                                          <p:attrName>ppt_x</p:attrName>
                                        </p:attrNameLst>
                                      </p:cBhvr>
                                      <p:tavLst>
                                        <p:tav tm="0">
                                          <p:val>
                                            <p:strVal val="#ppt_x"/>
                                          </p:val>
                                        </p:tav>
                                        <p:tav tm="100000">
                                          <p:val>
                                            <p:strVal val="#ppt_x"/>
                                          </p:val>
                                        </p:tav>
                                      </p:tavLst>
                                    </p:anim>
                                    <p:anim calcmode="lin" valueType="num">
                                      <p:cBhvr>
                                        <p:cTn id="63" dur="400" fill="hold"/>
                                        <p:tgtEl>
                                          <p:spTgt spid="7"/>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3"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100"/>
                                        <p:tgtEl>
                                          <p:spTgt spid="12"/>
                                        </p:tgtEl>
                                      </p:cBhvr>
                                    </p:animEffect>
                                    <p:anim calcmode="lin" valueType="num">
                                      <p:cBhvr>
                                        <p:cTn id="71" dur="400" fill="hold"/>
                                        <p:tgtEl>
                                          <p:spTgt spid="12"/>
                                        </p:tgtEl>
                                        <p:attrNameLst>
                                          <p:attrName>ppt_x</p:attrName>
                                        </p:attrNameLst>
                                      </p:cBhvr>
                                      <p:tavLst>
                                        <p:tav tm="0">
                                          <p:val>
                                            <p:strVal val="#ppt_x"/>
                                          </p:val>
                                        </p:tav>
                                        <p:tav tm="100000">
                                          <p:val>
                                            <p:strVal val="#ppt_x"/>
                                          </p:val>
                                        </p:tav>
                                      </p:tavLst>
                                    </p:anim>
                                    <p:anim calcmode="lin" valueType="num">
                                      <p:cBhvr>
                                        <p:cTn id="72" dur="400" fill="hold"/>
                                        <p:tgtEl>
                                          <p:spTgt spid="12"/>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1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1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3"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fade">
                                      <p:cBhvr>
                                        <p:cTn id="79" dur="100"/>
                                        <p:tgtEl>
                                          <p:spTgt spid="8"/>
                                        </p:tgtEl>
                                      </p:cBhvr>
                                    </p:animEffect>
                                    <p:anim calcmode="lin" valueType="num">
                                      <p:cBhvr>
                                        <p:cTn id="80" dur="400" fill="hold"/>
                                        <p:tgtEl>
                                          <p:spTgt spid="8"/>
                                        </p:tgtEl>
                                        <p:attrNameLst>
                                          <p:attrName>ppt_x</p:attrName>
                                        </p:attrNameLst>
                                      </p:cBhvr>
                                      <p:tavLst>
                                        <p:tav tm="0">
                                          <p:val>
                                            <p:strVal val="#ppt_x"/>
                                          </p:val>
                                        </p:tav>
                                        <p:tav tm="100000">
                                          <p:val>
                                            <p:strVal val="#ppt_x"/>
                                          </p:val>
                                        </p:tav>
                                      </p:tavLst>
                                    </p:anim>
                                    <p:anim calcmode="lin" valueType="num">
                                      <p:cBhvr>
                                        <p:cTn id="81" dur="400" fill="hold"/>
                                        <p:tgtEl>
                                          <p:spTgt spid="8"/>
                                        </p:tgtEl>
                                        <p:attrNameLst>
                                          <p:attrName>ppt_y</p:attrName>
                                        </p:attrNameLst>
                                      </p:cBhvr>
                                      <p:tavLst>
                                        <p:tav tm="0">
                                          <p:val>
                                            <p:strVal val="#ppt_y+0.31"/>
                                          </p:val>
                                        </p:tav>
                                        <p:tav tm="100000">
                                          <p:val>
                                            <p:strVal val="#ppt_y+0.31"/>
                                          </p:val>
                                        </p:tav>
                                      </p:tavLst>
                                    </p:anim>
                                    <p:anim calcmode="lin" valueType="num">
                                      <p:cBhvr>
                                        <p:cTn id="82"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3"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3" presetClass="entr" presetSubtype="0" fill="hold" grpId="0" nodeType="clickEffect">
                                  <p:stCondLst>
                                    <p:cond delay="0"/>
                                  </p:stCondLst>
                                  <p:childTnLst>
                                    <p:set>
                                      <p:cBhvr>
                                        <p:cTn id="87" dur="1" fill="hold">
                                          <p:stCondLst>
                                            <p:cond delay="0"/>
                                          </p:stCondLst>
                                        </p:cTn>
                                        <p:tgtEl>
                                          <p:spTgt spid="10"/>
                                        </p:tgtEl>
                                        <p:attrNameLst>
                                          <p:attrName>style.visibility</p:attrName>
                                        </p:attrNameLst>
                                      </p:cBhvr>
                                      <p:to>
                                        <p:strVal val="visible"/>
                                      </p:to>
                                    </p:set>
                                    <p:animEffect transition="in" filter="fade">
                                      <p:cBhvr>
                                        <p:cTn id="88" dur="100"/>
                                        <p:tgtEl>
                                          <p:spTgt spid="10"/>
                                        </p:tgtEl>
                                      </p:cBhvr>
                                    </p:animEffect>
                                    <p:anim calcmode="lin" valueType="num">
                                      <p:cBhvr>
                                        <p:cTn id="89" dur="400" fill="hold"/>
                                        <p:tgtEl>
                                          <p:spTgt spid="10"/>
                                        </p:tgtEl>
                                        <p:attrNameLst>
                                          <p:attrName>ppt_x</p:attrName>
                                        </p:attrNameLst>
                                      </p:cBhvr>
                                      <p:tavLst>
                                        <p:tav tm="0">
                                          <p:val>
                                            <p:strVal val="#ppt_x"/>
                                          </p:val>
                                        </p:tav>
                                        <p:tav tm="100000">
                                          <p:val>
                                            <p:strVal val="#ppt_x"/>
                                          </p:val>
                                        </p:tav>
                                      </p:tavLst>
                                    </p:anim>
                                    <p:anim calcmode="lin" valueType="num">
                                      <p:cBhvr>
                                        <p:cTn id="90" dur="400" fill="hold"/>
                                        <p:tgtEl>
                                          <p:spTgt spid="10"/>
                                        </p:tgtEl>
                                        <p:attrNameLst>
                                          <p:attrName>ppt_y</p:attrName>
                                        </p:attrNameLst>
                                      </p:cBhvr>
                                      <p:tavLst>
                                        <p:tav tm="0">
                                          <p:val>
                                            <p:strVal val="#ppt_y+0.31"/>
                                          </p:val>
                                        </p:tav>
                                        <p:tav tm="100000">
                                          <p:val>
                                            <p:strVal val="#ppt_y+0.31"/>
                                          </p:val>
                                        </p:tav>
                                      </p:tavLst>
                                    </p:anim>
                                    <p:anim calcmode="lin" valueType="num">
                                      <p:cBhvr>
                                        <p:cTn id="91"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2"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3" presetClass="entr" presetSubtype="0" fill="hold" grpId="0" nodeType="clickEffect">
                                  <p:stCondLst>
                                    <p:cond delay="0"/>
                                  </p:stCondLst>
                                  <p:childTnLst>
                                    <p:set>
                                      <p:cBhvr>
                                        <p:cTn id="96" dur="1" fill="hold">
                                          <p:stCondLst>
                                            <p:cond delay="0"/>
                                          </p:stCondLst>
                                        </p:cTn>
                                        <p:tgtEl>
                                          <p:spTgt spid="14"/>
                                        </p:tgtEl>
                                        <p:attrNameLst>
                                          <p:attrName>style.visibility</p:attrName>
                                        </p:attrNameLst>
                                      </p:cBhvr>
                                      <p:to>
                                        <p:strVal val="visible"/>
                                      </p:to>
                                    </p:set>
                                    <p:animEffect transition="in" filter="fade">
                                      <p:cBhvr>
                                        <p:cTn id="97" dur="100"/>
                                        <p:tgtEl>
                                          <p:spTgt spid="14"/>
                                        </p:tgtEl>
                                      </p:cBhvr>
                                    </p:animEffect>
                                    <p:anim calcmode="lin" valueType="num">
                                      <p:cBhvr>
                                        <p:cTn id="98" dur="400" fill="hold"/>
                                        <p:tgtEl>
                                          <p:spTgt spid="14"/>
                                        </p:tgtEl>
                                        <p:attrNameLst>
                                          <p:attrName>ppt_x</p:attrName>
                                        </p:attrNameLst>
                                      </p:cBhvr>
                                      <p:tavLst>
                                        <p:tav tm="0">
                                          <p:val>
                                            <p:strVal val="#ppt_x"/>
                                          </p:val>
                                        </p:tav>
                                        <p:tav tm="100000">
                                          <p:val>
                                            <p:strVal val="#ppt_x"/>
                                          </p:val>
                                        </p:tav>
                                      </p:tavLst>
                                    </p:anim>
                                    <p:anim calcmode="lin" valueType="num">
                                      <p:cBhvr>
                                        <p:cTn id="99" dur="400" fill="hold"/>
                                        <p:tgtEl>
                                          <p:spTgt spid="14"/>
                                        </p:tgtEl>
                                        <p:attrNameLst>
                                          <p:attrName>ppt_y</p:attrName>
                                        </p:attrNameLst>
                                      </p:cBhvr>
                                      <p:tavLst>
                                        <p:tav tm="0">
                                          <p:val>
                                            <p:strVal val="#ppt_y+0.31"/>
                                          </p:val>
                                        </p:tav>
                                        <p:tav tm="100000">
                                          <p:val>
                                            <p:strVal val="#ppt_y+0.31"/>
                                          </p:val>
                                        </p:tav>
                                      </p:tavLst>
                                    </p:anim>
                                    <p:anim calcmode="lin" valueType="num">
                                      <p:cBhvr>
                                        <p:cTn id="100" dur="600" decel="50000" fill="hold">
                                          <p:stCondLst>
                                            <p:cond delay="400"/>
                                          </p:stCondLst>
                                        </p:cTn>
                                        <p:tgtEl>
                                          <p:spTgt spid="1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1" dur="600" decel="50000" fill="hold">
                                          <p:stCondLst>
                                            <p:cond delay="400"/>
                                          </p:stCondLst>
                                        </p:cTn>
                                        <p:tgtEl>
                                          <p:spTgt spid="1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3" presetClass="entr" presetSubtype="0" fill="hold" grpId="0" nodeType="click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fade">
                                      <p:cBhvr>
                                        <p:cTn id="106" dur="100"/>
                                        <p:tgtEl>
                                          <p:spTgt spid="16"/>
                                        </p:tgtEl>
                                      </p:cBhvr>
                                    </p:animEffect>
                                    <p:anim calcmode="lin" valueType="num">
                                      <p:cBhvr>
                                        <p:cTn id="107" dur="400" fill="hold"/>
                                        <p:tgtEl>
                                          <p:spTgt spid="16"/>
                                        </p:tgtEl>
                                        <p:attrNameLst>
                                          <p:attrName>ppt_x</p:attrName>
                                        </p:attrNameLst>
                                      </p:cBhvr>
                                      <p:tavLst>
                                        <p:tav tm="0">
                                          <p:val>
                                            <p:strVal val="#ppt_x"/>
                                          </p:val>
                                        </p:tav>
                                        <p:tav tm="100000">
                                          <p:val>
                                            <p:strVal val="#ppt_x"/>
                                          </p:val>
                                        </p:tav>
                                      </p:tavLst>
                                    </p:anim>
                                    <p:anim calcmode="lin" valueType="num">
                                      <p:cBhvr>
                                        <p:cTn id="108" dur="400" fill="hold"/>
                                        <p:tgtEl>
                                          <p:spTgt spid="16"/>
                                        </p:tgtEl>
                                        <p:attrNameLst>
                                          <p:attrName>ppt_y</p:attrName>
                                        </p:attrNameLst>
                                      </p:cBhvr>
                                      <p:tavLst>
                                        <p:tav tm="0">
                                          <p:val>
                                            <p:strVal val="#ppt_y+0.31"/>
                                          </p:val>
                                        </p:tav>
                                        <p:tav tm="100000">
                                          <p:val>
                                            <p:strVal val="#ppt_y+0.31"/>
                                          </p:val>
                                        </p:tav>
                                      </p:tavLst>
                                    </p:anim>
                                    <p:anim calcmode="lin" valueType="num">
                                      <p:cBhvr>
                                        <p:cTn id="109" dur="600" decel="50000" fill="hold">
                                          <p:stCondLst>
                                            <p:cond delay="400"/>
                                          </p:stCondLst>
                                        </p:cTn>
                                        <p:tgtEl>
                                          <p:spTgt spid="1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0" dur="600" decel="50000" fill="hold">
                                          <p:stCondLst>
                                            <p:cond delay="400"/>
                                          </p:stCondLst>
                                        </p:cTn>
                                        <p:tgtEl>
                                          <p:spTgt spid="1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43" presetClass="entr" presetSubtype="0" fill="hold" grpId="0" nodeType="clickEffect">
                                  <p:stCondLst>
                                    <p:cond delay="0"/>
                                  </p:stCondLst>
                                  <p:childTnLst>
                                    <p:set>
                                      <p:cBhvr>
                                        <p:cTn id="114" dur="1" fill="hold">
                                          <p:stCondLst>
                                            <p:cond delay="0"/>
                                          </p:stCondLst>
                                        </p:cTn>
                                        <p:tgtEl>
                                          <p:spTgt spid="15"/>
                                        </p:tgtEl>
                                        <p:attrNameLst>
                                          <p:attrName>style.visibility</p:attrName>
                                        </p:attrNameLst>
                                      </p:cBhvr>
                                      <p:to>
                                        <p:strVal val="visible"/>
                                      </p:to>
                                    </p:set>
                                    <p:animEffect transition="in" filter="fade">
                                      <p:cBhvr>
                                        <p:cTn id="115" dur="100"/>
                                        <p:tgtEl>
                                          <p:spTgt spid="15"/>
                                        </p:tgtEl>
                                      </p:cBhvr>
                                    </p:animEffect>
                                    <p:anim calcmode="lin" valueType="num">
                                      <p:cBhvr>
                                        <p:cTn id="116" dur="400" fill="hold"/>
                                        <p:tgtEl>
                                          <p:spTgt spid="15"/>
                                        </p:tgtEl>
                                        <p:attrNameLst>
                                          <p:attrName>ppt_x</p:attrName>
                                        </p:attrNameLst>
                                      </p:cBhvr>
                                      <p:tavLst>
                                        <p:tav tm="0">
                                          <p:val>
                                            <p:strVal val="#ppt_x"/>
                                          </p:val>
                                        </p:tav>
                                        <p:tav tm="100000">
                                          <p:val>
                                            <p:strVal val="#ppt_x"/>
                                          </p:val>
                                        </p:tav>
                                      </p:tavLst>
                                    </p:anim>
                                    <p:anim calcmode="lin" valueType="num">
                                      <p:cBhvr>
                                        <p:cTn id="117" dur="400" fill="hold"/>
                                        <p:tgtEl>
                                          <p:spTgt spid="15"/>
                                        </p:tgtEl>
                                        <p:attrNameLst>
                                          <p:attrName>ppt_y</p:attrName>
                                        </p:attrNameLst>
                                      </p:cBhvr>
                                      <p:tavLst>
                                        <p:tav tm="0">
                                          <p:val>
                                            <p:strVal val="#ppt_y+0.31"/>
                                          </p:val>
                                        </p:tav>
                                        <p:tav tm="100000">
                                          <p:val>
                                            <p:strVal val="#ppt_y+0.31"/>
                                          </p:val>
                                        </p:tav>
                                      </p:tavLst>
                                    </p:anim>
                                    <p:anim calcmode="lin" valueType="num">
                                      <p:cBhvr>
                                        <p:cTn id="118" dur="600" decel="50000" fill="hold">
                                          <p:stCondLst>
                                            <p:cond delay="400"/>
                                          </p:stCondLst>
                                        </p:cTn>
                                        <p:tgtEl>
                                          <p:spTgt spid="1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9" dur="600" decel="50000" fill="hold">
                                          <p:stCondLst>
                                            <p:cond delay="400"/>
                                          </p:stCondLst>
                                        </p:cTn>
                                        <p:tgtEl>
                                          <p:spTgt spid="1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3" presetClass="entr" presetSubtype="0" fill="hold" grpId="0" nodeType="clickEffect">
                                  <p:stCondLst>
                                    <p:cond delay="0"/>
                                  </p:stCondLst>
                                  <p:childTnLst>
                                    <p:set>
                                      <p:cBhvr>
                                        <p:cTn id="123" dur="1" fill="hold">
                                          <p:stCondLst>
                                            <p:cond delay="0"/>
                                          </p:stCondLst>
                                        </p:cTn>
                                        <p:tgtEl>
                                          <p:spTgt spid="17"/>
                                        </p:tgtEl>
                                        <p:attrNameLst>
                                          <p:attrName>style.visibility</p:attrName>
                                        </p:attrNameLst>
                                      </p:cBhvr>
                                      <p:to>
                                        <p:strVal val="visible"/>
                                      </p:to>
                                    </p:set>
                                    <p:animEffect transition="in" filter="fade">
                                      <p:cBhvr>
                                        <p:cTn id="124" dur="100"/>
                                        <p:tgtEl>
                                          <p:spTgt spid="17"/>
                                        </p:tgtEl>
                                      </p:cBhvr>
                                    </p:animEffect>
                                    <p:anim calcmode="lin" valueType="num">
                                      <p:cBhvr>
                                        <p:cTn id="125" dur="400" fill="hold"/>
                                        <p:tgtEl>
                                          <p:spTgt spid="17"/>
                                        </p:tgtEl>
                                        <p:attrNameLst>
                                          <p:attrName>ppt_x</p:attrName>
                                        </p:attrNameLst>
                                      </p:cBhvr>
                                      <p:tavLst>
                                        <p:tav tm="0">
                                          <p:val>
                                            <p:strVal val="#ppt_x"/>
                                          </p:val>
                                        </p:tav>
                                        <p:tav tm="100000">
                                          <p:val>
                                            <p:strVal val="#ppt_x"/>
                                          </p:val>
                                        </p:tav>
                                      </p:tavLst>
                                    </p:anim>
                                    <p:anim calcmode="lin" valueType="num">
                                      <p:cBhvr>
                                        <p:cTn id="126" dur="400" fill="hold"/>
                                        <p:tgtEl>
                                          <p:spTgt spid="17"/>
                                        </p:tgtEl>
                                        <p:attrNameLst>
                                          <p:attrName>ppt_y</p:attrName>
                                        </p:attrNameLst>
                                      </p:cBhvr>
                                      <p:tavLst>
                                        <p:tav tm="0">
                                          <p:val>
                                            <p:strVal val="#ppt_y+0.31"/>
                                          </p:val>
                                        </p:tav>
                                        <p:tav tm="100000">
                                          <p:val>
                                            <p:strVal val="#ppt_y+0.31"/>
                                          </p:val>
                                        </p:tav>
                                      </p:tavLst>
                                    </p:anim>
                                    <p:anim calcmode="lin" valueType="num">
                                      <p:cBhvr>
                                        <p:cTn id="127" dur="600" decel="50000" fill="hold">
                                          <p:stCondLst>
                                            <p:cond delay="400"/>
                                          </p:stCondLst>
                                        </p:cTn>
                                        <p:tgtEl>
                                          <p:spTgt spid="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28" dur="600" decel="50000" fill="hold">
                                          <p:stCondLst>
                                            <p:cond delay="400"/>
                                          </p:stCondLst>
                                        </p:cTn>
                                        <p:tgtEl>
                                          <p:spTgt spid="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6705600" cy="923330"/>
          </a:xfrm>
          <a:prstGeom prst="rect">
            <a:avLst/>
          </a:prstGeom>
          <a:solidFill>
            <a:schemeClr val="accent2">
              <a:lumMod val="40000"/>
              <a:lumOff val="60000"/>
            </a:schemeClr>
          </a:solidFill>
        </p:spPr>
        <p:txBody>
          <a:bodyPr wrap="square" rtlCol="0">
            <a:spAutoFit/>
          </a:bodyPr>
          <a:lstStyle/>
          <a:p>
            <a:pPr algn="ctr"/>
            <a:r>
              <a:rPr lang="bn-BD" sz="5400" dirty="0" smtClean="0">
                <a:latin typeface="NikoshBAN" pitchFamily="2" charset="0"/>
                <a:cs typeface="NikoshBAN" pitchFamily="2" charset="0"/>
              </a:rPr>
              <a:t>হিজরতের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আভিধানিক</a:t>
            </a:r>
            <a:r>
              <a:rPr lang="bn-BD" sz="5400" dirty="0" smtClean="0">
                <a:latin typeface="NikoshBAN" pitchFamily="2" charset="0"/>
                <a:cs typeface="NikoshBAN" pitchFamily="2" charset="0"/>
              </a:rPr>
              <a:t> </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অর্থ</a:t>
            </a:r>
            <a:endParaRPr lang="en-US" sz="5400" dirty="0">
              <a:latin typeface="NikoshBAN" pitchFamily="2" charset="0"/>
              <a:cs typeface="NikoshBAN" pitchFamily="2" charset="0"/>
            </a:endParaRPr>
          </a:p>
        </p:txBody>
      </p:sp>
      <p:sp>
        <p:nvSpPr>
          <p:cNvPr id="8" name="TextBox 7"/>
          <p:cNvSpPr txBox="1"/>
          <p:nvPr/>
        </p:nvSpPr>
        <p:spPr>
          <a:xfrm>
            <a:off x="609600" y="3276600"/>
            <a:ext cx="7315200" cy="2308324"/>
          </a:xfrm>
          <a:prstGeom prst="rect">
            <a:avLst/>
          </a:prstGeom>
          <a:noFill/>
        </p:spPr>
        <p:txBody>
          <a:bodyPr wrap="square" rtlCol="0">
            <a:spAutoFit/>
          </a:bodyPr>
          <a:lstStyle/>
          <a:p>
            <a:r>
              <a:rPr lang="ar-SA" sz="3600" dirty="0" smtClean="0">
                <a:latin typeface="Calibri" panose="020F0502020204030204" pitchFamily="34" charset="0"/>
                <a:cs typeface="Calibri" panose="020F0502020204030204" pitchFamily="34" charset="0"/>
              </a:rPr>
              <a:t> الهجرة </a:t>
            </a:r>
            <a:r>
              <a:rPr lang="bn-BD" sz="3600" dirty="0" smtClean="0">
                <a:latin typeface="Calibri" panose="020F0502020204030204" pitchFamily="34" charset="0"/>
              </a:rPr>
              <a:t> </a:t>
            </a:r>
            <a:r>
              <a:rPr lang="bn-BD" sz="3600" dirty="0" smtClean="0">
                <a:latin typeface="Calibri" panose="020F0502020204030204" pitchFamily="34" charset="0"/>
                <a:cs typeface="NikoshBAN" pitchFamily="2" charset="0"/>
              </a:rPr>
              <a:t>শব্দটি </a:t>
            </a:r>
            <a:r>
              <a:rPr lang="ar-SA" sz="3600" dirty="0" smtClean="0">
                <a:latin typeface="Calibri" panose="020F0502020204030204" pitchFamily="34" charset="0"/>
                <a:cs typeface="Calibri" panose="020F0502020204030204" pitchFamily="34" charset="0"/>
              </a:rPr>
              <a:t>باب نصر</a:t>
            </a:r>
            <a:r>
              <a:rPr lang="bn-BD" sz="3600" dirty="0" smtClean="0">
                <a:latin typeface="Calibri" panose="020F0502020204030204" pitchFamily="34" charset="0"/>
                <a:cs typeface="Arial" pitchFamily="34" charset="0"/>
              </a:rPr>
              <a:t> </a:t>
            </a:r>
            <a:r>
              <a:rPr lang="bn-BD" sz="3600" dirty="0" smtClean="0">
                <a:latin typeface="Calibri" panose="020F0502020204030204" pitchFamily="34" charset="0"/>
                <a:cs typeface="NikoshBAN" pitchFamily="2" charset="0"/>
              </a:rPr>
              <a:t>এর </a:t>
            </a:r>
            <a:r>
              <a:rPr lang="ar-SA" sz="3600" dirty="0" smtClean="0">
                <a:latin typeface="Calibri" panose="020F0502020204030204" pitchFamily="34" charset="0"/>
                <a:cs typeface="Calibri" panose="020F0502020204030204" pitchFamily="34" charset="0"/>
              </a:rPr>
              <a:t>مصدر</a:t>
            </a:r>
            <a:r>
              <a:rPr lang="bn-BD" sz="3600" dirty="0" smtClean="0">
                <a:latin typeface="Calibri" panose="020F0502020204030204" pitchFamily="34" charset="0"/>
                <a:cs typeface="Arial" pitchFamily="34" charset="0"/>
              </a:rPr>
              <a:t> </a:t>
            </a:r>
            <a:r>
              <a:rPr lang="bn-BD" sz="3600" dirty="0" smtClean="0">
                <a:latin typeface="Calibri" panose="020F0502020204030204" pitchFamily="34" charset="0"/>
                <a:cs typeface="NikoshBAN" pitchFamily="2" charset="0"/>
              </a:rPr>
              <a:t>। উহার আভিধানিক অর্থ হচ্ছে – </a:t>
            </a:r>
          </a:p>
          <a:p>
            <a:pPr marL="571500" indent="-571500">
              <a:buFont typeface="Wingdings" panose="05000000000000000000" pitchFamily="2" charset="2"/>
              <a:buChar char="Ø"/>
            </a:pPr>
            <a:r>
              <a:rPr lang="bn-BD" sz="3600" dirty="0" smtClean="0">
                <a:latin typeface="Calibri" panose="020F0502020204030204" pitchFamily="34" charset="0"/>
                <a:cs typeface="NikoshBAN" pitchFamily="2" charset="0"/>
              </a:rPr>
              <a:t> </a:t>
            </a:r>
            <a:r>
              <a:rPr lang="ar-SA" sz="3600" dirty="0" smtClean="0">
                <a:latin typeface="Calibri" panose="020F0502020204030204" pitchFamily="34" charset="0"/>
                <a:cs typeface="Calibri" panose="020F0502020204030204" pitchFamily="34" charset="0"/>
              </a:rPr>
              <a:t>الترك مع النفرة </a:t>
            </a:r>
            <a:r>
              <a:rPr lang="bn-BD" sz="3600" dirty="0" smtClean="0">
                <a:latin typeface="Calibri" panose="020F0502020204030204" pitchFamily="34" charset="0"/>
                <a:cs typeface="Arial" pitchFamily="34" charset="0"/>
              </a:rPr>
              <a:t> </a:t>
            </a:r>
            <a:r>
              <a:rPr lang="bn-BD" sz="3600" dirty="0" smtClean="0">
                <a:latin typeface="Calibri" panose="020F0502020204030204" pitchFamily="34" charset="0"/>
                <a:cs typeface="NikoshBAN" pitchFamily="2" charset="0"/>
              </a:rPr>
              <a:t>বা ঘৃণার সাথে ত্যাগ করা।</a:t>
            </a:r>
          </a:p>
          <a:p>
            <a:pPr marL="571500" indent="-571500">
              <a:buFont typeface="Wingdings" panose="05000000000000000000" pitchFamily="2" charset="2"/>
              <a:buChar char="Ø"/>
            </a:pPr>
            <a:r>
              <a:rPr lang="bn-BD" sz="3600" dirty="0" smtClean="0">
                <a:latin typeface="Calibri" panose="020F0502020204030204" pitchFamily="34" charset="0"/>
                <a:cs typeface="NikoshBAN" pitchFamily="2" charset="0"/>
              </a:rPr>
              <a:t> </a:t>
            </a:r>
            <a:r>
              <a:rPr lang="ar-SA" sz="3600" dirty="0" smtClean="0">
                <a:latin typeface="Calibri" panose="020F0502020204030204" pitchFamily="34" charset="0"/>
                <a:cs typeface="Calibri" panose="020F0502020204030204" pitchFamily="34" charset="0"/>
              </a:rPr>
              <a:t>ترك الدار</a:t>
            </a:r>
            <a:r>
              <a:rPr lang="en-US" sz="3600" dirty="0" smtClean="0">
                <a:latin typeface="Calibri" panose="020F0502020204030204" pitchFamily="34" charset="0"/>
                <a:cs typeface="Calibri" panose="020F0502020204030204" pitchFamily="34" charset="0"/>
              </a:rPr>
              <a:t> </a:t>
            </a:r>
            <a:r>
              <a:rPr lang="bn-BD" sz="3600" dirty="0" smtClean="0">
                <a:latin typeface="Calibri" panose="020F0502020204030204" pitchFamily="34" charset="0"/>
                <a:cs typeface="Arial" pitchFamily="34" charset="0"/>
              </a:rPr>
              <a:t>/</a:t>
            </a:r>
            <a:r>
              <a:rPr lang="ar-SA" sz="3600" dirty="0" smtClean="0">
                <a:latin typeface="Calibri" panose="020F0502020204030204" pitchFamily="34" charset="0"/>
                <a:cs typeface="Calibri" panose="020F0502020204030204" pitchFamily="34" charset="0"/>
              </a:rPr>
              <a:t> ترك الوطن</a:t>
            </a:r>
            <a:r>
              <a:rPr lang="bn-BD" sz="3600" dirty="0" smtClean="0">
                <a:latin typeface="Calibri" panose="020F0502020204030204" pitchFamily="34" charset="0"/>
                <a:cs typeface="Arial" pitchFamily="34" charset="0"/>
              </a:rPr>
              <a:t> </a:t>
            </a:r>
            <a:r>
              <a:rPr lang="bn-BD" sz="3600" dirty="0" smtClean="0">
                <a:latin typeface="Calibri" panose="020F0502020204030204" pitchFamily="34" charset="0"/>
                <a:cs typeface="NikoshBAN" pitchFamily="2" charset="0"/>
              </a:rPr>
              <a:t>বা  দেশ ত্যাগ করা।</a:t>
            </a:r>
            <a:endParaRPr lang="en-US" sz="3600" dirty="0">
              <a:latin typeface="Calibri" panose="020F0502020204030204" pitchFamily="34" charset="0"/>
              <a:cs typeface="Calibri" panose="020F0502020204030204" pitchFamily="34" charset="0"/>
            </a:endParaRPr>
          </a:p>
        </p:txBody>
      </p:sp>
      <p:sp>
        <p:nvSpPr>
          <p:cNvPr id="9" name="TextBox 8"/>
          <p:cNvSpPr txBox="1"/>
          <p:nvPr/>
        </p:nvSpPr>
        <p:spPr>
          <a:xfrm>
            <a:off x="533400" y="2514600"/>
            <a:ext cx="6781800" cy="769441"/>
          </a:xfrm>
          <a:prstGeom prst="rect">
            <a:avLst/>
          </a:prstGeom>
          <a:noFill/>
        </p:spPr>
        <p:txBody>
          <a:bodyPr wrap="square" rtlCol="0">
            <a:spAutoFit/>
          </a:bodyPr>
          <a:lstStyle/>
          <a:p>
            <a:r>
              <a:rPr lang="bn-BD" sz="4400" dirty="0" smtClean="0">
                <a:latin typeface="NikoshBAN" pitchFamily="2" charset="0"/>
                <a:cs typeface="NikoshBAN" pitchFamily="2" charset="0"/>
              </a:rPr>
              <a:t>হিজরত এর আভিধানিক অর্থঃ</a:t>
            </a:r>
            <a:endParaRPr lang="en-US" sz="4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Scale>
                                      <p:cBhvr>
                                        <p:cTn id="7"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
                                        </p:tgtEl>
                                        <p:attrNameLst>
                                          <p:attrName>ppt_x</p:attrName>
                                          <p:attrName>ppt_y</p:attrName>
                                        </p:attrNameLst>
                                      </p:cBhvr>
                                    </p:animMotion>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anim calcmode="lin" valueType="num">
                                      <p:cBhvr>
                                        <p:cTn id="15" dur="2000" fill="hold"/>
                                        <p:tgtEl>
                                          <p:spTgt spid="8"/>
                                        </p:tgtEl>
                                        <p:attrNameLst>
                                          <p:attrName>style.rotation</p:attrName>
                                        </p:attrNameLst>
                                      </p:cBhvr>
                                      <p:tavLst>
                                        <p:tav tm="0">
                                          <p:val>
                                            <p:fltVal val="720"/>
                                          </p:val>
                                        </p:tav>
                                        <p:tav tm="100000">
                                          <p:val>
                                            <p:fltVal val="0"/>
                                          </p:val>
                                        </p:tav>
                                      </p:tavLst>
                                    </p:anim>
                                    <p:anim calcmode="lin" valueType="num">
                                      <p:cBhvr>
                                        <p:cTn id="16" dur="2000" fill="hold"/>
                                        <p:tgtEl>
                                          <p:spTgt spid="8"/>
                                        </p:tgtEl>
                                        <p:attrNameLst>
                                          <p:attrName>ppt_h</p:attrName>
                                        </p:attrNameLst>
                                      </p:cBhvr>
                                      <p:tavLst>
                                        <p:tav tm="0">
                                          <p:val>
                                            <p:fltVal val="0"/>
                                          </p:val>
                                        </p:tav>
                                        <p:tav tm="100000">
                                          <p:val>
                                            <p:strVal val="#ppt_h"/>
                                          </p:val>
                                        </p:tav>
                                      </p:tavLst>
                                    </p:anim>
                                    <p:anim calcmode="lin" valueType="num">
                                      <p:cBhvr>
                                        <p:cTn id="17" dur="2000" fill="hold"/>
                                        <p:tgtEl>
                                          <p:spTgt spid="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3337"/>
            <a:ext cx="5562600" cy="830997"/>
          </a:xfrm>
          <a:prstGeom prst="rect">
            <a:avLst/>
          </a:prstGeom>
          <a:solidFill>
            <a:schemeClr val="bg2">
              <a:lumMod val="90000"/>
            </a:schemeClr>
          </a:solidFill>
        </p:spPr>
        <p:txBody>
          <a:bodyPr wrap="square" rtlCol="0">
            <a:spAutoFit/>
          </a:bodyPr>
          <a:lstStyle/>
          <a:p>
            <a:r>
              <a:rPr lang="bn-BD" sz="4800" dirty="0" smtClean="0">
                <a:latin typeface="NikoshBAN" pitchFamily="2" charset="0"/>
                <a:cs typeface="NikoshBAN" pitchFamily="2" charset="0"/>
              </a:rPr>
              <a:t>হিজরত এর পারিভাষিক অ</a:t>
            </a:r>
            <a:r>
              <a:rPr lang="en-US" sz="4800" dirty="0" err="1" smtClean="0">
                <a:latin typeface="NikoshBAN" pitchFamily="2" charset="0"/>
                <a:cs typeface="NikoshBAN" pitchFamily="2" charset="0"/>
              </a:rPr>
              <a:t>র্থ</a:t>
            </a:r>
            <a:endParaRPr lang="en-US" sz="4800" dirty="0">
              <a:latin typeface="NikoshBAN" pitchFamily="2" charset="0"/>
              <a:cs typeface="NikoshBAN" pitchFamily="2" charset="0"/>
            </a:endParaRPr>
          </a:p>
        </p:txBody>
      </p:sp>
      <p:sp>
        <p:nvSpPr>
          <p:cNvPr id="6" name="TextBox 5"/>
          <p:cNvSpPr txBox="1"/>
          <p:nvPr/>
        </p:nvSpPr>
        <p:spPr>
          <a:xfrm>
            <a:off x="457200" y="1219200"/>
            <a:ext cx="8305800" cy="1754326"/>
          </a:xfrm>
          <a:prstGeom prst="rect">
            <a:avLst/>
          </a:prstGeom>
          <a:solidFill>
            <a:schemeClr val="tx2">
              <a:lumMod val="40000"/>
              <a:lumOff val="60000"/>
            </a:schemeClr>
          </a:solidFill>
        </p:spPr>
        <p:txBody>
          <a:bodyPr wrap="square" rtlCol="0">
            <a:spAutoFit/>
          </a:bodyPr>
          <a:lstStyle/>
          <a:p>
            <a:pPr algn="just"/>
            <a:r>
              <a:rPr lang="bn-BD" sz="3600" dirty="0" smtClean="0">
                <a:latin typeface="NikoshBAN" pitchFamily="2" charset="0"/>
                <a:cs typeface="NikoshBAN" pitchFamily="2" charset="0"/>
              </a:rPr>
              <a:t>১।</a:t>
            </a:r>
            <a:r>
              <a:rPr lang="ar-SA" sz="3600" dirty="0" smtClean="0">
                <a:latin typeface="NikoshBAN" pitchFamily="2" charset="0"/>
                <a:cs typeface="NikoshBAN" pitchFamily="2" charset="0"/>
              </a:rPr>
              <a:t> </a:t>
            </a:r>
            <a:r>
              <a:rPr lang="bn-BD" sz="3600" dirty="0" smtClean="0">
                <a:latin typeface="NikoshBAN" pitchFamily="2" charset="0"/>
                <a:cs typeface="NikoshBAN" pitchFamily="2" charset="0"/>
              </a:rPr>
              <a:t> পরিভাষায় হিজরত হচ্ছে- </a:t>
            </a:r>
          </a:p>
          <a:p>
            <a:pPr algn="ctr"/>
            <a:r>
              <a:rPr lang="ar-SA" sz="3600" dirty="0" smtClean="0">
                <a:latin typeface="Calibri" panose="020F0502020204030204" pitchFamily="34" charset="0"/>
                <a:cs typeface="Calibri" panose="020F0502020204030204" pitchFamily="34" charset="0"/>
              </a:rPr>
              <a:t>ترك الدار لحصول رضاء الله تعالى</a:t>
            </a:r>
            <a:r>
              <a:rPr lang="bn-BD" sz="3600" dirty="0" smtClean="0">
                <a:latin typeface="Calibri" panose="020F0502020204030204" pitchFamily="34" charset="0"/>
                <a:cs typeface="Arial" pitchFamily="34" charset="0"/>
              </a:rPr>
              <a:t> </a:t>
            </a:r>
          </a:p>
          <a:p>
            <a:pPr algn="just"/>
            <a:r>
              <a:rPr lang="bn-BD" sz="3600" dirty="0" smtClean="0">
                <a:latin typeface="Calibri" panose="020F0502020204030204" pitchFamily="34" charset="0"/>
                <a:cs typeface="NikoshBAN" pitchFamily="2" charset="0"/>
              </a:rPr>
              <a:t>অর্থাৎ - আল্লাহর</a:t>
            </a:r>
            <a:r>
              <a:rPr lang="bn-BD" sz="3600" dirty="0" smtClean="0">
                <a:latin typeface="NikoshBAN" pitchFamily="2" charset="0"/>
                <a:cs typeface="NikoshBAN" pitchFamily="2" charset="0"/>
              </a:rPr>
              <a:t> সন্তুষ্টির জন্য নিজ দেশ ত্যাগ করা। </a:t>
            </a:r>
          </a:p>
        </p:txBody>
      </p:sp>
      <p:sp>
        <p:nvSpPr>
          <p:cNvPr id="7" name="TextBox 6"/>
          <p:cNvSpPr txBox="1"/>
          <p:nvPr/>
        </p:nvSpPr>
        <p:spPr>
          <a:xfrm>
            <a:off x="381000" y="3067823"/>
            <a:ext cx="8305800" cy="1200329"/>
          </a:xfrm>
          <a:prstGeom prst="rect">
            <a:avLst/>
          </a:prstGeom>
          <a:solidFill>
            <a:schemeClr val="tx2">
              <a:lumMod val="40000"/>
              <a:lumOff val="60000"/>
            </a:schemeClr>
          </a:solidFill>
        </p:spPr>
        <p:txBody>
          <a:bodyPr wrap="square" rtlCol="0">
            <a:spAutoFit/>
          </a:bodyPr>
          <a:lstStyle/>
          <a:p>
            <a:pPr algn="just"/>
            <a:r>
              <a:rPr lang="bn-BD" sz="3600" dirty="0" smtClean="0">
                <a:latin typeface="NikoshBAN" pitchFamily="2" charset="0"/>
                <a:cs typeface="NikoshBAN" pitchFamily="2" charset="0"/>
              </a:rPr>
              <a:t>২। কেউ কেউ বলেন- ঈমান রক্ষা করা বা দ্বীন প্রতিষ্ঠা করার স্বার্থে জন্মভূমি ত্যাগ করাকে </a:t>
            </a:r>
            <a:r>
              <a:rPr lang="bn-BD" sz="3600" b="1" dirty="0" smtClean="0">
                <a:latin typeface="NikoshBAN" pitchFamily="2" charset="0"/>
                <a:cs typeface="NikoshBAN" pitchFamily="2" charset="0"/>
              </a:rPr>
              <a:t>হিজরত</a:t>
            </a:r>
            <a:r>
              <a:rPr lang="bn-BD" sz="3600" dirty="0" smtClean="0">
                <a:latin typeface="NikoshBAN" pitchFamily="2" charset="0"/>
                <a:cs typeface="NikoshBAN" pitchFamily="2" charset="0"/>
              </a:rPr>
              <a:t> বলে।</a:t>
            </a:r>
          </a:p>
        </p:txBody>
      </p:sp>
      <p:sp>
        <p:nvSpPr>
          <p:cNvPr id="8" name="TextBox 7"/>
          <p:cNvSpPr txBox="1"/>
          <p:nvPr/>
        </p:nvSpPr>
        <p:spPr>
          <a:xfrm>
            <a:off x="381000" y="4343400"/>
            <a:ext cx="8305800" cy="2308324"/>
          </a:xfrm>
          <a:prstGeom prst="rect">
            <a:avLst/>
          </a:prstGeom>
          <a:solidFill>
            <a:schemeClr val="tx2">
              <a:lumMod val="40000"/>
              <a:lumOff val="60000"/>
            </a:schemeClr>
          </a:solidFill>
        </p:spPr>
        <p:txBody>
          <a:bodyPr wrap="square" rtlCol="0">
            <a:spAutoFit/>
          </a:bodyPr>
          <a:lstStyle/>
          <a:p>
            <a:r>
              <a:rPr lang="bn-BD" sz="3600" dirty="0" smtClean="0">
                <a:solidFill>
                  <a:srgbClr val="002060"/>
                </a:solidFill>
                <a:latin typeface="NikoshBAN" pitchFamily="2" charset="0"/>
                <a:cs typeface="NikoshBAN" pitchFamily="2" charset="0"/>
              </a:rPr>
              <a:t>৩। আল্লামা আনোয়ার শাহ কাশ্মীরী বলেন –</a:t>
            </a:r>
          </a:p>
          <a:p>
            <a:pPr algn="ctr"/>
            <a:r>
              <a:rPr lang="bn-BD" sz="3600" dirty="0" smtClean="0">
                <a:solidFill>
                  <a:srgbClr val="002060"/>
                </a:solidFill>
                <a:latin typeface="NikoshBAN" pitchFamily="2" charset="0"/>
                <a:cs typeface="NikoshBAN" pitchFamily="2" charset="0"/>
              </a:rPr>
              <a:t> </a:t>
            </a:r>
            <a:r>
              <a:rPr lang="ar-SA" sz="3600" dirty="0" smtClean="0">
                <a:solidFill>
                  <a:srgbClr val="002060"/>
                </a:solidFill>
                <a:latin typeface="Calibri" panose="020F0502020204030204" pitchFamily="34" charset="0"/>
                <a:cs typeface="Calibri" panose="020F0502020204030204" pitchFamily="34" charset="0"/>
              </a:rPr>
              <a:t>الهجرة هى ترك ما نهى الله عنه ورسوله</a:t>
            </a:r>
            <a:r>
              <a:rPr lang="bn-BD" sz="3600" dirty="0" smtClean="0">
                <a:solidFill>
                  <a:srgbClr val="002060"/>
                </a:solidFill>
                <a:latin typeface="Calibri" panose="020F0502020204030204" pitchFamily="34" charset="0"/>
                <a:cs typeface="NikoshBAN" pitchFamily="2" charset="0"/>
              </a:rPr>
              <a:t> </a:t>
            </a:r>
          </a:p>
          <a:p>
            <a:pPr algn="just"/>
            <a:r>
              <a:rPr lang="bn-BD" sz="3600" dirty="0" smtClean="0">
                <a:solidFill>
                  <a:srgbClr val="002060"/>
                </a:solidFill>
                <a:latin typeface="NikoshBAN" pitchFamily="2" charset="0"/>
                <a:cs typeface="NikoshBAN" pitchFamily="2" charset="0"/>
              </a:rPr>
              <a:t>অর্থাৎ - আল্লাহ ও তাঁর রাসূল (স) কর্তৃক নিষিদ্ধ বিষয় বর্জন করা-ই হিজরত।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Scale>
                                      <p:cBhvr>
                                        <p:cTn id="14"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7"/>
                                        </p:tgtEl>
                                        <p:attrNameLst>
                                          <p:attrName>ppt_x</p:attrName>
                                          <p:attrName>ppt_y</p:attrName>
                                        </p:attrNameLst>
                                      </p:cBhvr>
                                    </p:animMotion>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Scale>
                                      <p:cBhvr>
                                        <p:cTn id="21"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
                                        </p:tgtEl>
                                        <p:attrNameLst>
                                          <p:attrName>ppt_x</p:attrName>
                                          <p:attrName>ppt_y</p:attrName>
                                        </p:attrNameLst>
                                      </p:cBhvr>
                                    </p:animMotion>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 y="789056"/>
            <a:ext cx="3419475" cy="646331"/>
          </a:xfrm>
          <a:prstGeom prst="rect">
            <a:avLst/>
          </a:prstGeom>
          <a:solidFill>
            <a:schemeClr val="accent2">
              <a:lumMod val="20000"/>
              <a:lumOff val="80000"/>
            </a:schemeClr>
          </a:solidFill>
        </p:spPr>
        <p:txBody>
          <a:bodyPr wrap="square" rtlCol="0">
            <a:spAutoFit/>
          </a:bodyPr>
          <a:lstStyle/>
          <a:p>
            <a:r>
              <a:rPr lang="en-US" sz="3600" dirty="0" smtClean="0">
                <a:latin typeface="NikoshBAN" pitchFamily="2" charset="0"/>
                <a:cs typeface="NikoshBAN" pitchFamily="2" charset="0"/>
              </a:rPr>
              <a:t>১। </a:t>
            </a:r>
            <a:r>
              <a:rPr lang="bn-BD" sz="3600" dirty="0" smtClean="0">
                <a:latin typeface="NikoshBAN" pitchFamily="2" charset="0"/>
                <a:cs typeface="NikoshBAN" pitchFamily="2" charset="0"/>
              </a:rPr>
              <a:t>মক্কা থেকে হিজরত</a:t>
            </a:r>
            <a:r>
              <a:rPr lang="ar-SA" sz="3600" dirty="0" smtClean="0">
                <a:latin typeface="NikoshBAN" pitchFamily="2" charset="0"/>
                <a:cs typeface="NikoshBAN" pitchFamily="2" charset="0"/>
              </a:rPr>
              <a:t>-</a:t>
            </a:r>
            <a:r>
              <a:rPr lang="bn-BD" sz="3600" dirty="0" smtClean="0">
                <a:latin typeface="NikoshBAN" pitchFamily="2" charset="0"/>
                <a:cs typeface="NikoshBAN" pitchFamily="2" charset="0"/>
              </a:rPr>
              <a:t> </a:t>
            </a:r>
          </a:p>
        </p:txBody>
      </p:sp>
      <p:sp>
        <p:nvSpPr>
          <p:cNvPr id="4" name="Rectangle 3"/>
          <p:cNvSpPr/>
          <p:nvPr/>
        </p:nvSpPr>
        <p:spPr>
          <a:xfrm>
            <a:off x="166687" y="1454437"/>
            <a:ext cx="8991600" cy="4031873"/>
          </a:xfrm>
          <a:prstGeom prst="rect">
            <a:avLst/>
          </a:prstGeom>
          <a:solidFill>
            <a:schemeClr val="bg1"/>
          </a:solidFill>
        </p:spPr>
        <p:txBody>
          <a:bodyPr wrap="square">
            <a:spAutoFit/>
          </a:bodyPr>
          <a:lstStyle/>
          <a:p>
            <a:pPr algn="just"/>
            <a:r>
              <a:rPr lang="bn-BD" sz="2800" dirty="0">
                <a:latin typeface="Calibri" panose="020F0502020204030204" pitchFamily="34" charset="0"/>
                <a:cs typeface="NikoshBAN" pitchFamily="2" charset="0"/>
              </a:rPr>
              <a:t>	</a:t>
            </a:r>
            <a:r>
              <a:rPr lang="bn-BD" sz="2400" dirty="0">
                <a:latin typeface="Calibri" panose="020F0502020204030204" pitchFamily="34" charset="0"/>
                <a:cs typeface="NikoshBAN" pitchFamily="2" charset="0"/>
              </a:rPr>
              <a:t>ইসলামের ইতিহাসের প্রথম দিকে মক্কা থেকে মদীনায় হিজরত করা ফরজে আইন ছিল। আল্লাহ তাআলা </a:t>
            </a:r>
            <a:r>
              <a:rPr lang="bn-BD" sz="2400" dirty="0" smtClean="0">
                <a:latin typeface="Calibri" panose="020F0502020204030204" pitchFamily="34" charset="0"/>
                <a:cs typeface="NikoshBAN" pitchFamily="2" charset="0"/>
              </a:rPr>
              <a:t>বলেছেন</a:t>
            </a:r>
            <a:r>
              <a:rPr lang="ar-SA" sz="2400" dirty="0" smtClean="0">
                <a:latin typeface="Calibri" panose="020F0502020204030204" pitchFamily="34" charset="0"/>
                <a:cs typeface="NikoshBAN" pitchFamily="2" charset="0"/>
              </a:rPr>
              <a:t>  </a:t>
            </a:r>
            <a:r>
              <a:rPr lang="bn-BD" sz="2000" dirty="0" smtClean="0">
                <a:latin typeface="Calibri" panose="020F0502020204030204" pitchFamily="34" charset="0"/>
                <a:cs typeface="NikoshBAN" pitchFamily="2" charset="0"/>
              </a:rPr>
              <a:t>-</a:t>
            </a:r>
            <a:r>
              <a:rPr lang="ar-SA" sz="2000" dirty="0" smtClean="0">
                <a:latin typeface="Calibri" panose="020F0502020204030204" pitchFamily="34" charset="0"/>
                <a:cs typeface="Calibri" panose="020F0502020204030204" pitchFamily="34" charset="0"/>
              </a:rPr>
              <a:t> قالوا </a:t>
            </a:r>
            <a:r>
              <a:rPr lang="ar-SA" sz="2000" dirty="0">
                <a:latin typeface="Calibri" panose="020F0502020204030204" pitchFamily="34" charset="0"/>
                <a:cs typeface="Calibri" panose="020F0502020204030204" pitchFamily="34" charset="0"/>
              </a:rPr>
              <a:t>الم تكن ارض الله واسعة فتهاجروا </a:t>
            </a:r>
            <a:r>
              <a:rPr lang="ar-SA" sz="2000" dirty="0" smtClean="0">
                <a:latin typeface="Calibri" panose="020F0502020204030204" pitchFamily="34" charset="0"/>
                <a:cs typeface="Calibri" panose="020F0502020204030204" pitchFamily="34" charset="0"/>
              </a:rPr>
              <a:t>فيها </a:t>
            </a:r>
            <a:r>
              <a:rPr lang="ar-SA" sz="2000" dirty="0">
                <a:latin typeface="Calibri" panose="020F0502020204030204" pitchFamily="34" charset="0"/>
                <a:cs typeface="Calibri" panose="020F0502020204030204" pitchFamily="34" charset="0"/>
              </a:rPr>
              <a:t>◊</a:t>
            </a:r>
            <a:endParaRPr lang="bn-BD" sz="2000" dirty="0">
              <a:latin typeface="Calibri" panose="020F0502020204030204" pitchFamily="34" charset="0"/>
              <a:cs typeface="Arial" pitchFamily="34" charset="0"/>
            </a:endParaRPr>
          </a:p>
          <a:p>
            <a:pPr algn="just"/>
            <a:r>
              <a:rPr lang="ar-SA" sz="2400" dirty="0" smtClean="0">
                <a:latin typeface="Calibri" panose="020F0502020204030204" pitchFamily="34" charset="0"/>
                <a:cs typeface="NikoshBAN" pitchFamily="2" charset="0"/>
              </a:rPr>
              <a:t>         </a:t>
            </a:r>
            <a:r>
              <a:rPr lang="bn-BD" sz="2400" dirty="0" smtClean="0">
                <a:latin typeface="Calibri" panose="020F0502020204030204" pitchFamily="34" charset="0"/>
                <a:cs typeface="NikoshBAN" pitchFamily="2" charset="0"/>
              </a:rPr>
              <a:t>তবে </a:t>
            </a:r>
            <a:r>
              <a:rPr lang="bn-BD" sz="2400" dirty="0">
                <a:latin typeface="Calibri" panose="020F0502020204030204" pitchFamily="34" charset="0"/>
                <a:cs typeface="NikoshBAN" pitchFamily="2" charset="0"/>
              </a:rPr>
              <a:t>৮ম হিজরীতে মক্কা বিজয়ের পরে মক্কা থেকে হিজরত করার হুকুম রহিত হয়ে গিয়েছে। হাদীসে </a:t>
            </a:r>
            <a:r>
              <a:rPr lang="bn-BD" sz="2400" dirty="0" smtClean="0">
                <a:latin typeface="Calibri" panose="020F0502020204030204" pitchFamily="34" charset="0"/>
                <a:cs typeface="NikoshBAN" pitchFamily="2" charset="0"/>
              </a:rPr>
              <a:t>এসেছে</a:t>
            </a:r>
            <a:r>
              <a:rPr lang="ar-SA" sz="2400" dirty="0" smtClean="0">
                <a:latin typeface="Calibri" panose="020F0502020204030204" pitchFamily="34" charset="0"/>
                <a:cs typeface="NikoshBAN" pitchFamily="2" charset="0"/>
              </a:rPr>
              <a:t>  </a:t>
            </a:r>
            <a:r>
              <a:rPr lang="bn-BD" sz="2400" dirty="0">
                <a:latin typeface="Calibri" panose="020F0502020204030204" pitchFamily="34" charset="0"/>
                <a:cs typeface="NikoshBAN" pitchFamily="2" charset="0"/>
              </a:rPr>
              <a:t>-</a:t>
            </a:r>
            <a:r>
              <a:rPr lang="ar-SA" sz="2400" dirty="0">
                <a:latin typeface="Calibri" panose="020F0502020204030204" pitchFamily="34" charset="0"/>
                <a:cs typeface="Calibri" panose="020F0502020204030204" pitchFamily="34" charset="0"/>
              </a:rPr>
              <a:t> لا هجرة بعد الفتح</a:t>
            </a:r>
            <a:endParaRPr lang="en-US" sz="2400" dirty="0">
              <a:latin typeface="Calibri" panose="020F0502020204030204" pitchFamily="34" charset="0"/>
              <a:cs typeface="Calibri" panose="020F0502020204030204" pitchFamily="34" charset="0"/>
            </a:endParaRPr>
          </a:p>
          <a:p>
            <a:pPr algn="just"/>
            <a:r>
              <a:rPr lang="en-US" sz="36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২। </a:t>
            </a:r>
            <a:r>
              <a:rPr lang="en-US" sz="36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দারুল</a:t>
            </a:r>
            <a:r>
              <a:rPr lang="en-US" sz="36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36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উদওয়ান</a:t>
            </a:r>
            <a:r>
              <a:rPr lang="en-US" sz="36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36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থেকে</a:t>
            </a:r>
            <a:r>
              <a:rPr lang="en-US" sz="36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36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দারুল</a:t>
            </a:r>
            <a:r>
              <a:rPr lang="en-US" sz="36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36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আমানে</a:t>
            </a:r>
            <a:r>
              <a:rPr lang="en-US" sz="36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36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হিযরত</a:t>
            </a:r>
            <a:r>
              <a:rPr lang="en-US" sz="36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p>
          <a:p>
            <a:pPr algn="just"/>
            <a:r>
              <a:rPr lang="en-US" sz="3200" dirty="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32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কোন</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দেশের</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আইন</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যদি</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দ্বীনের</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মৌলিক</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বিষয়</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পালনে</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বাধার</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সৃষ্টি</a:t>
            </a:r>
            <a:r>
              <a:rPr lang="ar-SA"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করে</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তাহলে</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 </a:t>
            </a:r>
            <a:r>
              <a:rPr lang="en-US" sz="2400" dirty="0" err="1"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হিযরত</a:t>
            </a:r>
            <a:r>
              <a:rPr lang="en-US" sz="2400" dirty="0" smtClean="0">
                <a:ln w="0"/>
                <a:effectLst>
                  <a:outerShdw blurRad="38100" dist="19050" dir="2700000" algn="tl" rotWithShape="0">
                    <a:schemeClr val="dk1">
                      <a:alpha val="40000"/>
                    </a:schemeClr>
                  </a:outerShdw>
                </a:effectLst>
                <a:latin typeface="Calibri" panose="020F0502020204030204" pitchFamily="34" charset="0"/>
                <a:cs typeface="NikoshBAN" pitchFamily="2" charset="0"/>
              </a:rPr>
              <a:t>।</a:t>
            </a:r>
          </a:p>
          <a:p>
            <a:pPr algn="just"/>
            <a:r>
              <a:rPr lang="ar-SA" sz="2400" dirty="0" smtClean="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ألم تكن ارض الله واسعة فتهاجروا فيها          </a:t>
            </a:r>
            <a:endParaRPr lang="en-US" sz="2400"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a:p>
            <a:pPr algn="just"/>
            <a:r>
              <a:rPr lang="en-US" sz="3200" dirty="0" smtClean="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 </a:t>
            </a:r>
            <a:endParaRPr lang="ar-SA" sz="3200" dirty="0" smtClean="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a:p>
            <a:pPr algn="just"/>
            <a:endParaRPr lang="en-US" sz="3200"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5" name="TextBox 4"/>
          <p:cNvSpPr txBox="1"/>
          <p:nvPr/>
        </p:nvSpPr>
        <p:spPr>
          <a:xfrm>
            <a:off x="166687" y="4516014"/>
            <a:ext cx="4876800" cy="646331"/>
          </a:xfrm>
          <a:prstGeom prst="rect">
            <a:avLst/>
          </a:prstGeom>
          <a:solidFill>
            <a:schemeClr val="accent5">
              <a:lumMod val="20000"/>
              <a:lumOff val="80000"/>
            </a:schemeClr>
          </a:solidFill>
        </p:spPr>
        <p:txBody>
          <a:bodyPr wrap="square" rtlCol="0">
            <a:spAutoFit/>
          </a:bodyPr>
          <a:lstStyle/>
          <a:p>
            <a:r>
              <a:rPr lang="en-US" sz="3600" dirty="0">
                <a:latin typeface="NikoshBAN" pitchFamily="2" charset="0"/>
                <a:cs typeface="NikoshBAN" pitchFamily="2" charset="0"/>
              </a:rPr>
              <a:t>৩</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নিষিদ্ধ বিষয়</a:t>
            </a:r>
            <a:r>
              <a:rPr lang="ar-SA" sz="3600" dirty="0" smtClean="0">
                <a:latin typeface="NikoshBAN" pitchFamily="2" charset="0"/>
                <a:cs typeface="NikoshBAN" pitchFamily="2" charset="0"/>
              </a:rPr>
              <a:t> </a:t>
            </a:r>
            <a:r>
              <a:rPr lang="bn-BD" sz="3600" dirty="0" smtClean="0">
                <a:latin typeface="NikoshBAN" pitchFamily="2" charset="0"/>
                <a:cs typeface="NikoshBAN" pitchFamily="2" charset="0"/>
              </a:rPr>
              <a:t> থেকে হিজরত</a:t>
            </a:r>
            <a:r>
              <a:rPr lang="en-US" sz="3600" dirty="0" smtClean="0">
                <a:latin typeface="NikoshBAN" pitchFamily="2" charset="0"/>
                <a:cs typeface="NikoshBAN" pitchFamily="2" charset="0"/>
              </a:rPr>
              <a:t>-</a:t>
            </a:r>
            <a:r>
              <a:rPr lang="bn-BD" sz="3600" dirty="0" smtClean="0">
                <a:latin typeface="NikoshBAN" pitchFamily="2" charset="0"/>
                <a:cs typeface="NikoshBAN" pitchFamily="2" charset="0"/>
              </a:rPr>
              <a:t> </a:t>
            </a:r>
          </a:p>
        </p:txBody>
      </p:sp>
      <p:sp>
        <p:nvSpPr>
          <p:cNvPr id="6" name="TextBox 5"/>
          <p:cNvSpPr txBox="1"/>
          <p:nvPr/>
        </p:nvSpPr>
        <p:spPr>
          <a:xfrm>
            <a:off x="166687" y="5219495"/>
            <a:ext cx="8991600" cy="1384995"/>
          </a:xfrm>
          <a:prstGeom prst="rect">
            <a:avLst/>
          </a:prstGeom>
          <a:noFill/>
        </p:spPr>
        <p:txBody>
          <a:bodyPr wrap="square" rtlCol="0">
            <a:spAutoFit/>
          </a:bodyPr>
          <a:lstStyle/>
          <a:p>
            <a:pPr algn="just"/>
            <a:r>
              <a:rPr lang="bn-BD" sz="2800" dirty="0" smtClean="0">
                <a:solidFill>
                  <a:srgbClr val="002060"/>
                </a:solidFill>
                <a:latin typeface="NikoshBAN" pitchFamily="2" charset="0"/>
                <a:cs typeface="NikoshBAN" pitchFamily="2" charset="0"/>
              </a:rPr>
              <a:t>	আল্লাহ ও তাঁর রাসূল (স) কর্তৃক নিষিদ্ধ বিষয় বর্জন করার হিজরত ফরজে আইন। রাসূলুল্লাহ (স) ইরশাদ করেছেন-</a:t>
            </a:r>
            <a:endParaRPr lang="ar-SA" sz="2800" dirty="0" smtClean="0">
              <a:latin typeface="NikoshBAN" pitchFamily="2" charset="0"/>
              <a:cs typeface="NikoshBAN" pitchFamily="2" charset="0"/>
            </a:endParaRPr>
          </a:p>
          <a:p>
            <a:pPr algn="ctr"/>
            <a:r>
              <a:rPr lang="ar-SA" sz="2800" dirty="0" smtClean="0">
                <a:latin typeface="Calibri" panose="020F0502020204030204" pitchFamily="34" charset="0"/>
                <a:cs typeface="Calibri" panose="020F0502020204030204" pitchFamily="34" charset="0"/>
              </a:rPr>
              <a:t>المهاجر من هجر ما نهى الله عنه ورسوله</a:t>
            </a:r>
            <a:endParaRPr lang="en-US" dirty="0">
              <a:latin typeface="Calibri" panose="020F0502020204030204" pitchFamily="34" charset="0"/>
              <a:cs typeface="Calibri" panose="020F0502020204030204" pitchFamily="34" charset="0"/>
            </a:endParaRPr>
          </a:p>
        </p:txBody>
      </p:sp>
      <p:sp>
        <p:nvSpPr>
          <p:cNvPr id="7" name="TextBox 6"/>
          <p:cNvSpPr txBox="1"/>
          <p:nvPr/>
        </p:nvSpPr>
        <p:spPr>
          <a:xfrm>
            <a:off x="2738437" y="565"/>
            <a:ext cx="3505200" cy="769441"/>
          </a:xfrm>
          <a:prstGeom prst="rect">
            <a:avLst/>
          </a:prstGeom>
          <a:solidFill>
            <a:schemeClr val="accent6"/>
          </a:solidFill>
        </p:spPr>
        <p:txBody>
          <a:bodyPr wrap="square" rtlCol="0">
            <a:spAutoFit/>
          </a:bodyPr>
          <a:lstStyle/>
          <a:p>
            <a:r>
              <a:rPr lang="en-US" sz="4400" dirty="0" err="1" smtClean="0"/>
              <a:t>হিযরতের</a:t>
            </a:r>
            <a:r>
              <a:rPr lang="en-US" sz="4400" dirty="0" smtClean="0"/>
              <a:t> </a:t>
            </a:r>
            <a:r>
              <a:rPr lang="en-US" sz="4400" dirty="0" err="1" smtClean="0"/>
              <a:t>প্রকারভেদ</a:t>
            </a:r>
            <a:endParaRPr lang="en-US" sz="4400" dirty="0"/>
          </a:p>
        </p:txBody>
      </p:sp>
    </p:spTree>
    <p:extLst>
      <p:ext uri="{BB962C8B-B14F-4D97-AF65-F5344CB8AC3E}">
        <p14:creationId xmlns:p14="http://schemas.microsoft.com/office/powerpoint/2010/main" val="236646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2250"/>
                                        <p:tgtEl>
                                          <p:spTgt spid="4">
                                            <p:txEl>
                                              <p:pRg st="0" end="0"/>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left)">
                                      <p:cBhvr>
                                        <p:cTn id="20" dur="225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left)">
                                      <p:cBhvr>
                                        <p:cTn id="25" dur="20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wipe(left)">
                                      <p:cBhvr>
                                        <p:cTn id="30" dur="2000"/>
                                        <p:tgtEl>
                                          <p:spTgt spid="4">
                                            <p:txEl>
                                              <p:pRg st="3" end="3"/>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wipe(left)">
                                      <p:cBhvr>
                                        <p:cTn id="33" dur="2000"/>
                                        <p:tgtEl>
                                          <p:spTgt spid="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5">
                                            <p:txEl>
                                              <p:pRg st="0" end="0"/>
                                            </p:txEl>
                                          </p:spTgt>
                                        </p:tgtEl>
                                        <p:attrNameLst>
                                          <p:attrName>style.visibility</p:attrName>
                                        </p:attrNameLst>
                                      </p:cBhvr>
                                      <p:to>
                                        <p:strVal val="visible"/>
                                      </p:to>
                                    </p:set>
                                    <p:animEffect transition="in" filter="wipe(left)">
                                      <p:cBhvr>
                                        <p:cTn id="38" dur="2000"/>
                                        <p:tgtEl>
                                          <p:spTgt spid="5">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wipe(left)">
                                      <p:cBhvr>
                                        <p:cTn id="43" dur="2000"/>
                                        <p:tgtEl>
                                          <p:spTgt spid="6">
                                            <p:txEl>
                                              <p:pRg st="0" end="0"/>
                                            </p:txEl>
                                          </p:spTgt>
                                        </p:tgtEl>
                                      </p:cBhvr>
                                    </p:animEffect>
                                  </p:childTnLst>
                                </p:cTn>
                              </p:par>
                              <p:par>
                                <p:cTn id="44" presetID="22" presetClass="entr" presetSubtype="8" fill="hold" nodeType="with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Effect transition="in" filter="wipe(left)">
                                      <p:cBhvr>
                                        <p:cTn id="46"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3487" y="1061799"/>
            <a:ext cx="6324600" cy="769441"/>
          </a:xfrm>
          <a:prstGeom prst="rect">
            <a:avLst/>
          </a:prstGeom>
          <a:solidFill>
            <a:schemeClr val="accent3">
              <a:lumMod val="40000"/>
              <a:lumOff val="60000"/>
            </a:schemeClr>
          </a:solidFill>
        </p:spPr>
        <p:txBody>
          <a:bodyPr wrap="square" rtlCol="0">
            <a:spAutoFit/>
          </a:bodyPr>
          <a:lstStyle/>
          <a:p>
            <a:r>
              <a:rPr lang="bn-BD" sz="4400" dirty="0" smtClean="0">
                <a:latin typeface="NikoshBAN" pitchFamily="2" charset="0"/>
                <a:cs typeface="NikoshBAN" pitchFamily="2" charset="0"/>
              </a:rPr>
              <a:t>ঈমান রক্ষার জন্য হিজরত</a:t>
            </a:r>
            <a:endParaRPr lang="bn-BD" sz="4000" dirty="0" smtClean="0">
              <a:latin typeface="NikoshBAN" pitchFamily="2" charset="0"/>
              <a:cs typeface="NikoshBAN" pitchFamily="2" charset="0"/>
            </a:endParaRPr>
          </a:p>
        </p:txBody>
      </p:sp>
      <p:sp>
        <p:nvSpPr>
          <p:cNvPr id="3" name="TextBox 2"/>
          <p:cNvSpPr txBox="1"/>
          <p:nvPr/>
        </p:nvSpPr>
        <p:spPr>
          <a:xfrm>
            <a:off x="1233487" y="0"/>
            <a:ext cx="6324600" cy="1015663"/>
          </a:xfrm>
          <a:prstGeom prst="rect">
            <a:avLst/>
          </a:prstGeom>
          <a:solidFill>
            <a:schemeClr val="accent2">
              <a:lumMod val="40000"/>
              <a:lumOff val="60000"/>
            </a:schemeClr>
          </a:solidFill>
        </p:spPr>
        <p:txBody>
          <a:bodyPr wrap="square" rtlCol="0">
            <a:spAutoFit/>
          </a:bodyPr>
          <a:lstStyle/>
          <a:p>
            <a:pPr algn="ctr"/>
            <a:r>
              <a:rPr lang="bn-BD" sz="6000" dirty="0" smtClean="0">
                <a:latin typeface="NikoshBAN" pitchFamily="2" charset="0"/>
                <a:cs typeface="NikoshBAN" pitchFamily="2" charset="0"/>
              </a:rPr>
              <a:t>হিজরত এর হুকুম </a:t>
            </a:r>
            <a:endParaRPr lang="en-US" sz="6000" dirty="0">
              <a:latin typeface="NikoshBAN" pitchFamily="2" charset="0"/>
              <a:cs typeface="NikoshBAN" pitchFamily="2" charset="0"/>
            </a:endParaRPr>
          </a:p>
        </p:txBody>
      </p:sp>
      <p:sp>
        <p:nvSpPr>
          <p:cNvPr id="5" name="TextBox 4"/>
          <p:cNvSpPr txBox="1"/>
          <p:nvPr/>
        </p:nvSpPr>
        <p:spPr>
          <a:xfrm>
            <a:off x="228600" y="1831240"/>
            <a:ext cx="8305800" cy="5078313"/>
          </a:xfrm>
          <a:prstGeom prst="rect">
            <a:avLst/>
          </a:prstGeom>
          <a:noFill/>
        </p:spPr>
        <p:txBody>
          <a:bodyPr wrap="square" rtlCol="0">
            <a:spAutoFit/>
          </a:bodyPr>
          <a:lstStyle/>
          <a:p>
            <a:pPr algn="just"/>
            <a:r>
              <a:rPr lang="bn-BD" sz="3600" dirty="0" smtClean="0">
                <a:latin typeface="NikoshBAN" pitchFamily="2" charset="0"/>
                <a:cs typeface="NikoshBAN" pitchFamily="2" charset="0"/>
              </a:rPr>
              <a:t>	কোন এলাকায় ঈমান রক্ষা করা অসম্ভব হলে উক্ত স্থান থেকে নিরাপদ স্থানে হিজরত করা ফরজ। আল্লাহ তাআলা বলেছেন-</a:t>
            </a:r>
            <a:endParaRPr lang="ar-SA" sz="3600" dirty="0" smtClean="0">
              <a:latin typeface="NikoshBAN" pitchFamily="2" charset="0"/>
              <a:cs typeface="NikoshBAN" pitchFamily="2" charset="0"/>
            </a:endParaRPr>
          </a:p>
          <a:p>
            <a:pPr algn="just" rtl="1"/>
            <a:r>
              <a:rPr lang="ar-SA" sz="3600" dirty="0" smtClean="0">
                <a:latin typeface="Arial" pitchFamily="34" charset="0"/>
                <a:cs typeface="Arial" pitchFamily="34" charset="0"/>
              </a:rPr>
              <a:t>ان الذين توفاهم الملائكة ظالمى انفسهم قالوا فيم كنتم، قالوا كنا مستضعفين فى الارض، قالوا الم تكن ارض الله واسعة فتهاجروا فيها، فاولئك مأواهم جهنم وساءت مصيرا ◊</a:t>
            </a:r>
            <a:endParaRPr lang="bn-BD" sz="3600" dirty="0" smtClean="0">
              <a:latin typeface="NikoshBAN" pitchFamily="2" charset="0"/>
              <a:cs typeface="NikoshBAN" pitchFamily="2" charset="0"/>
            </a:endParaRPr>
          </a:p>
          <a:p>
            <a:pPr rtl="1"/>
            <a:r>
              <a:rPr lang="bn-BD" sz="3600" dirty="0" smtClean="0">
                <a:latin typeface="NikoshBAN" pitchFamily="2" charset="0"/>
                <a:cs typeface="NikoshBAN" pitchFamily="2" charset="0"/>
              </a:rPr>
              <a:t>হাদীসে এসেছে-</a:t>
            </a:r>
            <a:endParaRPr lang="ar-SA" sz="3600" dirty="0" smtClean="0">
              <a:latin typeface="NikoshBAN" pitchFamily="2" charset="0"/>
              <a:cs typeface="NikoshBAN" pitchFamily="2" charset="0"/>
            </a:endParaRPr>
          </a:p>
          <a:p>
            <a:pPr algn="ctr"/>
            <a:r>
              <a:rPr lang="ar-SA" sz="3600" dirty="0" smtClean="0">
                <a:latin typeface="NikoshBAN" pitchFamily="2" charset="0"/>
              </a:rPr>
              <a:t>لا تنقطع الهجرة حتى تنقطع التوب</a:t>
            </a:r>
            <a:r>
              <a:rPr lang="ar-SA" sz="3600" dirty="0" smtClean="0">
                <a:latin typeface="NikoshBAN" pitchFamily="2" charset="0"/>
                <a:cs typeface="NikoshBAN" pitchFamily="2" charset="0"/>
              </a:rPr>
              <a:t>ة</a:t>
            </a:r>
            <a:endParaRPr lang="en-US" sz="36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0" fill="hold"/>
                                        <p:tgtEl>
                                          <p:spTgt spid="5"/>
                                        </p:tgtEl>
                                        <p:attrNameLst>
                                          <p:attrName>ppt_x</p:attrName>
                                        </p:attrNameLst>
                                      </p:cBhvr>
                                      <p:tavLst>
                                        <p:tav tm="0">
                                          <p:val>
                                            <p:strVal val="#ppt_x"/>
                                          </p:val>
                                        </p:tav>
                                        <p:tav tm="100000">
                                          <p:val>
                                            <p:strVal val="#ppt_x"/>
                                          </p:val>
                                        </p:tav>
                                      </p:tavLst>
                                    </p:anim>
                                    <p:anim calcmode="lin" valueType="num">
                                      <p:cBhvr additive="base">
                                        <p:cTn id="13"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228600"/>
            <a:ext cx="6553200" cy="830997"/>
          </a:xfrm>
          <a:prstGeom prst="rect">
            <a:avLst/>
          </a:prstGeom>
          <a:solidFill>
            <a:schemeClr val="accent2">
              <a:lumMod val="40000"/>
              <a:lumOff val="60000"/>
            </a:schemeClr>
          </a:solidFill>
        </p:spPr>
        <p:txBody>
          <a:bodyPr wrap="square" rtlCol="0">
            <a:spAutoFit/>
          </a:bodyPr>
          <a:lstStyle/>
          <a:p>
            <a:pPr algn="ctr"/>
            <a:r>
              <a:rPr lang="bn-BD" sz="4800" dirty="0" smtClean="0">
                <a:latin typeface="NikoshBAN" pitchFamily="2" charset="0"/>
                <a:cs typeface="NikoshBAN" pitchFamily="2" charset="0"/>
              </a:rPr>
              <a:t>হিজরত এর ফাজায়েল</a:t>
            </a:r>
            <a:endParaRPr lang="bn-BD" sz="4400" dirty="0" smtClean="0">
              <a:latin typeface="NikoshBAN" pitchFamily="2" charset="0"/>
              <a:cs typeface="NikoshBAN" pitchFamily="2" charset="0"/>
            </a:endParaRPr>
          </a:p>
        </p:txBody>
      </p:sp>
      <p:sp>
        <p:nvSpPr>
          <p:cNvPr id="3" name="TextBox 2"/>
          <p:cNvSpPr txBox="1"/>
          <p:nvPr/>
        </p:nvSpPr>
        <p:spPr>
          <a:xfrm>
            <a:off x="304800" y="1524000"/>
            <a:ext cx="8686800" cy="4216539"/>
          </a:xfrm>
          <a:prstGeom prst="rect">
            <a:avLst/>
          </a:prstGeom>
          <a:noFill/>
        </p:spPr>
        <p:txBody>
          <a:bodyPr wrap="square" rtlCol="0">
            <a:spAutoFit/>
          </a:bodyPr>
          <a:lstStyle/>
          <a:p>
            <a:r>
              <a:rPr lang="en-US" sz="4400" b="1" dirty="0" smtClean="0">
                <a:latin typeface="NikoshBAN" panose="02000000000000000000" pitchFamily="2" charset="0"/>
                <a:cs typeface="NikoshBAN" panose="02000000000000000000" pitchFamily="2" charset="0"/>
              </a:rPr>
              <a:t> </a:t>
            </a:r>
            <a:r>
              <a:rPr lang="en-US" sz="3200" dirty="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জেহাদ</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সম্পর্কিত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আয়াতসমুহ</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সমস্ত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কোরানে</a:t>
            </a:r>
            <a:r>
              <a:rPr lang="en-US" sz="3200" dirty="0" err="1">
                <a:latin typeface="NikoshBAN" panose="02000000000000000000" pitchFamily="2" charset="0"/>
                <a:cs typeface="NikoshBAN" panose="02000000000000000000" pitchFamily="2" charset="0"/>
              </a:rPr>
              <a:t>-</a:t>
            </a:r>
            <a:r>
              <a:rPr lang="en-US" sz="3200" dirty="0" err="1" smtClean="0">
                <a:latin typeface="NikoshBAN" panose="02000000000000000000" pitchFamily="2" charset="0"/>
                <a:cs typeface="NikoshBAN" panose="02000000000000000000" pitchFamily="2" charset="0"/>
              </a:rPr>
              <a:t>করীমে</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ছড়িয়ে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রয়েছে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হিযরতের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বর্ননাও</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কোরানের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অধিকাংশ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সূরায়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বহুবার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বিবৃত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হয়েছে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সবগুলো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আয়াত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একত্রিত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হিযরত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সম্পর্কিত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আয়াতসমূহে</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রকমের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বিষয়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বর্নিত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হয়েছে</a:t>
            </a:r>
            <a:r>
              <a:rPr lang="en-US" sz="3200" dirty="0" smtClean="0">
                <a:latin typeface="NikoshBAN" panose="02000000000000000000" pitchFamily="2" charset="0"/>
                <a:cs typeface="NikoshBAN" panose="02000000000000000000" pitchFamily="2" charset="0"/>
              </a:rPr>
              <a:t>।</a:t>
            </a:r>
          </a:p>
          <a:p>
            <a:r>
              <a:rPr lang="en-US" sz="3200" dirty="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এক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হিযরতের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ফজিলত</a:t>
            </a:r>
            <a:r>
              <a:rPr lang="en-US" sz="3200" dirty="0" smtClean="0">
                <a:latin typeface="NikoshBAN" panose="02000000000000000000" pitchFamily="2" charset="0"/>
                <a:cs typeface="NikoshBAN" panose="02000000000000000000" pitchFamily="2" charset="0"/>
              </a:rPr>
              <a:t>। </a:t>
            </a:r>
          </a:p>
          <a:p>
            <a:r>
              <a:rPr lang="en-US" sz="3200" dirty="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দুই</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হিযরতের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ইহলৌকিক</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পারলৌকিক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বরকত</a:t>
            </a:r>
            <a:r>
              <a:rPr lang="en-US" sz="3200" dirty="0">
                <a:latin typeface="NikoshBAN" panose="02000000000000000000" pitchFamily="2" charset="0"/>
                <a:cs typeface="NikoshBAN" panose="02000000000000000000" pitchFamily="2" charset="0"/>
              </a:rPr>
              <a:t>।</a:t>
            </a:r>
            <a:endParaRPr lang="en-US" sz="3200" dirty="0" smtClean="0">
              <a:latin typeface="NikoshBAN" panose="02000000000000000000" pitchFamily="2" charset="0"/>
              <a:cs typeface="NikoshBAN" panose="02000000000000000000" pitchFamily="2" charset="0"/>
            </a:endParaRPr>
          </a:p>
          <a:p>
            <a:r>
              <a:rPr lang="en-US" sz="3200" dirty="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সামর্থ</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থাকা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সত্বেও</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দারুল-কুফর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থেকে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হিযরত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a:t>
            </a:r>
            <a:r>
              <a:rPr lang="en-US" sz="3200" dirty="0" smtClean="0">
                <a:latin typeface="NikoshBAN" panose="02000000000000000000" pitchFamily="2" charset="0"/>
                <a:cs typeface="NikoshBAN" panose="02000000000000000000" pitchFamily="2" charset="0"/>
              </a:rPr>
              <a:t> </a:t>
            </a:r>
          </a:p>
          <a:p>
            <a:r>
              <a:rPr lang="en-US" sz="3200" dirty="0" smtClean="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শাস্তিবাণী</a:t>
            </a:r>
            <a:r>
              <a:rPr lang="en-US"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4136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2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2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2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2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2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457200"/>
            <a:ext cx="9144000" cy="5509200"/>
          </a:xfrm>
          <a:prstGeom prst="rect">
            <a:avLst/>
          </a:prstGeom>
          <a:noFill/>
        </p:spPr>
        <p:txBody>
          <a:bodyPr wrap="square" rtlCol="0">
            <a:spAutoFit/>
          </a:bodyPr>
          <a:lstStyle/>
          <a:p>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এক</a:t>
            </a:r>
            <a:r>
              <a:rPr lang="en-US" sz="4400" b="1" dirty="0" smtClean="0">
                <a:latin typeface="NikoshBAN" panose="02000000000000000000" pitchFamily="2" charset="0"/>
                <a:cs typeface="NikoshBAN" panose="02000000000000000000" pitchFamily="2" charset="0"/>
              </a:rPr>
              <a:t>)</a:t>
            </a:r>
          </a:p>
          <a:p>
            <a:r>
              <a:rPr lang="en-US" sz="4400" b="1" dirty="0" err="1" smtClean="0">
                <a:latin typeface="NikoshBAN" panose="02000000000000000000" pitchFamily="2" charset="0"/>
                <a:cs typeface="NikoshBAN" panose="02000000000000000000" pitchFamily="2" charset="0"/>
              </a:rPr>
              <a:t>হিযরতের</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ফজিলতঃ</a:t>
            </a:r>
            <a:endParaRPr lang="en-US" sz="4400" b="1" dirty="0" smtClean="0">
              <a:latin typeface="NikoshBAN" panose="02000000000000000000" pitchFamily="2" charset="0"/>
              <a:cs typeface="NikoshBAN" panose="02000000000000000000" pitchFamily="2" charset="0"/>
            </a:endParaRPr>
          </a:p>
          <a:p>
            <a:r>
              <a:rPr lang="en-US" dirty="0" smtClean="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a:t>
            </a:r>
            <a:r>
              <a:rPr lang="en-US" sz="2800" dirty="0" smtClean="0">
                <a:latin typeface="NikoshBAN" panose="02000000000000000000" pitchFamily="2" charset="0"/>
                <a:cs typeface="NikoshBAN" panose="02000000000000000000" pitchFamily="2" charset="0"/>
              </a:rPr>
              <a:t>১। </a:t>
            </a:r>
            <a:r>
              <a:rPr lang="en-US" sz="2800" dirty="0" err="1" smtClean="0">
                <a:latin typeface="NikoshBAN" panose="02000000000000000000" pitchFamily="2" charset="0"/>
                <a:cs typeface="NikoshBAN" panose="02000000000000000000" pitchFamily="2" charset="0"/>
              </a:rPr>
              <a:t>হিযরতের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ফযীলতের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ব্যাপারে</a:t>
            </a:r>
            <a:r>
              <a:rPr lang="en-US" sz="2800"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প্রথম</a:t>
            </a:r>
            <a:r>
              <a:rPr lang="en-US" sz="3200"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বাক্বারায়</a:t>
            </a:r>
            <a:r>
              <a:rPr lang="en-US" sz="2800" b="1"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উল্লেখ</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আছে</a:t>
            </a:r>
            <a:r>
              <a:rPr lang="en-US" sz="2800" dirty="0" smtClean="0">
                <a:latin typeface="NikoshBAN" panose="02000000000000000000" pitchFamily="2" charset="0"/>
                <a:cs typeface="NikoshBAN" panose="02000000000000000000" pitchFamily="2" charset="0"/>
              </a:rPr>
              <a:t>,-”</a:t>
            </a:r>
            <a:r>
              <a:rPr lang="en-US" sz="2800" dirty="0" err="1" smtClean="0">
                <a:latin typeface="NikoshBAN" panose="02000000000000000000" pitchFamily="2" charset="0"/>
                <a:cs typeface="NikoshBAN" panose="02000000000000000000" pitchFamily="2" charset="0"/>
              </a:rPr>
              <a:t>যারা</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ঈমান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এনেছে</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হিযরত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ক্করেছে</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আল্লার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পথে</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জিহাদ</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করেছ্র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তারাই</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আল্লার</a:t>
            </a:r>
            <a:r>
              <a:rPr lang="en-US" sz="2800" dirty="0" smtClean="0">
                <a:latin typeface="NikoshBAN" panose="02000000000000000000" pitchFamily="2" charset="0"/>
                <a:cs typeface="NikoshBAN" panose="02000000000000000000" pitchFamily="2" charset="0"/>
              </a:rPr>
              <a:t> </a:t>
            </a:r>
          </a:p>
          <a:p>
            <a:r>
              <a:rPr lang="en-US" sz="2800" dirty="0" err="1" smtClean="0">
                <a:latin typeface="NikoshBAN" panose="02000000000000000000" pitchFamily="2" charset="0"/>
                <a:cs typeface="NikoshBAN" panose="02000000000000000000" pitchFamily="2" charset="0"/>
              </a:rPr>
              <a:t>কাছে</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পাওয়ার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আশা</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a:t>
            </a:r>
            <a:r>
              <a:rPr lang="en-US" sz="2800" dirty="0" smtClean="0">
                <a:latin typeface="NikoshBAN" panose="02000000000000000000" pitchFamily="2" charset="0"/>
                <a:cs typeface="NikoshBAN" panose="02000000000000000000" pitchFamily="2" charset="0"/>
              </a:rPr>
              <a:t>”। </a:t>
            </a:r>
          </a:p>
          <a:p>
            <a:r>
              <a:rPr lang="en-US" sz="2800" dirty="0" smtClean="0">
                <a:latin typeface="NikoshBAN" panose="02000000000000000000" pitchFamily="2" charset="0"/>
                <a:cs typeface="NikoshBAN" panose="02000000000000000000" pitchFamily="2" charset="0"/>
              </a:rPr>
              <a:t>         ২। </a:t>
            </a:r>
            <a:r>
              <a:rPr lang="en-US" sz="2800" b="1" dirty="0" err="1" smtClean="0">
                <a:latin typeface="NikoshBAN" panose="02000000000000000000" pitchFamily="2" charset="0"/>
                <a:cs typeface="NikoshBAN" panose="02000000000000000000" pitchFamily="2" charset="0"/>
              </a:rPr>
              <a:t>সূরা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তাওবায়</a:t>
            </a:r>
            <a:r>
              <a:rPr lang="en-US" sz="28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দ্বিতীয়</a:t>
            </a:r>
            <a:r>
              <a:rPr lang="en-US" sz="3200" b="1"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ফযীলত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বর্ননা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হয়েছে</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যারা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ঈমান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এনেছে</a:t>
            </a:r>
            <a:r>
              <a:rPr lang="en-US" sz="2800" dirty="0" smtClean="0">
                <a:latin typeface="NikoshBAN" panose="02000000000000000000" pitchFamily="2" charset="0"/>
                <a:cs typeface="NikoshBAN" panose="02000000000000000000" pitchFamily="2" charset="0"/>
              </a:rPr>
              <a:t>,</a:t>
            </a:r>
          </a:p>
          <a:p>
            <a:r>
              <a:rPr lang="en-US" sz="2800" dirty="0" smtClean="0">
                <a:latin typeface="NikoshBAN" panose="02000000000000000000" pitchFamily="2" charset="0"/>
                <a:cs typeface="NikoshBAN" panose="02000000000000000000" pitchFamily="2" charset="0"/>
              </a:rPr>
              <a:t>ও </a:t>
            </a:r>
            <a:r>
              <a:rPr lang="en-US" sz="2800" dirty="0" err="1" smtClean="0">
                <a:latin typeface="NikoshBAN" panose="02000000000000000000" pitchFamily="2" charset="0"/>
                <a:cs typeface="NikoshBAN" panose="02000000000000000000" pitchFamily="2" charset="0"/>
              </a:rPr>
              <a:t>হিযরতকরেছে</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এবং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আল্লার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পথে</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জাব</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মাল</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দিয়া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জিহাদ</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করেছে</a:t>
            </a:r>
            <a:r>
              <a:rPr lang="en-US" sz="2800" dirty="0" smtClean="0">
                <a:latin typeface="NikoshBAN" panose="02000000000000000000" pitchFamily="2" charset="0"/>
                <a:cs typeface="NikoshBAN" panose="02000000000000000000" pitchFamily="2" charset="0"/>
              </a:rPr>
              <a:t> ; </a:t>
            </a:r>
            <a:r>
              <a:rPr lang="en-US" sz="2800" dirty="0" err="1" smtClean="0">
                <a:latin typeface="NikoshBAN" panose="02000000000000000000" pitchFamily="2" charset="0"/>
                <a:cs typeface="NikoshBAN" panose="02000000000000000000" pitchFamily="2" charset="0"/>
              </a:rPr>
              <a:t>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আল্লার</a:t>
            </a:r>
            <a:r>
              <a:rPr lang="en-US" sz="2800" dirty="0" smtClean="0">
                <a:latin typeface="NikoshBAN" panose="02000000000000000000" pitchFamily="2" charset="0"/>
                <a:cs typeface="NikoshBAN" panose="02000000000000000000" pitchFamily="2" charset="0"/>
              </a:rPr>
              <a:t> </a:t>
            </a:r>
          </a:p>
          <a:p>
            <a:r>
              <a:rPr lang="en-US" sz="2800" dirty="0" err="1" smtClean="0">
                <a:latin typeface="NikoshBAN" panose="02000000000000000000" pitchFamily="2" charset="0"/>
                <a:cs typeface="NikoshBAN" panose="02000000000000000000" pitchFamily="2" charset="0"/>
              </a:rPr>
              <a:t>কাছে</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বিরাট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পদ্মর্যাদারঅধীকারী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হবে</a:t>
            </a:r>
            <a:r>
              <a:rPr lang="en-US" sz="2800" dirty="0" smtClean="0">
                <a:latin typeface="NikoshBAN" panose="02000000000000000000" pitchFamily="2" charset="0"/>
                <a:cs typeface="NikoshBAN" panose="02000000000000000000" pitchFamily="2" charset="0"/>
              </a:rPr>
              <a:t>”।</a:t>
            </a:r>
          </a:p>
          <a:p>
            <a:r>
              <a:rPr lang="en-US" sz="2800" dirty="0" smtClean="0">
                <a:latin typeface="NikoshBAN" panose="02000000000000000000" pitchFamily="2" charset="0"/>
                <a:cs typeface="NikoshBAN" panose="02000000000000000000" pitchFamily="2" charset="0"/>
              </a:rPr>
              <a:t>         ৩। </a:t>
            </a:r>
            <a:r>
              <a:rPr lang="en-US" sz="2800" b="1" dirty="0" err="1" smtClean="0">
                <a:latin typeface="NikoshBAN" panose="02000000000000000000" pitchFamily="2" charset="0"/>
                <a:cs typeface="NikoshBAN" panose="02000000000000000000" pitchFamily="2" charset="0"/>
              </a:rPr>
              <a:t>সূরা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নিসায়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হিযরতের</a:t>
            </a:r>
            <a:r>
              <a:rPr lang="en-US" sz="28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তৃতীয়</a:t>
            </a:r>
            <a:r>
              <a:rPr lang="en-US" sz="2800" b="1"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ফযীলতের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কথা</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বলেন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যে</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ব্যাক্তি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আল্লাহ</a:t>
            </a:r>
            <a:r>
              <a:rPr lang="en-US" sz="2800" dirty="0" smtClean="0">
                <a:latin typeface="NikoshBAN" panose="02000000000000000000" pitchFamily="2" charset="0"/>
                <a:cs typeface="NikoshBAN" panose="02000000000000000000" pitchFamily="2" charset="0"/>
              </a:rPr>
              <a:t> ও </a:t>
            </a:r>
            <a:r>
              <a:rPr lang="en-US" sz="2800" dirty="0" err="1" smtClean="0">
                <a:latin typeface="NikoshBAN" panose="02000000000000000000" pitchFamily="2" charset="0"/>
                <a:cs typeface="NikoshBAN" panose="02000000000000000000" pitchFamily="2" charset="0"/>
              </a:rPr>
              <a:t>রসূলের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খুশীর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জন্য</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হিযরতের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নিয়তে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ঘর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থেকে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হয়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তারপর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মৃত্যু</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যদি</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তাকে</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বসে</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তার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প্রতিদান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আল্লাহর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কাছেই</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ন্যাস্ত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আছে</a:t>
            </a:r>
            <a:r>
              <a:rPr lang="en-US" sz="2800" dirty="0" smtClean="0">
                <a:latin typeface="NikoshBAN" panose="02000000000000000000" pitchFamily="2" charset="0"/>
                <a:cs typeface="NikoshBAN" panose="02000000000000000000" pitchFamily="2" charset="0"/>
              </a:rPr>
              <a:t>”।</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5029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1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500"/>
                                        <p:tgtEl>
                                          <p:spTgt spid="3">
                                            <p:txEl>
                                              <p:pRg st="2" end="2"/>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1500"/>
                                        <p:tgtEl>
                                          <p:spTgt spid="3">
                                            <p:txEl>
                                              <p:pRg st="3" end="3"/>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1500"/>
                                        <p:tgtEl>
                                          <p:spTgt spid="3">
                                            <p:txEl>
                                              <p:pRg st="5" end="5"/>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1500"/>
                                        <p:tgtEl>
                                          <p:spTgt spid="3">
                                            <p:txEl>
                                              <p:pRg st="6" end="6"/>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1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1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1219200"/>
            <a:ext cx="3429000" cy="4419600"/>
          </a:xfrm>
          <a:prstGeom prst="rect">
            <a:avLst/>
          </a:prstGeom>
        </p:spPr>
      </p:pic>
      <p:sp>
        <p:nvSpPr>
          <p:cNvPr id="3" name="Rectangle 2"/>
          <p:cNvSpPr/>
          <p:nvPr/>
        </p:nvSpPr>
        <p:spPr>
          <a:xfrm>
            <a:off x="152400" y="1238250"/>
            <a:ext cx="5562600" cy="4124206"/>
          </a:xfrm>
          <a:prstGeom prst="rect">
            <a:avLst/>
          </a:prstGeom>
        </p:spPr>
        <p:txBody>
          <a:bodyPr wrap="square">
            <a:spAutoFit/>
          </a:bodyPr>
          <a:lstStyle/>
          <a:p>
            <a:r>
              <a:rPr lang="bn-IN" sz="4800" b="1" dirty="0">
                <a:solidFill>
                  <a:srgbClr val="002060"/>
                </a:solidFill>
                <a:latin typeface="NikoshBAN" pitchFamily="2" charset="0"/>
                <a:cs typeface="NikoshBAN" pitchFamily="2" charset="0"/>
              </a:rPr>
              <a:t>শিক্ষক পরিচিতি </a:t>
            </a:r>
            <a:r>
              <a:rPr lang="en-US" sz="4800" b="1" dirty="0" smtClean="0">
                <a:solidFill>
                  <a:srgbClr val="002060"/>
                </a:solidFill>
                <a:latin typeface="NikoshBAN" pitchFamily="2" charset="0"/>
                <a:cs typeface="NikoshBAN" pitchFamily="2" charset="0"/>
              </a:rPr>
              <a:t> </a:t>
            </a:r>
            <a:endParaRPr lang="en-US" sz="4800" b="1" dirty="0">
              <a:solidFill>
                <a:srgbClr val="002060"/>
              </a:solidFill>
              <a:latin typeface="NikoshBAN" pitchFamily="2" charset="0"/>
              <a:cs typeface="NikoshBAN" pitchFamily="2" charset="0"/>
            </a:endParaRPr>
          </a:p>
          <a:p>
            <a:r>
              <a:rPr lang="en-US" sz="3600" dirty="0">
                <a:latin typeface="NikoshBAN" pitchFamily="2" charset="0"/>
                <a:cs typeface="NikoshBAN" pitchFamily="2" charset="0"/>
              </a:rPr>
              <a:t>   </a:t>
            </a:r>
            <a:r>
              <a:rPr lang="en-US" sz="3200" dirty="0" err="1">
                <a:latin typeface="NikoshBAN" pitchFamily="2" charset="0"/>
                <a:cs typeface="NikoshBAN" pitchFamily="2" charset="0"/>
              </a:rPr>
              <a:t>মোহাম্মাদ</a:t>
            </a:r>
            <a:r>
              <a:rPr lang="en-US" sz="3200" dirty="0">
                <a:latin typeface="NikoshBAN" pitchFamily="2" charset="0"/>
                <a:cs typeface="NikoshBAN" pitchFamily="2" charset="0"/>
              </a:rPr>
              <a:t> </a:t>
            </a:r>
            <a:r>
              <a:rPr lang="en-US" sz="3200" dirty="0" err="1" smtClean="0">
                <a:latin typeface="NikoshBAN" pitchFamily="2" charset="0"/>
                <a:cs typeface="NikoshBAN" pitchFamily="2" charset="0"/>
              </a:rPr>
              <a:t>ইদ্রিছ</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a:t>
            </a:r>
            <a:r>
              <a:rPr lang="en-US" sz="3200" dirty="0" smtClean="0">
                <a:latin typeface="NikoshBAN" pitchFamily="2" charset="0"/>
                <a:cs typeface="NikoshBAN" pitchFamily="2" charset="0"/>
              </a:rPr>
              <a:t>।   </a:t>
            </a:r>
          </a:p>
          <a:p>
            <a:r>
              <a:rPr lang="en-US" b="1" i="1" dirty="0" smtClean="0">
                <a:solidFill>
                  <a:srgbClr val="002060"/>
                </a:solidFill>
                <a:latin typeface="NikoshBAN" pitchFamily="2" charset="0"/>
                <a:cs typeface="NikoshBAN" pitchFamily="2" charset="0"/>
              </a:rPr>
              <a:t>                                      (</a:t>
            </a:r>
            <a:r>
              <a:rPr lang="en-US" b="1" i="1" dirty="0" err="1" smtClean="0">
                <a:solidFill>
                  <a:srgbClr val="002060"/>
                </a:solidFill>
                <a:latin typeface="NikoshBAN" pitchFamily="2" charset="0"/>
                <a:cs typeface="NikoshBAN" pitchFamily="2" charset="0"/>
              </a:rPr>
              <a:t>সহকারি</a:t>
            </a:r>
            <a:r>
              <a:rPr lang="en-US" b="1" i="1" dirty="0" smtClean="0">
                <a:solidFill>
                  <a:srgbClr val="002060"/>
                </a:solidFill>
                <a:latin typeface="NikoshBAN" pitchFamily="2" charset="0"/>
                <a:cs typeface="NikoshBAN" pitchFamily="2" charset="0"/>
              </a:rPr>
              <a:t> </a:t>
            </a:r>
            <a:r>
              <a:rPr lang="en-US" b="1" i="1" dirty="0" err="1">
                <a:solidFill>
                  <a:srgbClr val="002060"/>
                </a:solidFill>
                <a:latin typeface="NikoshBAN" pitchFamily="2" charset="0"/>
                <a:cs typeface="NikoshBAN" pitchFamily="2" charset="0"/>
              </a:rPr>
              <a:t>অধ্যাপক</a:t>
            </a:r>
            <a:r>
              <a:rPr lang="en-US" b="1" i="1" dirty="0">
                <a:solidFill>
                  <a:srgbClr val="002060"/>
                </a:solidFill>
                <a:latin typeface="NikoshBAN" pitchFamily="2" charset="0"/>
                <a:cs typeface="NikoshBAN" pitchFamily="2" charset="0"/>
              </a:rPr>
              <a:t>)</a:t>
            </a:r>
            <a:endParaRPr lang="bn-IN" b="1" i="1" dirty="0">
              <a:solidFill>
                <a:srgbClr val="002060"/>
              </a:solidFill>
              <a:latin typeface="NikoshBAN" pitchFamily="2" charset="0"/>
              <a:cs typeface="NikoshBAN" pitchFamily="2" charset="0"/>
            </a:endParaRPr>
          </a:p>
          <a:p>
            <a:r>
              <a:rPr lang="bn-IN" sz="2800" dirty="0">
                <a:latin typeface="NikoshBAN" pitchFamily="2" charset="0"/>
                <a:cs typeface="NikoshBAN" pitchFamily="2" charset="0"/>
              </a:rPr>
              <a:t>বখতিয়ার পাড়া চারপীর আউলিয়া আলিম মাদ্রাসা</a:t>
            </a:r>
            <a:endParaRPr lang="bn-IN" sz="3200" dirty="0">
              <a:latin typeface="NikoshBAN" pitchFamily="2" charset="0"/>
              <a:cs typeface="NikoshBAN" pitchFamily="2" charset="0"/>
            </a:endParaRPr>
          </a:p>
          <a:p>
            <a:r>
              <a:rPr lang="bn-IN" sz="3200" dirty="0">
                <a:latin typeface="NikoshBAN" pitchFamily="2" charset="0"/>
                <a:cs typeface="NikoshBAN" pitchFamily="2" charset="0"/>
              </a:rPr>
              <a:t>ডাকঘরঃ মিন্নত আলী হাট,</a:t>
            </a:r>
          </a:p>
          <a:p>
            <a:r>
              <a:rPr lang="bn-IN" sz="3200" dirty="0">
                <a:latin typeface="NikoshBAN" pitchFamily="2" charset="0"/>
                <a:cs typeface="NikoshBAN" pitchFamily="2" charset="0"/>
              </a:rPr>
              <a:t>আনোয়ারা,চট্টগ্রাম।</a:t>
            </a:r>
            <a:endParaRPr lang="en-US" sz="3200" dirty="0">
              <a:latin typeface="NikoshBAN" pitchFamily="2" charset="0"/>
              <a:cs typeface="NikoshBAN" pitchFamily="2" charset="0"/>
            </a:endParaRPr>
          </a:p>
          <a:p>
            <a:r>
              <a:rPr lang="en-US" sz="3200" dirty="0" err="1">
                <a:latin typeface="NikoshBAN" pitchFamily="2" charset="0"/>
                <a:cs typeface="NikoshBAN" pitchFamily="2" charset="0"/>
              </a:rPr>
              <a:t>মোবাইল</a:t>
            </a:r>
            <a:r>
              <a:rPr lang="en-US" sz="3200" dirty="0">
                <a:latin typeface="NikoshBAN" pitchFamily="2" charset="0"/>
                <a:cs typeface="NikoshBAN" pitchFamily="2" charset="0"/>
              </a:rPr>
              <a:t> </a:t>
            </a:r>
            <a:r>
              <a:rPr lang="en-US" sz="3200" dirty="0" err="1">
                <a:latin typeface="NikoshBAN" pitchFamily="2" charset="0"/>
                <a:cs typeface="NikoshBAN" pitchFamily="2" charset="0"/>
              </a:rPr>
              <a:t>নং</a:t>
            </a:r>
            <a:r>
              <a:rPr lang="en-US" sz="3200" dirty="0">
                <a:latin typeface="NikoshBAN" pitchFamily="2" charset="0"/>
                <a:cs typeface="NikoshBAN" pitchFamily="2" charset="0"/>
              </a:rPr>
              <a:t>- ০১৬১১৩৫৬১৮৩ </a:t>
            </a:r>
          </a:p>
          <a:p>
            <a:r>
              <a:rPr lang="en-US" sz="3200" dirty="0">
                <a:latin typeface="NikoshBAN" pitchFamily="2" charset="0"/>
                <a:cs typeface="NikoshBAN" pitchFamily="2" charset="0"/>
              </a:rPr>
              <a:t>ই-</a:t>
            </a:r>
            <a:r>
              <a:rPr lang="en-US" sz="3200" dirty="0" err="1">
                <a:latin typeface="NikoshBAN" pitchFamily="2" charset="0"/>
                <a:cs typeface="NikoshBAN" pitchFamily="2" charset="0"/>
              </a:rPr>
              <a:t>মেইল</a:t>
            </a:r>
            <a:r>
              <a:rPr lang="en-US" sz="3200" dirty="0">
                <a:latin typeface="NikoshBAN" pitchFamily="2" charset="0"/>
                <a:cs typeface="NikoshBAN" pitchFamily="2" charset="0"/>
              </a:rPr>
              <a:t> –</a:t>
            </a:r>
            <a:r>
              <a:rPr lang="en-US" sz="2400" dirty="0">
                <a:latin typeface="Arial" panose="020B0604020202020204" pitchFamily="34" charset="0"/>
                <a:cs typeface="Arial" panose="020B0604020202020204" pitchFamily="34" charset="0"/>
              </a:rPr>
              <a:t>mdidrisali6183</a:t>
            </a:r>
            <a:r>
              <a:rPr lang="bn-IN" sz="2400" dirty="0">
                <a:latin typeface="Arial" panose="020B0604020202020204" pitchFamily="34" charset="0"/>
                <a:cs typeface="NikoshBAN" pitchFamily="2" charset="0"/>
              </a:rPr>
              <a:t>@</a:t>
            </a:r>
            <a:r>
              <a:rPr lang="en-US" sz="2400" dirty="0">
                <a:latin typeface="Arial" panose="020B0604020202020204" pitchFamily="34" charset="0"/>
                <a:cs typeface="Arial" panose="020B0604020202020204" pitchFamily="34" charset="0"/>
              </a:rPr>
              <a:t>gmail.com</a:t>
            </a:r>
            <a:endParaRPr lang="bn-IN" sz="2400" dirty="0">
              <a:latin typeface="Arial" panose="020B0604020202020204" pitchFamily="34" charset="0"/>
              <a:cs typeface="NikoshBAN" panose="02000000000000000000" pitchFamily="2" charset="0"/>
            </a:endParaRPr>
          </a:p>
        </p:txBody>
      </p:sp>
    </p:spTree>
    <p:extLst>
      <p:ext uri="{BB962C8B-B14F-4D97-AF65-F5344CB8AC3E}">
        <p14:creationId xmlns:p14="http://schemas.microsoft.com/office/powerpoint/2010/main" val="1159568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305800" cy="5386090"/>
          </a:xfrm>
          <a:prstGeom prst="rect">
            <a:avLst/>
          </a:prstGeom>
          <a:noFill/>
        </p:spPr>
        <p:txBody>
          <a:bodyPr wrap="square" rtlCol="0">
            <a:spAutoFit/>
          </a:bodyPr>
          <a:lstStyle/>
          <a:p>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দুই</a:t>
            </a:r>
            <a:r>
              <a:rPr lang="en-US" sz="4400" b="1" dirty="0" smtClean="0">
                <a:latin typeface="NikoshBAN" panose="02000000000000000000" pitchFamily="2" charset="0"/>
                <a:cs typeface="NikoshBAN" panose="02000000000000000000" pitchFamily="2" charset="0"/>
              </a:rPr>
              <a:t>)</a:t>
            </a:r>
          </a:p>
          <a:p>
            <a:r>
              <a:rPr lang="en-US" sz="4400" b="1" dirty="0" err="1" smtClean="0">
                <a:latin typeface="NikoshBAN" panose="02000000000000000000" pitchFamily="2" charset="0"/>
                <a:cs typeface="NikoshBAN" panose="02000000000000000000" pitchFamily="2" charset="0"/>
              </a:rPr>
              <a:t>হিযরতের</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বরকতঃ</a:t>
            </a:r>
            <a:endParaRPr lang="en-US" sz="4400" b="1" dirty="0" smtClean="0">
              <a:latin typeface="NikoshBAN" panose="02000000000000000000" pitchFamily="2" charset="0"/>
              <a:cs typeface="NikoshBAN" panose="02000000000000000000" pitchFamily="2" charset="0"/>
            </a:endParaRPr>
          </a:p>
          <a:p>
            <a:r>
              <a:rPr lang="en-US" sz="3200" dirty="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হিযরতের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বরকত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সম্পর্কে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আল্লাহ</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তায়ালা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নাহালে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ফরমান</a:t>
            </a:r>
            <a:r>
              <a:rPr lang="en-US" sz="3200" dirty="0" smtClean="0">
                <a:latin typeface="NikoshBAN" panose="02000000000000000000" pitchFamily="2" charset="0"/>
                <a:cs typeface="NikoshBAN" panose="02000000000000000000" pitchFamily="2" charset="0"/>
              </a:rPr>
              <a:t>,-”</a:t>
            </a:r>
            <a:r>
              <a:rPr lang="en-US" sz="3200" dirty="0" err="1" smtClean="0">
                <a:latin typeface="NikoshBAN" panose="02000000000000000000" pitchFamily="2" charset="0"/>
                <a:cs typeface="NikoshBAN" panose="02000000000000000000" pitchFamily="2" charset="0"/>
              </a:rPr>
              <a:t>যারা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নির্যাতিত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হওয়ার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আল্লার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জন্য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হিযরত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আমি</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তাদেরকে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উত্তম</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ঠিকানা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দান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পরকালে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রয়েছে</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ছাওয়াব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যদি</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বুঝতে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a:t>
            </a:r>
            <a:r>
              <a:rPr lang="en-US" sz="3200" dirty="0" smtClean="0">
                <a:latin typeface="NikoshBAN" panose="02000000000000000000" pitchFamily="2" charset="0"/>
                <a:cs typeface="NikoshBAN" panose="02000000000000000000" pitchFamily="2" charset="0"/>
              </a:rPr>
              <a:t>”। </a:t>
            </a:r>
            <a:endParaRPr lang="en-US" sz="3200" dirty="0" smtClean="0">
              <a:latin typeface="NikoshBAN" panose="02000000000000000000" pitchFamily="2" charset="0"/>
              <a:cs typeface="NikoshBAN" panose="02000000000000000000" pitchFamily="2" charset="0"/>
            </a:endParaRPr>
          </a:p>
          <a:p>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নিসার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উল্লেখিত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চারখানা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আয়াতে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হয়েছে</a:t>
            </a:r>
            <a:r>
              <a:rPr lang="en-US" sz="3200" dirty="0" smtClean="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a:t>
            </a:r>
            <a:r>
              <a:rPr lang="en-US" sz="3200" dirty="0" err="1" smtClean="0">
                <a:latin typeface="NikoshBAN" panose="02000000000000000000" pitchFamily="2" charset="0"/>
                <a:cs typeface="NikoshBAN" panose="02000000000000000000" pitchFamily="2" charset="0"/>
              </a:rPr>
              <a:t>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ব্যাক্তি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আল্লাহর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রাস্তায়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হিযরত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করবে</a:t>
            </a:r>
            <a:r>
              <a:rPr lang="en-US" sz="3200" dirty="0" smtClean="0">
                <a:latin typeface="NikoshBAN" panose="02000000000000000000" pitchFamily="2" charset="0"/>
                <a:cs typeface="NikoshBAN" panose="02000000000000000000" pitchFamily="2" charset="0"/>
              </a:rPr>
              <a:t> , </a:t>
            </a:r>
            <a:r>
              <a:rPr lang="en-US" sz="3200" dirty="0" err="1" smtClean="0">
                <a:latin typeface="NikoshBAN" panose="02000000000000000000" pitchFamily="2" charset="0"/>
                <a:cs typeface="NikoshBAN" panose="02000000000000000000" pitchFamily="2" charset="0"/>
              </a:rPr>
              <a:t>সে</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পৃথিবীতে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অনেক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স্বাচ্ছন্দময়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বসবাসের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উপযোগী</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যায়গা</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আর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a:t>
            </a:r>
            <a:r>
              <a:rPr lang="en-US" sz="3200" dirty="0" err="1" smtClean="0">
                <a:latin typeface="NikoshBAN" panose="02000000000000000000" pitchFamily="2" charset="0"/>
                <a:cs typeface="NikoshBAN" panose="02000000000000000000" pitchFamily="2" charset="0"/>
              </a:rPr>
              <a:t>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প্রশস্ততা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এমন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মধ্যে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থাকবে</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অনেক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সুযোগ</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সুবিধা</a:t>
            </a:r>
            <a:r>
              <a:rPr lang="en-US"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5141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left)">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3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wipe(down)">
                                      <p:cBhvr>
                                        <p:cTn id="23" dur="1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533400"/>
            <a:ext cx="5791200" cy="1107996"/>
          </a:xfrm>
          <a:prstGeom prst="rect">
            <a:avLst/>
          </a:prstGeom>
          <a:solidFill>
            <a:schemeClr val="accent3">
              <a:lumMod val="60000"/>
              <a:lumOff val="40000"/>
            </a:schemeClr>
          </a:solidFill>
        </p:spPr>
        <p:txBody>
          <a:bodyPr wrap="square" rtlCol="0">
            <a:spAutoFit/>
          </a:bodyPr>
          <a:lstStyle/>
          <a:p>
            <a:pPr algn="ctr"/>
            <a:r>
              <a:rPr lang="en-US" sz="6600" dirty="0" err="1" smtClean="0">
                <a:latin typeface="NikoshBAN" pitchFamily="2" charset="0"/>
                <a:cs typeface="NikoshBAN" pitchFamily="2" charset="0"/>
              </a:rPr>
              <a:t>মূ</a:t>
            </a:r>
            <a:r>
              <a:rPr lang="bn-IN" sz="6600" dirty="0" smtClean="0">
                <a:latin typeface="NikoshBAN" pitchFamily="2" charset="0"/>
                <a:cs typeface="NikoshBAN" pitchFamily="2" charset="0"/>
              </a:rPr>
              <a:t>ল্যায়ন </a:t>
            </a:r>
            <a:endParaRPr lang="en-US" sz="6600" dirty="0">
              <a:latin typeface="NikoshBAN" pitchFamily="2" charset="0"/>
              <a:cs typeface="NikoshBAN" pitchFamily="2" charset="0"/>
            </a:endParaRPr>
          </a:p>
        </p:txBody>
      </p:sp>
      <p:sp>
        <p:nvSpPr>
          <p:cNvPr id="5" name="TextBox 4"/>
          <p:cNvSpPr txBox="1"/>
          <p:nvPr/>
        </p:nvSpPr>
        <p:spPr>
          <a:xfrm>
            <a:off x="914400" y="2590800"/>
            <a:ext cx="7086600" cy="769441"/>
          </a:xfrm>
          <a:prstGeom prst="rect">
            <a:avLst/>
          </a:prstGeom>
          <a:noFill/>
        </p:spPr>
        <p:txBody>
          <a:bodyPr wrap="square" rtlCol="0">
            <a:spAutoFit/>
          </a:bodyPr>
          <a:lstStyle/>
          <a:p>
            <a:pPr marL="571500" indent="-571500">
              <a:buFont typeface="Wingdings" panose="05000000000000000000" pitchFamily="2" charset="2"/>
              <a:buChar char="v"/>
            </a:pPr>
            <a:r>
              <a:rPr lang="bn-BD" sz="4400" dirty="0" smtClean="0">
                <a:latin typeface="NikoshBAN" pitchFamily="2" charset="0"/>
                <a:cs typeface="NikoshBAN" pitchFamily="2" charset="0"/>
              </a:rPr>
              <a:t>হিজরতের আভিধানিক অর্থ</a:t>
            </a:r>
            <a:r>
              <a:rPr lang="bn-IN" sz="4400" dirty="0" smtClean="0">
                <a:latin typeface="NikoshBAN" pitchFamily="2" charset="0"/>
                <a:cs typeface="NikoshBAN" pitchFamily="2" charset="0"/>
              </a:rPr>
              <a:t> কী?</a:t>
            </a:r>
          </a:p>
        </p:txBody>
      </p:sp>
      <p:sp>
        <p:nvSpPr>
          <p:cNvPr id="6" name="TextBox 5"/>
          <p:cNvSpPr txBox="1"/>
          <p:nvPr/>
        </p:nvSpPr>
        <p:spPr>
          <a:xfrm>
            <a:off x="914400" y="3505200"/>
            <a:ext cx="7086600" cy="769441"/>
          </a:xfrm>
          <a:prstGeom prst="rect">
            <a:avLst/>
          </a:prstGeom>
          <a:noFill/>
        </p:spPr>
        <p:txBody>
          <a:bodyPr wrap="square" rtlCol="0">
            <a:spAutoFit/>
          </a:bodyPr>
          <a:lstStyle/>
          <a:p>
            <a:pPr marL="571500" indent="-571500">
              <a:buFont typeface="Wingdings" panose="05000000000000000000" pitchFamily="2" charset="2"/>
              <a:buChar char="v"/>
            </a:pPr>
            <a:r>
              <a:rPr lang="bn-BD" sz="4400" dirty="0" smtClean="0">
                <a:latin typeface="NikoshBAN" pitchFamily="2" charset="0"/>
                <a:cs typeface="NikoshBAN" pitchFamily="2" charset="0"/>
              </a:rPr>
              <a:t> হিজরতের পারিভাষিক অর্থ</a:t>
            </a:r>
            <a:r>
              <a:rPr lang="bn-IN" sz="4400" dirty="0" smtClean="0">
                <a:latin typeface="NikoshBAN" pitchFamily="2" charset="0"/>
                <a:cs typeface="NikoshBAN" pitchFamily="2" charset="0"/>
              </a:rPr>
              <a:t> কী?</a:t>
            </a:r>
          </a:p>
        </p:txBody>
      </p:sp>
      <p:sp>
        <p:nvSpPr>
          <p:cNvPr id="7" name="TextBox 6"/>
          <p:cNvSpPr txBox="1"/>
          <p:nvPr/>
        </p:nvSpPr>
        <p:spPr>
          <a:xfrm>
            <a:off x="914400" y="4495800"/>
            <a:ext cx="7086600" cy="769441"/>
          </a:xfrm>
          <a:prstGeom prst="rect">
            <a:avLst/>
          </a:prstGeom>
          <a:noFill/>
        </p:spPr>
        <p:txBody>
          <a:bodyPr wrap="square" rtlCol="0">
            <a:spAutoFit/>
          </a:bodyPr>
          <a:lstStyle/>
          <a:p>
            <a:pPr marL="571500" indent="-571500">
              <a:buFont typeface="Wingdings" panose="05000000000000000000" pitchFamily="2" charset="2"/>
              <a:buChar char="v"/>
            </a:pPr>
            <a:r>
              <a:rPr lang="bn-BD" sz="4400" dirty="0" smtClean="0">
                <a:latin typeface="NikoshBAN" pitchFamily="2" charset="0"/>
                <a:cs typeface="NikoshBAN" pitchFamily="2" charset="0"/>
              </a:rPr>
              <a:t>হিজরতের হুকুম </a:t>
            </a:r>
            <a:r>
              <a:rPr lang="bn-IN" sz="4400" dirty="0" smtClean="0">
                <a:latin typeface="NikoshBAN" pitchFamily="2" charset="0"/>
                <a:cs typeface="NikoshBAN" pitchFamily="2" charset="0"/>
              </a:rPr>
              <a:t>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lide(fromBottom)">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685800"/>
            <a:ext cx="5715000" cy="1107996"/>
          </a:xfrm>
          <a:prstGeom prst="rect">
            <a:avLst/>
          </a:prstGeom>
          <a:solidFill>
            <a:srgbClr val="92D050"/>
          </a:solidFill>
        </p:spPr>
        <p:txBody>
          <a:bodyPr wrap="square" rtlCol="0">
            <a:spAutoFit/>
          </a:bodyPr>
          <a:lstStyle/>
          <a:p>
            <a:pPr algn="ctr"/>
            <a:r>
              <a:rPr lang="bn-IN" sz="6600" dirty="0" smtClean="0">
                <a:latin typeface="NikoshBAN" pitchFamily="2" charset="0"/>
                <a:cs typeface="NikoshBAN" pitchFamily="2" charset="0"/>
              </a:rPr>
              <a:t>দলীয় কাজ</a:t>
            </a:r>
            <a:endParaRPr lang="en-US" sz="6600" dirty="0">
              <a:latin typeface="NikoshBAN" pitchFamily="2" charset="0"/>
              <a:cs typeface="NikoshBAN" pitchFamily="2" charset="0"/>
            </a:endParaRPr>
          </a:p>
        </p:txBody>
      </p:sp>
      <p:sp>
        <p:nvSpPr>
          <p:cNvPr id="3" name="TextBox 2"/>
          <p:cNvSpPr txBox="1"/>
          <p:nvPr/>
        </p:nvSpPr>
        <p:spPr>
          <a:xfrm>
            <a:off x="609600" y="2362200"/>
            <a:ext cx="8264072" cy="3354765"/>
          </a:xfrm>
          <a:prstGeom prst="rect">
            <a:avLst/>
          </a:prstGeom>
          <a:noFill/>
        </p:spPr>
        <p:txBody>
          <a:bodyPr wrap="square" rtlCol="0">
            <a:spAutoFit/>
          </a:bodyPr>
          <a:lstStyle/>
          <a:p>
            <a:r>
              <a:rPr lang="en-US" sz="6600" dirty="0" smtClean="0">
                <a:latin typeface="Calibri"/>
                <a:cs typeface="NikoshBAN" pitchFamily="2" charset="0"/>
              </a:rPr>
              <a:t>•</a:t>
            </a:r>
            <a:r>
              <a:rPr lang="bn-IN" sz="8000" dirty="0" smtClean="0">
                <a:latin typeface="NikoshBAN" pitchFamily="2" charset="0"/>
                <a:cs typeface="NikoshBAN" pitchFamily="2" charset="0"/>
              </a:rPr>
              <a:t>শিক্ষার্থীরা</a:t>
            </a:r>
          </a:p>
          <a:p>
            <a:r>
              <a:rPr lang="bn-BD" sz="6600" dirty="0" smtClean="0">
                <a:latin typeface="NikoshBAN" pitchFamily="2" charset="0"/>
                <a:cs typeface="NikoshBAN" pitchFamily="2" charset="0"/>
              </a:rPr>
              <a:t>আয়াতসমূহ থেকে প্রাপ্ত শিক্ষার একটি তালিকা তৈরী </a:t>
            </a:r>
            <a:r>
              <a:rPr lang="bn-BD" sz="6600" dirty="0" smtClean="0">
                <a:latin typeface="NikoshBAN" pitchFamily="2" charset="0"/>
                <a:cs typeface="NikoshBAN" pitchFamily="2" charset="0"/>
              </a:rPr>
              <a:t>কর।</a:t>
            </a:r>
            <a:endParaRPr lang="en-US" sz="6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from="(-#ppt_w/2)" to="(#ppt_x)" calcmode="lin" valueType="num">
                                      <p:cBhvr>
                                        <p:cTn id="7" dur="600" fill="hold">
                                          <p:stCondLst>
                                            <p:cond delay="0"/>
                                          </p:stCondLst>
                                        </p:cTn>
                                        <p:tgtEl>
                                          <p:spTgt spid="3"/>
                                        </p:tgtEl>
                                        <p:attrNameLst>
                                          <p:attrName>ppt_x</p:attrName>
                                        </p:attrNameLst>
                                      </p:cBhvr>
                                    </p:anim>
                                    <p:anim from="0" to="-1.0" calcmode="lin" valueType="num">
                                      <p:cBhvr>
                                        <p:cTn id="8" dur="200" decel="50000" autoRev="1" fill="hold">
                                          <p:stCondLst>
                                            <p:cond delay="600"/>
                                          </p:stCondLst>
                                        </p:cTn>
                                        <p:tgtEl>
                                          <p:spTgt spid="3"/>
                                        </p:tgtEl>
                                        <p:attrNameLst>
                                          <p:attrName>xshear</p:attrName>
                                        </p:attrNameLst>
                                      </p:cBhvr>
                                    </p:anim>
                                    <p:animScale>
                                      <p:cBhvr>
                                        <p:cTn id="9" dur="200" decel="100000" autoRev="1" fill="hold">
                                          <p:stCondLst>
                                            <p:cond delay="600"/>
                                          </p:stCondLst>
                                        </p:cTn>
                                        <p:tgtEl>
                                          <p:spTgt spid="3"/>
                                        </p:tgtEl>
                                      </p:cBhvr>
                                      <p:from x="100000" y="100000"/>
                                      <p:to x="80000" y="100000"/>
                                    </p:animScale>
                                    <p:anim by="(#ppt_h/3+#ppt_w*0.1)" calcmode="lin" valueType="num">
                                      <p:cBhvr additive="sum">
                                        <p:cTn id="10" dur="200" decel="100000" autoRev="1" fill="hold">
                                          <p:stCondLst>
                                            <p:cond delay="600"/>
                                          </p:stCondLst>
                                        </p:cTn>
                                        <p:tgtEl>
                                          <p:spTgt spid="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33400"/>
            <a:ext cx="6477000" cy="1200329"/>
          </a:xfrm>
          <a:prstGeom prst="rect">
            <a:avLst/>
          </a:prstGeom>
          <a:solidFill>
            <a:schemeClr val="accent2">
              <a:lumMod val="60000"/>
              <a:lumOff val="40000"/>
            </a:schemeClr>
          </a:solidFill>
        </p:spPr>
        <p:txBody>
          <a:bodyPr wrap="square" rtlCol="0">
            <a:spAutoFit/>
          </a:bodyPr>
          <a:lstStyle/>
          <a:p>
            <a:pPr algn="ctr"/>
            <a:r>
              <a:rPr lang="bn-IN" sz="7200" b="1" dirty="0" smtClean="0">
                <a:latin typeface="NikoshBAN" pitchFamily="2" charset="0"/>
                <a:cs typeface="NikoshBAN" pitchFamily="2" charset="0"/>
              </a:rPr>
              <a:t>বাড়ির কাজ</a:t>
            </a:r>
            <a:endParaRPr lang="en-US" sz="7200" b="1" dirty="0">
              <a:latin typeface="NikoshBAN" pitchFamily="2" charset="0"/>
              <a:cs typeface="NikoshBAN" pitchFamily="2" charset="0"/>
            </a:endParaRPr>
          </a:p>
        </p:txBody>
      </p:sp>
      <p:sp>
        <p:nvSpPr>
          <p:cNvPr id="4" name="Oval 3"/>
          <p:cNvSpPr/>
          <p:nvPr/>
        </p:nvSpPr>
        <p:spPr>
          <a:xfrm>
            <a:off x="304800" y="1905000"/>
            <a:ext cx="8610600" cy="4343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2743200"/>
            <a:ext cx="7391400" cy="2677656"/>
          </a:xfrm>
          <a:prstGeom prst="rect">
            <a:avLst/>
          </a:prstGeom>
        </p:spPr>
        <p:txBody>
          <a:bodyPr wrap="square">
            <a:spAutoFit/>
          </a:bodyPr>
          <a:lstStyle/>
          <a:p>
            <a:pPr algn="ctr"/>
            <a:r>
              <a:rPr lang="bn-IN" sz="7200" dirty="0" smtClean="0">
                <a:latin typeface="NikoshBAN" pitchFamily="2" charset="0"/>
                <a:cs typeface="NikoshBAN" pitchFamily="2" charset="0"/>
              </a:rPr>
              <a:t>শিক্ষার্থীরা</a:t>
            </a:r>
          </a:p>
          <a:p>
            <a:pPr algn="ctr"/>
            <a:r>
              <a:rPr lang="bn-BD" sz="4800" dirty="0" smtClean="0">
                <a:latin typeface="NikoshBAN" pitchFamily="2" charset="0"/>
                <a:cs typeface="NikoshBAN" pitchFamily="2" charset="0"/>
              </a:rPr>
              <a:t>উৎস, প্রসঙ্গ ও মন্তব্যসহ </a:t>
            </a:r>
          </a:p>
          <a:p>
            <a:pPr algn="ctr"/>
            <a:r>
              <a:rPr lang="bn-BD" sz="4800" dirty="0" smtClean="0">
                <a:latin typeface="NikoshBAN" pitchFamily="2" charset="0"/>
                <a:cs typeface="NikoshBAN" pitchFamily="2" charset="0"/>
              </a:rPr>
              <a:t>আয়াতসমূহের অনুবাদ লিখবে।</a:t>
            </a:r>
            <a:endParaRPr lang="en-US" sz="48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_20160917_210149.JPG"/>
          <p:cNvPicPr>
            <a:picLocks noChangeAspect="1"/>
          </p:cNvPicPr>
          <p:nvPr/>
        </p:nvPicPr>
        <p:blipFill>
          <a:blip r:embed="rId2"/>
          <a:stretch>
            <a:fillRect/>
          </a:stretch>
        </p:blipFill>
        <p:spPr>
          <a:xfrm rot="10800000">
            <a:off x="533400" y="304800"/>
            <a:ext cx="8229599" cy="6096000"/>
          </a:xfrm>
          <a:prstGeom prst="rect">
            <a:avLst/>
          </a:prstGeom>
        </p:spPr>
      </p:pic>
      <p:sp>
        <p:nvSpPr>
          <p:cNvPr id="4" name="TextBox 3"/>
          <p:cNvSpPr txBox="1"/>
          <p:nvPr/>
        </p:nvSpPr>
        <p:spPr>
          <a:xfrm>
            <a:off x="557212" y="3886200"/>
            <a:ext cx="6248400" cy="3154710"/>
          </a:xfrm>
          <a:prstGeom prst="rect">
            <a:avLst/>
          </a:prstGeom>
          <a:noFill/>
        </p:spPr>
        <p:txBody>
          <a:bodyPr wrap="square" rtlCol="0">
            <a:spAutoFit/>
          </a:bodyPr>
          <a:lstStyle/>
          <a:p>
            <a:pPr algn="ctr"/>
            <a:r>
              <a:rPr lang="bn-IN" sz="19900" dirty="0" smtClean="0">
                <a:solidFill>
                  <a:srgbClr val="FFFF00"/>
                </a:solidFill>
                <a:latin typeface="NikoshBAN" pitchFamily="2" charset="0"/>
                <a:cs typeface="NikoshBAN" pitchFamily="2" charset="0"/>
              </a:rPr>
              <a:t>ধন্যবাদ</a:t>
            </a:r>
            <a:endParaRPr lang="en-US" sz="9600" dirty="0">
              <a:solidFill>
                <a:srgbClr val="FFFF00"/>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2469646" y="2526102"/>
            <a:ext cx="4362103" cy="165408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chemeClr val="tx1"/>
                </a:solidFill>
                <a:latin typeface="NikoshBAN" pitchFamily="2" charset="0"/>
                <a:cs typeface="NikoshBAN" pitchFamily="2" charset="0"/>
              </a:rPr>
              <a:t>সূরা নিসা</a:t>
            </a:r>
            <a:endParaRPr lang="bn-IN" sz="8000" dirty="0" smtClean="0">
              <a:solidFill>
                <a:schemeClr val="tx1"/>
              </a:solidFill>
              <a:latin typeface="NikoshBAN" pitchFamily="2" charset="0"/>
              <a:cs typeface="NikoshBAN" pitchFamily="2" charset="0"/>
            </a:endParaRPr>
          </a:p>
        </p:txBody>
      </p:sp>
      <p:sp>
        <p:nvSpPr>
          <p:cNvPr id="3" name="TextBox 2"/>
          <p:cNvSpPr txBox="1"/>
          <p:nvPr/>
        </p:nvSpPr>
        <p:spPr>
          <a:xfrm>
            <a:off x="678773" y="3872386"/>
            <a:ext cx="7848600" cy="1015663"/>
          </a:xfrm>
          <a:prstGeom prst="rect">
            <a:avLst/>
          </a:prstGeom>
          <a:noFill/>
        </p:spPr>
        <p:txBody>
          <a:bodyPr wrap="square" rtlCol="0">
            <a:spAutoFit/>
          </a:bodyPr>
          <a:lstStyle/>
          <a:p>
            <a:pPr algn="ctr"/>
            <a:r>
              <a:rPr lang="bn-BD" sz="6000" dirty="0" smtClean="0">
                <a:latin typeface="NikoshBAN" pitchFamily="2" charset="0"/>
                <a:cs typeface="NikoshBAN" pitchFamily="2" charset="0"/>
              </a:rPr>
              <a:t>আয়াতঃ ৯৭ - ১০০</a:t>
            </a:r>
            <a:endParaRPr lang="en-US" sz="6000" dirty="0">
              <a:latin typeface="NikoshBAN" pitchFamily="2" charset="0"/>
              <a:cs typeface="NikoshBAN" pitchFamily="2" charset="0"/>
            </a:endParaRPr>
          </a:p>
        </p:txBody>
      </p:sp>
      <p:sp>
        <p:nvSpPr>
          <p:cNvPr id="4" name="TextBox 3"/>
          <p:cNvSpPr txBox="1"/>
          <p:nvPr/>
        </p:nvSpPr>
        <p:spPr>
          <a:xfrm>
            <a:off x="-59415" y="4794304"/>
            <a:ext cx="8610600" cy="830997"/>
          </a:xfrm>
          <a:prstGeom prst="rect">
            <a:avLst/>
          </a:prstGeom>
          <a:solidFill>
            <a:schemeClr val="bg1"/>
          </a:solidFill>
        </p:spPr>
        <p:txBody>
          <a:bodyPr wrap="square" rtlCol="0">
            <a:spAutoFit/>
          </a:bodyPr>
          <a:lstStyle/>
          <a:p>
            <a:pPr algn="ctr"/>
            <a:r>
              <a:rPr lang="bn-BD" sz="4800" dirty="0" smtClean="0"/>
              <a:t> </a:t>
            </a:r>
            <a:r>
              <a:rPr lang="bn-BD" sz="4000" dirty="0" smtClean="0">
                <a:latin typeface="NikoshBAN" pitchFamily="2" charset="0"/>
                <a:cs typeface="NikoshBAN" pitchFamily="2" charset="0"/>
              </a:rPr>
              <a:t>বিষয় – হিজরতঃ আহকাম ও ফাজায়েল</a:t>
            </a:r>
            <a:endParaRPr lang="en-US" sz="4000" dirty="0"/>
          </a:p>
        </p:txBody>
      </p:sp>
      <p:sp>
        <p:nvSpPr>
          <p:cNvPr id="5" name="Oval 4"/>
          <p:cNvSpPr/>
          <p:nvPr/>
        </p:nvSpPr>
        <p:spPr>
          <a:xfrm>
            <a:off x="383498" y="206467"/>
            <a:ext cx="8534400" cy="2133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n-IN" sz="13800" dirty="0" smtClean="0">
              <a:solidFill>
                <a:schemeClr val="tx1"/>
              </a:solidFill>
              <a:latin typeface="NikoshBAN" pitchFamily="2" charset="0"/>
              <a:cs typeface="NikoshBAN" pitchFamily="2" charset="0"/>
            </a:endParaRPr>
          </a:p>
        </p:txBody>
      </p:sp>
      <p:sp>
        <p:nvSpPr>
          <p:cNvPr id="2" name="Rectangle 1"/>
          <p:cNvSpPr/>
          <p:nvPr/>
        </p:nvSpPr>
        <p:spPr>
          <a:xfrm>
            <a:off x="1126346" y="552450"/>
            <a:ext cx="6522940" cy="1200329"/>
          </a:xfrm>
          <a:prstGeom prst="rect">
            <a:avLst/>
          </a:prstGeom>
          <a:solidFill>
            <a:schemeClr val="accent2">
              <a:lumMod val="40000"/>
              <a:lumOff val="60000"/>
            </a:schemeClr>
          </a:solidFill>
        </p:spPr>
        <p:txBody>
          <a:bodyPr wrap="none">
            <a:spAutoFit/>
          </a:bodyPr>
          <a:lstStyle/>
          <a:p>
            <a:pPr algn="ctr"/>
            <a:r>
              <a:rPr lang="bn-IN" sz="7200" dirty="0">
                <a:latin typeface="NikoshBAN" pitchFamily="2" charset="0"/>
                <a:cs typeface="NikoshBAN" pitchFamily="2" charset="0"/>
              </a:rPr>
              <a:t>শ্রেণি – </a:t>
            </a:r>
            <a:r>
              <a:rPr lang="bn-BD" sz="7200" dirty="0">
                <a:latin typeface="NikoshBAN" pitchFamily="2" charset="0"/>
                <a:cs typeface="NikoshBAN" pitchFamily="2" charset="0"/>
              </a:rPr>
              <a:t>আলিম ১ম বর্ষ</a:t>
            </a:r>
            <a:endParaRPr lang="bn-IN" sz="7200" dirty="0">
              <a:latin typeface="NikoshBAN" pitchFamily="2" charset="0"/>
              <a:cs typeface="NikoshBAN" pitchFamily="2" charset="0"/>
            </a:endParaRPr>
          </a:p>
        </p:txBody>
      </p:sp>
      <p:sp>
        <p:nvSpPr>
          <p:cNvPr id="6" name="Rectangle 5"/>
          <p:cNvSpPr/>
          <p:nvPr/>
        </p:nvSpPr>
        <p:spPr>
          <a:xfrm>
            <a:off x="2779496" y="1818242"/>
            <a:ext cx="3647152" cy="1015663"/>
          </a:xfrm>
          <a:prstGeom prst="rect">
            <a:avLst/>
          </a:prstGeom>
        </p:spPr>
        <p:txBody>
          <a:bodyPr wrap="none">
            <a:spAutoFit/>
          </a:bodyPr>
          <a:lstStyle/>
          <a:p>
            <a:pPr algn="ctr"/>
            <a:r>
              <a:rPr lang="bn-BD" sz="6000" b="1" dirty="0" smtClean="0">
                <a:latin typeface="NikoshBAN" pitchFamily="2" charset="0"/>
                <a:cs typeface="NikoshBAN" pitchFamily="2" charset="0"/>
              </a:rPr>
              <a:t>কুরআন </a:t>
            </a:r>
            <a:r>
              <a:rPr lang="bn-BD" sz="6000" b="1" dirty="0">
                <a:latin typeface="NikoshBAN" pitchFamily="2" charset="0"/>
                <a:cs typeface="NikoshBAN" pitchFamily="2" charset="0"/>
              </a:rPr>
              <a:t>মাজীদ</a:t>
            </a:r>
            <a:endParaRPr lang="en-US" sz="6000" b="1"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500" fill="hold"/>
                                        <p:tgtEl>
                                          <p:spTgt spid="2"/>
                                        </p:tgtEl>
                                        <p:attrNameLst>
                                          <p:attrName>ppt_x</p:attrName>
                                        </p:attrNameLst>
                                      </p:cBhvr>
                                      <p:tavLst>
                                        <p:tav tm="0">
                                          <p:val>
                                            <p:strVal val="#ppt_x"/>
                                          </p:val>
                                        </p:tav>
                                        <p:tav tm="100000">
                                          <p:val>
                                            <p:strVal val="#ppt_x"/>
                                          </p:val>
                                        </p:tav>
                                      </p:tavLst>
                                    </p:anim>
                                    <p:anim calcmode="lin" valueType="num">
                                      <p:cBhvr additive="base">
                                        <p:cTn id="8" dur="1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500" fill="hold"/>
                                        <p:tgtEl>
                                          <p:spTgt spid="6"/>
                                        </p:tgtEl>
                                        <p:attrNameLst>
                                          <p:attrName>ppt_x</p:attrName>
                                        </p:attrNameLst>
                                      </p:cBhvr>
                                      <p:tavLst>
                                        <p:tav tm="0">
                                          <p:val>
                                            <p:strVal val="#ppt_x"/>
                                          </p:val>
                                        </p:tav>
                                        <p:tav tm="100000">
                                          <p:val>
                                            <p:strVal val="#ppt_x"/>
                                          </p:val>
                                        </p:tav>
                                      </p:tavLst>
                                    </p:anim>
                                    <p:anim calcmode="lin" valueType="num">
                                      <p:cBhvr additive="base">
                                        <p:cTn id="12" dur="1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1500" fill="hold"/>
                                        <p:tgtEl>
                                          <p:spTgt spid="12"/>
                                        </p:tgtEl>
                                        <p:attrNameLst>
                                          <p:attrName>ppt_x</p:attrName>
                                        </p:attrNameLst>
                                      </p:cBhvr>
                                      <p:tavLst>
                                        <p:tav tm="0">
                                          <p:val>
                                            <p:strVal val="#ppt_x"/>
                                          </p:val>
                                        </p:tav>
                                        <p:tav tm="100000">
                                          <p:val>
                                            <p:strVal val="#ppt_x"/>
                                          </p:val>
                                        </p:tav>
                                      </p:tavLst>
                                    </p:anim>
                                    <p:anim calcmode="lin" valueType="num">
                                      <p:cBhvr additive="base">
                                        <p:cTn id="18" dur="1500" fill="hold"/>
                                        <p:tgtEl>
                                          <p:spTgt spid="1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1500" fill="hold"/>
                                        <p:tgtEl>
                                          <p:spTgt spid="3"/>
                                        </p:tgtEl>
                                        <p:attrNameLst>
                                          <p:attrName>ppt_x</p:attrName>
                                        </p:attrNameLst>
                                      </p:cBhvr>
                                      <p:tavLst>
                                        <p:tav tm="0">
                                          <p:val>
                                            <p:strVal val="#ppt_x"/>
                                          </p:val>
                                        </p:tav>
                                        <p:tav tm="100000">
                                          <p:val>
                                            <p:strVal val="#ppt_x"/>
                                          </p:val>
                                        </p:tav>
                                      </p:tavLst>
                                    </p:anim>
                                    <p:anim calcmode="lin" valueType="num">
                                      <p:cBhvr additive="base">
                                        <p:cTn id="22" dur="1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p:bldP spid="2"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srcRect t="6080" r="48308" b="8795"/>
          <a:stretch>
            <a:fillRect/>
          </a:stretch>
        </p:blipFill>
        <p:spPr bwMode="auto">
          <a:xfrm>
            <a:off x="1295400" y="19050"/>
            <a:ext cx="6172200" cy="68389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533400"/>
            <a:ext cx="5486400" cy="1107996"/>
          </a:xfrm>
          <a:prstGeom prst="rect">
            <a:avLst/>
          </a:prstGeom>
          <a:solidFill>
            <a:schemeClr val="tx2">
              <a:lumMod val="40000"/>
              <a:lumOff val="60000"/>
            </a:schemeClr>
          </a:solidFill>
        </p:spPr>
        <p:txBody>
          <a:bodyPr wrap="square" rtlCol="0">
            <a:spAutoFit/>
          </a:bodyPr>
          <a:lstStyle/>
          <a:p>
            <a:pPr algn="ctr"/>
            <a:r>
              <a:rPr lang="bn-IN" sz="6600" dirty="0" smtClean="0">
                <a:latin typeface="NikoshBAN" pitchFamily="2" charset="0"/>
                <a:cs typeface="NikoshBAN" pitchFamily="2" charset="0"/>
              </a:rPr>
              <a:t>শিখনফল</a:t>
            </a:r>
            <a:endParaRPr lang="en-US" sz="6600" dirty="0">
              <a:latin typeface="NikoshBAN" pitchFamily="2" charset="0"/>
              <a:cs typeface="NikoshBAN" pitchFamily="2" charset="0"/>
            </a:endParaRPr>
          </a:p>
        </p:txBody>
      </p:sp>
      <p:sp>
        <p:nvSpPr>
          <p:cNvPr id="4" name="TextBox 3"/>
          <p:cNvSpPr txBox="1"/>
          <p:nvPr/>
        </p:nvSpPr>
        <p:spPr>
          <a:xfrm>
            <a:off x="152400" y="1905000"/>
            <a:ext cx="8610600" cy="3539430"/>
          </a:xfrm>
          <a:prstGeom prst="rect">
            <a:avLst/>
          </a:prstGeom>
          <a:noFill/>
        </p:spPr>
        <p:txBody>
          <a:bodyPr wrap="square" rtlCol="0">
            <a:spAutoFit/>
          </a:bodyPr>
          <a:lstStyle/>
          <a:p>
            <a:r>
              <a:rPr lang="bn-IN" sz="4400" dirty="0" smtClean="0">
                <a:latin typeface="NikoshBAN" pitchFamily="2" charset="0"/>
                <a:cs typeface="NikoshBAN" pitchFamily="2" charset="0"/>
              </a:rPr>
              <a:t>এ পাঠ শেষে শিক্ষার্থীরা –</a:t>
            </a:r>
            <a:endParaRPr lang="bn-IN" sz="3200" dirty="0" smtClean="0">
              <a:latin typeface="NikoshBAN" pitchFamily="2" charset="0"/>
              <a:cs typeface="NikoshBAN" pitchFamily="2" charset="0"/>
            </a:endParaRPr>
          </a:p>
          <a:p>
            <a:pPr marL="742950" indent="-742950">
              <a:buFont typeface="+mj-lt"/>
              <a:buAutoNum type="arabicPeriod"/>
            </a:pPr>
            <a:r>
              <a:rPr lang="bn-BD" sz="3600" dirty="0" smtClean="0">
                <a:latin typeface="NikoshBAN" pitchFamily="2" charset="0"/>
                <a:cs typeface="NikoshBAN" pitchFamily="2" charset="0"/>
              </a:rPr>
              <a:t>নতুন শব্দসমূহ তাহকীক </a:t>
            </a:r>
            <a:r>
              <a:rPr lang="bn-IN" sz="3600" dirty="0" smtClean="0">
                <a:latin typeface="NikoshBAN" pitchFamily="2" charset="0"/>
                <a:cs typeface="NikoshBAN" pitchFamily="2" charset="0"/>
              </a:rPr>
              <a:t>করতে পারবে। </a:t>
            </a:r>
            <a:endParaRPr lang="en-US" sz="3600" dirty="0" smtClean="0">
              <a:latin typeface="NikoshBAN" pitchFamily="2" charset="0"/>
              <a:cs typeface="NikoshBAN" pitchFamily="2" charset="0"/>
            </a:endParaRPr>
          </a:p>
          <a:p>
            <a:pPr marL="742950" lvl="0" indent="-742950">
              <a:buFont typeface="+mj-lt"/>
              <a:buAutoNum type="arabicPeriod"/>
            </a:pPr>
            <a:r>
              <a:rPr lang="bn-BD" sz="3600" dirty="0">
                <a:solidFill>
                  <a:prstClr val="black"/>
                </a:solidFill>
                <a:latin typeface="NikoshBAN" pitchFamily="2" charset="0"/>
                <a:cs typeface="NikoshBAN" pitchFamily="2" charset="0"/>
              </a:rPr>
              <a:t>আয়াতসমূহের অনুবাদ </a:t>
            </a:r>
            <a:r>
              <a:rPr lang="bn-IN" sz="3600" dirty="0">
                <a:solidFill>
                  <a:prstClr val="black"/>
                </a:solidFill>
                <a:latin typeface="NikoshBAN" pitchFamily="2" charset="0"/>
                <a:cs typeface="NikoshBAN" pitchFamily="2" charset="0"/>
              </a:rPr>
              <a:t>করতে পারবে</a:t>
            </a:r>
            <a:r>
              <a:rPr lang="bn-IN" sz="3600" dirty="0" smtClean="0">
                <a:solidFill>
                  <a:prstClr val="black"/>
                </a:solidFill>
                <a:latin typeface="NikoshBAN" pitchFamily="2" charset="0"/>
                <a:cs typeface="NikoshBAN" pitchFamily="2" charset="0"/>
              </a:rPr>
              <a:t>।</a:t>
            </a:r>
            <a:endParaRPr lang="en-US" sz="3600" dirty="0" smtClean="0">
              <a:solidFill>
                <a:prstClr val="black"/>
              </a:solidFill>
              <a:latin typeface="NikoshBAN" pitchFamily="2" charset="0"/>
              <a:cs typeface="NikoshBAN" pitchFamily="2" charset="0"/>
            </a:endParaRPr>
          </a:p>
          <a:p>
            <a:pPr marL="742950" indent="-742950">
              <a:buFont typeface="+mj-lt"/>
              <a:buAutoNum type="arabicPeriod"/>
            </a:pPr>
            <a:r>
              <a:rPr lang="bn-BD" sz="3600" dirty="0" smtClean="0">
                <a:latin typeface="NikoshBAN" pitchFamily="2" charset="0"/>
                <a:cs typeface="NikoshBAN" pitchFamily="2" charset="0"/>
              </a:rPr>
              <a:t>আয়াতসমূহের </a:t>
            </a:r>
            <a:r>
              <a:rPr lang="bn-BD" sz="3600" dirty="0">
                <a:latin typeface="NikoshBAN" pitchFamily="2" charset="0"/>
                <a:cs typeface="NikoshBAN" pitchFamily="2" charset="0"/>
              </a:rPr>
              <a:t>শানে নুযূল </a:t>
            </a:r>
            <a:r>
              <a:rPr lang="bn-IN" sz="3600" dirty="0">
                <a:latin typeface="NikoshBAN" pitchFamily="2" charset="0"/>
                <a:cs typeface="NikoshBAN" pitchFamily="2" charset="0"/>
              </a:rPr>
              <a:t>বর্ণনা করতে পারবে।</a:t>
            </a:r>
            <a:endParaRPr lang="en-US" sz="3600" dirty="0"/>
          </a:p>
          <a:p>
            <a:pPr marL="742950" indent="-742950">
              <a:buFont typeface="+mj-lt"/>
              <a:buAutoNum type="arabicPeriod"/>
            </a:pPr>
            <a:r>
              <a:rPr lang="bn-BD" sz="3600" dirty="0" smtClean="0">
                <a:latin typeface="NikoshBAN" pitchFamily="2" charset="0"/>
                <a:cs typeface="NikoshBAN" pitchFamily="2" charset="0"/>
              </a:rPr>
              <a:t>হিজরতের </a:t>
            </a:r>
            <a:r>
              <a:rPr lang="bn-BD" sz="3600" dirty="0">
                <a:latin typeface="NikoshBAN" pitchFamily="2" charset="0"/>
                <a:cs typeface="NikoshBAN" pitchFamily="2" charset="0"/>
              </a:rPr>
              <a:t>পরিচয় ও হুকুম ব্যাখ্যা </a:t>
            </a:r>
            <a:r>
              <a:rPr lang="bn-IN" sz="3600" dirty="0">
                <a:latin typeface="NikoshBAN" pitchFamily="2" charset="0"/>
                <a:cs typeface="NikoshBAN" pitchFamily="2" charset="0"/>
              </a:rPr>
              <a:t>করতে পারবে। </a:t>
            </a:r>
            <a:endParaRPr lang="en-US" sz="3600" dirty="0"/>
          </a:p>
          <a:p>
            <a:pPr marL="742950" indent="-742950">
              <a:buFont typeface="+mj-lt"/>
              <a:buAutoNum type="arabicPeriod"/>
            </a:pPr>
            <a:r>
              <a:rPr lang="bn-BD" sz="3600" dirty="0" smtClean="0">
                <a:latin typeface="NikoshBAN" pitchFamily="2" charset="0"/>
                <a:cs typeface="NikoshBAN" pitchFamily="2" charset="0"/>
              </a:rPr>
              <a:t>হিজরতের </a:t>
            </a:r>
            <a:r>
              <a:rPr lang="bn-BD" sz="3600" dirty="0">
                <a:latin typeface="NikoshBAN" pitchFamily="2" charset="0"/>
                <a:cs typeface="NikoshBAN" pitchFamily="2" charset="0"/>
              </a:rPr>
              <a:t>ফাজায়েল বর্ণনা করতে পারবে</a:t>
            </a:r>
            <a:r>
              <a:rPr lang="bn-BD" sz="3600" dirty="0" smtClean="0">
                <a:latin typeface="NikoshBAN" pitchFamily="2" charset="0"/>
                <a:cs typeface="NikoshBAN" pitchFamily="2" charset="0"/>
              </a:rPr>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447800"/>
            <a:ext cx="8382000" cy="5139869"/>
          </a:xfrm>
          <a:prstGeom prst="rect">
            <a:avLst/>
          </a:prstGeom>
          <a:noFill/>
        </p:spPr>
        <p:txBody>
          <a:bodyPr wrap="square" rtlCol="0">
            <a:spAutoFit/>
          </a:bodyPr>
          <a:lstStyle/>
          <a:p>
            <a:pPr algn="just"/>
            <a:r>
              <a:rPr lang="bn-BD" sz="3600" dirty="0" smtClean="0">
                <a:latin typeface="NikoshBAN" pitchFamily="2" charset="0"/>
                <a:cs typeface="NikoshBAN" pitchFamily="2" charset="0"/>
              </a:rPr>
              <a:t>ইমাম বগভী </a:t>
            </a:r>
            <a:r>
              <a:rPr lang="en-US" sz="3600" dirty="0" smtClean="0">
                <a:latin typeface="NikoshBAN" pitchFamily="2" charset="0"/>
                <a:cs typeface="NikoshBAN" pitchFamily="2" charset="0"/>
              </a:rPr>
              <a:t>(</a:t>
            </a:r>
            <a:r>
              <a:rPr lang="bn-BD" sz="3600" dirty="0" smtClean="0">
                <a:latin typeface="NikoshBAN" pitchFamily="2" charset="0"/>
                <a:cs typeface="NikoshBAN" pitchFamily="2" charset="0"/>
              </a:rPr>
              <a:t>রহ</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বলেন</a:t>
            </a:r>
            <a:r>
              <a:rPr lang="bn-BD" sz="3600" dirty="0" smtClean="0">
                <a:latin typeface="NikoshBAN" pitchFamily="2" charset="0"/>
                <a:cs typeface="NikoshBAN" pitchFamily="2" charset="0"/>
              </a:rPr>
              <a:t> –</a:t>
            </a:r>
            <a:r>
              <a:rPr lang="en-US" sz="3600" dirty="0" smtClean="0">
                <a:latin typeface="NikoshBAN" pitchFamily="2" charset="0"/>
                <a:cs typeface="NikoshBAN" pitchFamily="2" charset="0"/>
              </a:rPr>
              <a:t> </a:t>
            </a:r>
            <a:endParaRPr lang="bn-BD" sz="3600" dirty="0" smtClean="0">
              <a:latin typeface="NikoshBAN" pitchFamily="2" charset="0"/>
              <a:cs typeface="NikoshBAN" pitchFamily="2" charset="0"/>
            </a:endParaRPr>
          </a:p>
          <a:p>
            <a:pPr algn="just"/>
            <a:r>
              <a:rPr lang="bn-BD" sz="3600" dirty="0" smtClean="0">
                <a:latin typeface="NikoshBAN" pitchFamily="2" charset="0"/>
                <a:cs typeface="NikoshBAN" pitchFamily="2" charset="0"/>
              </a:rPr>
              <a:t>আল্লাহ তা’আলার বাণী</a:t>
            </a:r>
            <a:r>
              <a:rPr lang="bn-BD" sz="3200" dirty="0" smtClean="0">
                <a:latin typeface="NikoshBAN" pitchFamily="2" charset="0"/>
                <a:cs typeface="NikoshBAN" pitchFamily="2" charset="0"/>
              </a:rPr>
              <a:t> </a:t>
            </a:r>
            <a:r>
              <a:rPr lang="ar-SA" sz="3200" dirty="0" smtClean="0">
                <a:latin typeface="NikoshBAN" pitchFamily="2" charset="0"/>
              </a:rPr>
              <a:t>إِنَّ الَّذِينَ تَوَفَّاهُمُ الْمَلائِكَةُ ظَالِمِي أَنْفُسِهِمْ</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নাজিল হয়েছে কয়েকজন মক্কাবাসী সম্পর্কে, যারা ইসলামের কালিমা উচ্চারন করেছে, কিন্তু হিজরত করেনি। </a:t>
            </a:r>
            <a:endParaRPr lang="en-US" sz="3200" dirty="0" smtClean="0">
              <a:latin typeface="NikoshBAN" pitchFamily="2" charset="0"/>
              <a:cs typeface="NikoshBAN" pitchFamily="2" charset="0"/>
            </a:endParaRPr>
          </a:p>
          <a:p>
            <a:pPr algn="just"/>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তাদের মধ্যে ছিল কায়েস বিন ফাকেহ বিন মুগীরা, কায়েস বিন ওয়ালীদ বিন মুগীরা এবং অনুরূপ কতিপয় ব্যাক্তি। </a:t>
            </a:r>
            <a:endParaRPr lang="en-US" sz="3200" dirty="0" smtClean="0">
              <a:latin typeface="NikoshBAN" pitchFamily="2" charset="0"/>
              <a:cs typeface="NikoshBAN" pitchFamily="2" charset="0"/>
            </a:endParaRPr>
          </a:p>
          <a:p>
            <a:pPr algn="just"/>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অতঃপর মুশরিকরা যখন বদরের উদ্দেশ্যে রওয়ানা হল, তা</a:t>
            </a:r>
            <a:r>
              <a:rPr lang="en-US" sz="3200" dirty="0" err="1" smtClean="0">
                <a:latin typeface="NikoshBAN" pitchFamily="2" charset="0"/>
                <a:cs typeface="NikoshBAN" pitchFamily="2" charset="0"/>
              </a:rPr>
              <a:t>দেরকে</a:t>
            </a:r>
            <a:r>
              <a:rPr lang="bn-BD" sz="3200" dirty="0" smtClean="0">
                <a:latin typeface="NikoshBAN" pitchFamily="2" charset="0"/>
                <a:cs typeface="NikoshBAN" pitchFamily="2" charset="0"/>
              </a:rPr>
              <a:t>ও ওদের সাথে বের হতে হল। এমনকি তাদের কয়েকজন কাফেরদের সাথে নিহত হল। আল্লাহ তা’আলা তাদের সম্পর্কেই </a:t>
            </a:r>
            <a:r>
              <a:rPr lang="en-US" sz="3200" dirty="0" smtClean="0">
                <a:latin typeface="NikoshBAN" pitchFamily="2" charset="0"/>
                <a:cs typeface="NikoshBAN" pitchFamily="2" charset="0"/>
              </a:rPr>
              <a:t>এ </a:t>
            </a:r>
            <a:r>
              <a:rPr lang="en-US" sz="3200" dirty="0" err="1" smtClean="0">
                <a:latin typeface="NikoshBAN" pitchFamily="2" charset="0"/>
                <a:cs typeface="NikoshBAN" pitchFamily="2" charset="0"/>
              </a:rPr>
              <a:t>আয়াতে-কারীমা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নাযিল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করেন</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 - </a:t>
            </a:r>
            <a:r>
              <a:rPr lang="ar-SA" sz="3200" dirty="0" smtClean="0">
                <a:latin typeface="NikoshBAN" pitchFamily="2" charset="0"/>
              </a:rPr>
              <a:t>إِنَّ الَّذِينَ تَوَفَّاهُمُ الْمَلائِكَةُ </a:t>
            </a:r>
            <a:r>
              <a:rPr lang="bn-BD" sz="3200" dirty="0" smtClean="0">
                <a:latin typeface="NikoshBAN" pitchFamily="2" charset="0"/>
                <a:cs typeface="NikoshBAN" pitchFamily="2" charset="0"/>
              </a:rPr>
              <a:t>। </a:t>
            </a:r>
            <a:endParaRPr lang="en-US" sz="3200" dirty="0" smtClean="0">
              <a:latin typeface="NikoshBAN" pitchFamily="2" charset="0"/>
              <a:cs typeface="NikoshBAN" pitchFamily="2" charset="0"/>
            </a:endParaRPr>
          </a:p>
        </p:txBody>
      </p:sp>
      <p:sp>
        <p:nvSpPr>
          <p:cNvPr id="5" name="TextBox 4"/>
          <p:cNvSpPr txBox="1"/>
          <p:nvPr/>
        </p:nvSpPr>
        <p:spPr>
          <a:xfrm>
            <a:off x="1371600" y="304800"/>
            <a:ext cx="6477000" cy="1015663"/>
          </a:xfrm>
          <a:prstGeom prst="rect">
            <a:avLst/>
          </a:prstGeom>
          <a:solidFill>
            <a:schemeClr val="accent6">
              <a:lumMod val="60000"/>
              <a:lumOff val="40000"/>
            </a:schemeClr>
          </a:solidFill>
        </p:spPr>
        <p:txBody>
          <a:bodyPr wrap="square" rtlCol="0">
            <a:spAutoFit/>
          </a:bodyPr>
          <a:lstStyle/>
          <a:p>
            <a:pPr algn="ctr"/>
            <a:r>
              <a:rPr lang="bn-BD" sz="6000" dirty="0" smtClean="0">
                <a:latin typeface="NikoshBAN" pitchFamily="2" charset="0"/>
                <a:cs typeface="NikoshBAN" pitchFamily="2" charset="0"/>
              </a:rPr>
              <a:t>আয়াতসমূহের শানে নুযূল</a:t>
            </a:r>
            <a:endParaRPr lang="en-US" sz="6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04800"/>
            <a:ext cx="4724400" cy="830997"/>
          </a:xfrm>
          <a:prstGeom prst="rect">
            <a:avLst/>
          </a:prstGeom>
          <a:solidFill>
            <a:schemeClr val="accent3">
              <a:lumMod val="60000"/>
              <a:lumOff val="40000"/>
            </a:schemeClr>
          </a:solidFill>
        </p:spPr>
        <p:txBody>
          <a:bodyPr wrap="square" rtlCol="0">
            <a:spAutoFit/>
          </a:bodyPr>
          <a:lstStyle/>
          <a:p>
            <a:pPr algn="ctr"/>
            <a:r>
              <a:rPr lang="bn-BD" sz="4800" dirty="0" smtClean="0">
                <a:latin typeface="NikoshBAN" pitchFamily="2" charset="0"/>
                <a:cs typeface="NikoshBAN" pitchFamily="2" charset="0"/>
              </a:rPr>
              <a:t>আয়াতসমূহের অনুবাদ</a:t>
            </a:r>
            <a:endParaRPr lang="en-US" sz="4800" dirty="0">
              <a:latin typeface="NikoshBAN" pitchFamily="2" charset="0"/>
              <a:cs typeface="NikoshBAN" pitchFamily="2" charset="0"/>
            </a:endParaRPr>
          </a:p>
        </p:txBody>
      </p:sp>
      <p:sp>
        <p:nvSpPr>
          <p:cNvPr id="3" name="TextBox 2"/>
          <p:cNvSpPr txBox="1"/>
          <p:nvPr/>
        </p:nvSpPr>
        <p:spPr>
          <a:xfrm>
            <a:off x="228600" y="1225689"/>
            <a:ext cx="4191000" cy="5632311"/>
          </a:xfrm>
          <a:prstGeom prst="rect">
            <a:avLst/>
          </a:prstGeom>
          <a:noFill/>
        </p:spPr>
        <p:txBody>
          <a:bodyPr wrap="square" rtlCol="0">
            <a:spAutoFit/>
          </a:bodyPr>
          <a:lstStyle/>
          <a:p>
            <a:pPr algn="just"/>
            <a:r>
              <a:rPr lang="bn-BD" sz="3000" dirty="0" smtClean="0">
                <a:latin typeface="NikoshBAN" pitchFamily="2" charset="0"/>
                <a:cs typeface="NikoshBAN" pitchFamily="2" charset="0"/>
              </a:rPr>
              <a:t>৯৭</a:t>
            </a:r>
            <a:r>
              <a:rPr lang="bn-IN" sz="3000" dirty="0" smtClean="0">
                <a:latin typeface="NikoshBAN" pitchFamily="2" charset="0"/>
                <a:cs typeface="NikoshBAN" pitchFamily="2" charset="0"/>
              </a:rPr>
              <a:t>। নি</a:t>
            </a:r>
            <a:r>
              <a:rPr lang="bn-BD" sz="3000" dirty="0" smtClean="0">
                <a:latin typeface="NikoshBAN" pitchFamily="2" charset="0"/>
                <a:cs typeface="NikoshBAN" pitchFamily="2" charset="0"/>
              </a:rPr>
              <a:t>জ </a:t>
            </a:r>
            <a:r>
              <a:rPr lang="en-US" sz="3000" dirty="0" err="1" smtClean="0">
                <a:latin typeface="NikoshBAN" pitchFamily="2" charset="0"/>
                <a:cs typeface="NikoshBAN" pitchFamily="2" charset="0"/>
              </a:rPr>
              <a:t>আত্মা</a:t>
            </a:r>
            <a:r>
              <a:rPr lang="bn-BD" sz="3000" dirty="0" smtClean="0">
                <a:latin typeface="NikoshBAN" pitchFamily="2" charset="0"/>
                <a:cs typeface="NikoshBAN" pitchFamily="2" charset="0"/>
              </a:rPr>
              <a:t>র উপর জুলুমরত  অবস্থায়ই </a:t>
            </a:r>
            <a:r>
              <a:rPr lang="bn-IN" sz="3000" dirty="0" smtClean="0">
                <a:latin typeface="NikoshBAN" pitchFamily="2" charset="0"/>
                <a:cs typeface="NikoshBAN" pitchFamily="2" charset="0"/>
              </a:rPr>
              <a:t> </a:t>
            </a:r>
            <a:r>
              <a:rPr lang="bn-BD" sz="3000" dirty="0" smtClean="0">
                <a:latin typeface="NikoshBAN" pitchFamily="2" charset="0"/>
                <a:cs typeface="NikoshBAN" pitchFamily="2" charset="0"/>
              </a:rPr>
              <a:t>ফেরেশতাগণ যাদের রূহ কব</a:t>
            </a:r>
            <a:r>
              <a:rPr lang="en-US" sz="3000" dirty="0" smtClean="0">
                <a:latin typeface="NikoshBAN" pitchFamily="2" charset="0"/>
                <a:cs typeface="NikoshBAN" pitchFamily="2" charset="0"/>
              </a:rPr>
              <a:t>জ</a:t>
            </a:r>
            <a:r>
              <a:rPr lang="bn-BD" sz="3000" dirty="0" smtClean="0">
                <a:latin typeface="NikoshBAN" pitchFamily="2" charset="0"/>
                <a:cs typeface="NikoshBAN" pitchFamily="2" charset="0"/>
              </a:rPr>
              <a:t> করার জন্য আসে, তাদেরকে লক্ষ্য করে তারা বলে, তোমরা </a:t>
            </a:r>
            <a:r>
              <a:rPr lang="en-US" sz="3000" dirty="0" err="1" smtClean="0">
                <a:latin typeface="NikoshBAN" pitchFamily="2" charset="0"/>
                <a:cs typeface="NikoshBAN" pitchFamily="2" charset="0"/>
              </a:rPr>
              <a:t>কোন</a:t>
            </a:r>
            <a:r>
              <a:rPr lang="bn-BD" sz="3000" dirty="0" smtClean="0">
                <a:latin typeface="NikoshBAN" pitchFamily="2" charset="0"/>
                <a:cs typeface="NikoshBAN" pitchFamily="2" charset="0"/>
              </a:rPr>
              <a:t> অবস্থায় ছিলে? তারা বলে, যমীনে আমাদেরকে অসহায় করে রাখা হয়েছিল। ফেরেশতাগণ বলে, আল্লাহর যমীন কি প্রশস্ত ছিলনা</a:t>
            </a:r>
            <a:r>
              <a:rPr lang="en-US" sz="3000" dirty="0" smtClean="0">
                <a:latin typeface="NikoshBAN" pitchFamily="2" charset="0"/>
                <a:cs typeface="NikoshBAN" pitchFamily="2" charset="0"/>
              </a:rPr>
              <a:t>?</a:t>
            </a:r>
            <a:r>
              <a:rPr lang="bn-BD" sz="3000" dirty="0" smtClean="0">
                <a:latin typeface="NikoshBAN" pitchFamily="2" charset="0"/>
                <a:cs typeface="NikoshBAN" pitchFamily="2" charset="0"/>
              </a:rPr>
              <a:t> যে</a:t>
            </a:r>
            <a:r>
              <a:rPr lang="en-US" sz="3000" dirty="0" err="1" smtClean="0">
                <a:latin typeface="NikoshBAN" pitchFamily="2" charset="0"/>
                <a:cs typeface="NikoshBAN" pitchFamily="2" charset="0"/>
              </a:rPr>
              <a:t>খানে</a:t>
            </a:r>
            <a:r>
              <a:rPr lang="en-US" sz="3000" dirty="0">
                <a:latin typeface="NikoshBAN" pitchFamily="2" charset="0"/>
                <a:cs typeface="NikoshBAN" pitchFamily="2" charset="0"/>
              </a:rPr>
              <a:t> </a:t>
            </a:r>
            <a:r>
              <a:rPr lang="bn-BD" sz="3000" dirty="0" smtClean="0">
                <a:latin typeface="NikoshBAN" pitchFamily="2" charset="0"/>
                <a:cs typeface="NikoshBAN" pitchFamily="2" charset="0"/>
              </a:rPr>
              <a:t>তোমরা হিজরত করতে? সুতরাং, এরুপ লোকদের ঠিকানা জাহান্নাম এবং তা অতি মন্দ পরিণতি। </a:t>
            </a:r>
            <a:r>
              <a:rPr lang="bn-IN" sz="3000" dirty="0" smtClean="0">
                <a:latin typeface="NikoshBAN" pitchFamily="2" charset="0"/>
                <a:cs typeface="NikoshBAN" pitchFamily="2" charset="0"/>
              </a:rPr>
              <a:t> </a:t>
            </a:r>
            <a:r>
              <a:rPr lang="bn-BD" sz="3000" dirty="0" smtClean="0">
                <a:latin typeface="NikoshBAN" pitchFamily="2" charset="0"/>
                <a:cs typeface="NikoshBAN" pitchFamily="2" charset="0"/>
              </a:rPr>
              <a:t> </a:t>
            </a:r>
            <a:endParaRPr lang="bn-IN" sz="3000" dirty="0" smtClean="0">
              <a:latin typeface="NikoshBAN" pitchFamily="2" charset="0"/>
              <a:cs typeface="NikoshBAN" pitchFamily="2" charset="0"/>
            </a:endParaRPr>
          </a:p>
        </p:txBody>
      </p:sp>
      <p:sp>
        <p:nvSpPr>
          <p:cNvPr id="10" name="TextBox 9"/>
          <p:cNvSpPr txBox="1"/>
          <p:nvPr/>
        </p:nvSpPr>
        <p:spPr>
          <a:xfrm>
            <a:off x="4724400" y="1371600"/>
            <a:ext cx="4191000" cy="5016758"/>
          </a:xfrm>
          <a:prstGeom prst="rect">
            <a:avLst/>
          </a:prstGeom>
          <a:noFill/>
        </p:spPr>
        <p:txBody>
          <a:bodyPr wrap="square" rtlCol="0">
            <a:spAutoFit/>
          </a:bodyPr>
          <a:lstStyle/>
          <a:p>
            <a:pPr algn="just" rtl="1"/>
            <a:r>
              <a:rPr lang="ar-SA" sz="4000" dirty="0" smtClean="0">
                <a:latin typeface="Calibri" panose="020F0502020204030204" pitchFamily="34" charset="0"/>
                <a:cs typeface="Calibri" panose="020F0502020204030204" pitchFamily="34" charset="0"/>
              </a:rPr>
              <a:t>97. ان الذين توفاهم الملائكة ظالمى انفسهم قالوا فيم كنتم، قالوا كنا مستضعفين فى الارض، قالوا الم تكن ارض الله واسعة فتهاجروا فيها، فاولئك مأواهم جهنم وساءت مصيرا ◊</a:t>
            </a:r>
            <a:endParaRPr lang="bn-IN" sz="4000" dirty="0" smtClean="0">
              <a:latin typeface="Calibri" panose="020F0502020204030204" pitchFamily="34"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8" dur="1000" fill="hold"/>
                                        <p:tgtEl>
                                          <p:spTgt spid="3"/>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04800"/>
            <a:ext cx="5715000" cy="1015663"/>
          </a:xfrm>
          <a:prstGeom prst="rect">
            <a:avLst/>
          </a:prstGeom>
          <a:solidFill>
            <a:schemeClr val="bg1">
              <a:lumMod val="65000"/>
            </a:schemeClr>
          </a:solidFill>
        </p:spPr>
        <p:txBody>
          <a:bodyPr wrap="square" rtlCol="0">
            <a:spAutoFit/>
          </a:bodyPr>
          <a:lstStyle/>
          <a:p>
            <a:pPr algn="ctr"/>
            <a:r>
              <a:rPr lang="bn-BD" sz="6000" dirty="0" smtClean="0">
                <a:latin typeface="NikoshBAN" pitchFamily="2" charset="0"/>
                <a:cs typeface="NikoshBAN" pitchFamily="2" charset="0"/>
              </a:rPr>
              <a:t>আয়াতসমূহের অনুবাদ</a:t>
            </a:r>
            <a:endParaRPr lang="en-US" sz="6000" dirty="0">
              <a:latin typeface="NikoshBAN" pitchFamily="2" charset="0"/>
              <a:cs typeface="NikoshBAN" pitchFamily="2" charset="0"/>
            </a:endParaRPr>
          </a:p>
        </p:txBody>
      </p:sp>
      <p:sp>
        <p:nvSpPr>
          <p:cNvPr id="3" name="TextBox 2"/>
          <p:cNvSpPr txBox="1"/>
          <p:nvPr/>
        </p:nvSpPr>
        <p:spPr>
          <a:xfrm>
            <a:off x="228600" y="1524000"/>
            <a:ext cx="4191000" cy="3046988"/>
          </a:xfrm>
          <a:prstGeom prst="rect">
            <a:avLst/>
          </a:prstGeom>
          <a:noFill/>
        </p:spPr>
        <p:txBody>
          <a:bodyPr wrap="square" rtlCol="0">
            <a:spAutoFit/>
          </a:bodyPr>
          <a:lstStyle/>
          <a:p>
            <a:pPr algn="just"/>
            <a:r>
              <a:rPr lang="bn-BD" sz="3200" dirty="0" smtClean="0">
                <a:latin typeface="NikoshBAN" pitchFamily="2" charset="0"/>
                <a:cs typeface="NikoshBAN" pitchFamily="2" charset="0"/>
              </a:rPr>
              <a:t>৯৮। তবে সে সকল অসহায় নর, নারী ও শিশু (এ পরিণতি হতে ব্যাতিক্রম) যারা (হিজরতের) কোন উপায় অবলম্বন করতে পারেনা এবং বের হওয়ার কোন পথ</a:t>
            </a:r>
            <a:r>
              <a:rPr lang="en-US" sz="3200" dirty="0">
                <a:latin typeface="NikoshBAN" pitchFamily="2" charset="0"/>
                <a:cs typeface="NikoshBAN" pitchFamily="2" charset="0"/>
              </a:rPr>
              <a:t>ও</a:t>
            </a:r>
            <a:r>
              <a:rPr lang="bn-BD" sz="3200" dirty="0" smtClean="0">
                <a:latin typeface="NikoshBAN" pitchFamily="2" charset="0"/>
                <a:cs typeface="NikoshBAN" pitchFamily="2" charset="0"/>
              </a:rPr>
              <a:t> পায়না ।</a:t>
            </a:r>
            <a:endParaRPr lang="bn-IN" sz="3200" dirty="0" smtClean="0">
              <a:latin typeface="NikoshBAN" pitchFamily="2" charset="0"/>
              <a:cs typeface="NikoshBAN" pitchFamily="2" charset="0"/>
            </a:endParaRPr>
          </a:p>
        </p:txBody>
      </p:sp>
      <p:sp>
        <p:nvSpPr>
          <p:cNvPr id="4" name="TextBox 3"/>
          <p:cNvSpPr txBox="1"/>
          <p:nvPr/>
        </p:nvSpPr>
        <p:spPr>
          <a:xfrm>
            <a:off x="4724400" y="1600200"/>
            <a:ext cx="4191000" cy="3170099"/>
          </a:xfrm>
          <a:prstGeom prst="rect">
            <a:avLst/>
          </a:prstGeom>
          <a:noFill/>
        </p:spPr>
        <p:txBody>
          <a:bodyPr wrap="square" rtlCol="0">
            <a:spAutoFit/>
          </a:bodyPr>
          <a:lstStyle/>
          <a:p>
            <a:pPr algn="just" rtl="1"/>
            <a:r>
              <a:rPr lang="en-US" sz="3600" dirty="0" smtClean="0">
                <a:latin typeface="Arial" pitchFamily="34" charset="0"/>
                <a:cs typeface="Arial" pitchFamily="34" charset="0"/>
              </a:rPr>
              <a:t> </a:t>
            </a:r>
            <a:r>
              <a:rPr lang="ar-SA" sz="4000" dirty="0" smtClean="0">
                <a:latin typeface="Arial" pitchFamily="34" charset="0"/>
                <a:cs typeface="Arial" pitchFamily="34" charset="0"/>
              </a:rPr>
              <a:t>98</a:t>
            </a:r>
            <a:r>
              <a:rPr lang="ar-SA" sz="4000" dirty="0" smtClean="0">
                <a:latin typeface="Calibri" panose="020F0502020204030204" pitchFamily="34" charset="0"/>
                <a:cs typeface="Calibri" panose="020F0502020204030204" pitchFamily="34" charset="0"/>
              </a:rPr>
              <a:t>. الا المستضعفين من الرجال والنساء والولدان لا يستطيعون حيلة ولا يهتدون سبيلا ◊</a:t>
            </a:r>
            <a:endParaRPr lang="bn-IN" sz="3600" dirty="0" smtClean="0">
              <a:latin typeface="Calibri" panose="020F0502020204030204" pitchFamily="34"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8" dur="1000" fill="hold"/>
                                        <p:tgtEl>
                                          <p:spTgt spid="3"/>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04800"/>
            <a:ext cx="5715000" cy="1015663"/>
          </a:xfrm>
          <a:prstGeom prst="rect">
            <a:avLst/>
          </a:prstGeom>
          <a:solidFill>
            <a:schemeClr val="bg1">
              <a:lumMod val="65000"/>
            </a:schemeClr>
          </a:solidFill>
        </p:spPr>
        <p:txBody>
          <a:bodyPr wrap="square" rtlCol="0">
            <a:spAutoFit/>
          </a:bodyPr>
          <a:lstStyle/>
          <a:p>
            <a:pPr algn="ctr"/>
            <a:r>
              <a:rPr lang="bn-BD" sz="6000" dirty="0" smtClean="0">
                <a:latin typeface="NikoshBAN" pitchFamily="2" charset="0"/>
                <a:cs typeface="NikoshBAN" pitchFamily="2" charset="0"/>
              </a:rPr>
              <a:t>আয়াতসমূহের অনুবাদ</a:t>
            </a:r>
            <a:endParaRPr lang="en-US" sz="6000" dirty="0">
              <a:latin typeface="NikoshBAN" pitchFamily="2" charset="0"/>
              <a:cs typeface="NikoshBAN" pitchFamily="2" charset="0"/>
            </a:endParaRPr>
          </a:p>
        </p:txBody>
      </p:sp>
      <p:sp>
        <p:nvSpPr>
          <p:cNvPr id="3" name="TextBox 2"/>
          <p:cNvSpPr txBox="1"/>
          <p:nvPr/>
        </p:nvSpPr>
        <p:spPr>
          <a:xfrm>
            <a:off x="228600" y="1524000"/>
            <a:ext cx="4191000" cy="2308324"/>
          </a:xfrm>
          <a:prstGeom prst="rect">
            <a:avLst/>
          </a:prstGeom>
          <a:noFill/>
        </p:spPr>
        <p:txBody>
          <a:bodyPr wrap="square" rtlCol="0">
            <a:spAutoFit/>
          </a:bodyPr>
          <a:lstStyle/>
          <a:p>
            <a:pPr algn="just"/>
            <a:r>
              <a:rPr lang="bn-BD" sz="3600" dirty="0" smtClean="0">
                <a:latin typeface="NikoshBAN" pitchFamily="2" charset="0"/>
                <a:cs typeface="NikoshBAN" pitchFamily="2" charset="0"/>
              </a:rPr>
              <a:t>৯৯। পূর্ণ আশা</a:t>
            </a:r>
            <a:r>
              <a:rPr lang="en-US" sz="3600" dirty="0" smtClean="0">
                <a:latin typeface="NikoshBAN" pitchFamily="2" charset="0"/>
                <a:cs typeface="NikoshBAN" pitchFamily="2" charset="0"/>
              </a:rPr>
              <a:t> </a:t>
            </a:r>
            <a:r>
              <a:rPr lang="bn-BD" sz="3600" dirty="0" smtClean="0">
                <a:latin typeface="NikoshBAN" pitchFamily="2" charset="0"/>
                <a:cs typeface="NikoshBAN" pitchFamily="2" charset="0"/>
              </a:rPr>
              <a:t>রয়েছে,  আল্লাহ তাদের ক্ষমা করবেন। আল্লাহ বড় পাপ মোচনকারী, অতি ক্ষমাশীল।</a:t>
            </a:r>
            <a:endParaRPr lang="bn-IN" sz="3600" dirty="0" smtClean="0">
              <a:latin typeface="NikoshBAN" pitchFamily="2" charset="0"/>
              <a:cs typeface="NikoshBAN" pitchFamily="2" charset="0"/>
            </a:endParaRPr>
          </a:p>
        </p:txBody>
      </p:sp>
      <p:sp>
        <p:nvSpPr>
          <p:cNvPr id="4" name="TextBox 3"/>
          <p:cNvSpPr txBox="1"/>
          <p:nvPr/>
        </p:nvSpPr>
        <p:spPr>
          <a:xfrm>
            <a:off x="4724400" y="1524000"/>
            <a:ext cx="4191000" cy="1938992"/>
          </a:xfrm>
          <a:prstGeom prst="rect">
            <a:avLst/>
          </a:prstGeom>
          <a:noFill/>
        </p:spPr>
        <p:txBody>
          <a:bodyPr wrap="square" rtlCol="0">
            <a:spAutoFit/>
          </a:bodyPr>
          <a:lstStyle/>
          <a:p>
            <a:pPr algn="just" rtl="1"/>
            <a:r>
              <a:rPr lang="en-US" sz="4000" dirty="0" smtClean="0">
                <a:latin typeface="Arial" pitchFamily="34" charset="0"/>
                <a:cs typeface="Arial" pitchFamily="34" charset="0"/>
              </a:rPr>
              <a:t> </a:t>
            </a:r>
            <a:r>
              <a:rPr lang="ar-SA" sz="4000" dirty="0" smtClean="0">
                <a:latin typeface="Arial" pitchFamily="34" charset="0"/>
                <a:cs typeface="Arial" pitchFamily="34" charset="0"/>
              </a:rPr>
              <a:t>99</a:t>
            </a:r>
            <a:r>
              <a:rPr lang="ar-SA" sz="4000" dirty="0" smtClean="0">
                <a:latin typeface="Calibri" panose="020F0502020204030204" pitchFamily="34" charset="0"/>
                <a:cs typeface="Calibri" panose="020F0502020204030204" pitchFamily="34" charset="0"/>
              </a:rPr>
              <a:t>. فاولئك عسى الله ان يعفو عنهم ، وكان الله عفوا غفورا </a:t>
            </a:r>
            <a:r>
              <a:rPr lang="ar-SA" sz="4000" dirty="0" smtClean="0">
                <a:latin typeface="Arial" pitchFamily="34" charset="0"/>
                <a:cs typeface="Arial" pitchFamily="34" charset="0"/>
              </a:rPr>
              <a:t>◊</a:t>
            </a:r>
            <a:endParaRPr lang="bn-IN" sz="4000" dirty="0" smtClean="0">
              <a:latin typeface="Arial" pitchFamily="34"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grpId="1"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8" dur="1000" fill="hold"/>
                                        <p:tgtEl>
                                          <p:spTgt spid="3"/>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2030</TotalTime>
  <Words>1013</Words>
  <Application>Microsoft Office PowerPoint</Application>
  <PresentationFormat>On-screen Show (4:3)</PresentationFormat>
  <Paragraphs>149</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NikoshBAN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user</cp:lastModifiedBy>
  <cp:revision>219</cp:revision>
  <dcterms:created xsi:type="dcterms:W3CDTF">2006-08-16T00:00:00Z</dcterms:created>
  <dcterms:modified xsi:type="dcterms:W3CDTF">2020-06-20T04:14:50Z</dcterms:modified>
</cp:coreProperties>
</file>