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7" r:id="rId2"/>
    <p:sldId id="256" r:id="rId3"/>
    <p:sldId id="275" r:id="rId4"/>
    <p:sldId id="259" r:id="rId5"/>
    <p:sldId id="260" r:id="rId6"/>
    <p:sldId id="276" r:id="rId7"/>
    <p:sldId id="277" r:id="rId8"/>
    <p:sldId id="278" r:id="rId9"/>
    <p:sldId id="266" r:id="rId10"/>
    <p:sldId id="267" r:id="rId11"/>
    <p:sldId id="268" r:id="rId12"/>
    <p:sldId id="269" r:id="rId13"/>
    <p:sldId id="270" r:id="rId14"/>
    <p:sldId id="264" r:id="rId15"/>
    <p:sldId id="279" r:id="rId16"/>
    <p:sldId id="280" r:id="rId17"/>
    <p:sldId id="28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0E70-E794-4018-8C13-30F35927ED9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30C3-D3A6-42E5-9BAA-9DFF89D5515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42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0E70-E794-4018-8C13-30F35927ED9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30C3-D3A6-42E5-9BAA-9DFF89D5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8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0E70-E794-4018-8C13-30F35927ED9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30C3-D3A6-42E5-9BAA-9DFF89D5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8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0E70-E794-4018-8C13-30F35927ED9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30C3-D3A6-42E5-9BAA-9DFF89D5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5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0E70-E794-4018-8C13-30F35927ED9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30C3-D3A6-42E5-9BAA-9DFF89D5515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99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0E70-E794-4018-8C13-30F35927ED9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30C3-D3A6-42E5-9BAA-9DFF89D5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0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0E70-E794-4018-8C13-30F35927ED9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30C3-D3A6-42E5-9BAA-9DFF89D5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5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0E70-E794-4018-8C13-30F35927ED9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30C3-D3A6-42E5-9BAA-9DFF89D5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5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0E70-E794-4018-8C13-30F35927ED9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30C3-D3A6-42E5-9BAA-9DFF89D5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5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170E70-E794-4018-8C13-30F35927ED9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3C30C3-D3A6-42E5-9BAA-9DFF89D5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5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0E70-E794-4018-8C13-30F35927ED9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30C3-D3A6-42E5-9BAA-9DFF89D5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0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170E70-E794-4018-8C13-30F35927ED9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B3C30C3-D3A6-42E5-9BAA-9DFF89D5515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7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dshehab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5871" y="933746"/>
            <a:ext cx="2256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08" r="879" b="12950"/>
          <a:stretch/>
        </p:blipFill>
        <p:spPr>
          <a:xfrm>
            <a:off x="2501020" y="2351314"/>
            <a:ext cx="3306014" cy="20085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933480"/>
              </p:ext>
            </p:extLst>
          </p:nvPr>
        </p:nvGraphicFramePr>
        <p:xfrm>
          <a:off x="2747460" y="1226133"/>
          <a:ext cx="281313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132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শুভেচ্ছা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1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" r="17595"/>
          <a:stretch/>
        </p:blipFill>
        <p:spPr>
          <a:xfrm>
            <a:off x="1745672" y="1092529"/>
            <a:ext cx="3277590" cy="1911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5672" y="3408219"/>
            <a:ext cx="327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(8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804017"/>
              </p:ext>
            </p:extLst>
          </p:nvPr>
        </p:nvGraphicFramePr>
        <p:xfrm>
          <a:off x="5725226" y="1353786"/>
          <a:ext cx="508132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ভগ্ন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উপকূলবিশষ্ট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অনেক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আবদ্ধ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সাগরের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সৃষ্টি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914540"/>
              </p:ext>
            </p:extLst>
          </p:nvPr>
        </p:nvGraphicFramePr>
        <p:xfrm>
          <a:off x="5725226" y="2048493"/>
          <a:ext cx="452317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3179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অবস্থানঃ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আফ্রিকা, আমেরিকা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ইউরোপ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31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77" y="1365662"/>
            <a:ext cx="3133938" cy="1615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7677" y="3206339"/>
            <a:ext cx="313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(৭ক ৩৬ল)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734089"/>
              </p:ext>
            </p:extLst>
          </p:nvPr>
        </p:nvGraphicFramePr>
        <p:xfrm>
          <a:off x="5784602" y="1365662"/>
          <a:ext cx="447567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678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আফ্রিকা ও এশিয়া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মহাদেশ দ্বারা পরিবেষ্টিত ।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496178"/>
              </p:ext>
            </p:extLst>
          </p:nvPr>
        </p:nvGraphicFramePr>
        <p:xfrm>
          <a:off x="5784602" y="2027976"/>
          <a:ext cx="447567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678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অবস্থানঃ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আফ্রিকা, ভারত ও অস্ট্রেলিয়া ।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23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3" y="1512124"/>
            <a:ext cx="2848384" cy="1646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0053" y="3503221"/>
            <a:ext cx="284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1ক ৫০লক্ষ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12418"/>
              </p:ext>
            </p:extLst>
          </p:nvPr>
        </p:nvGraphicFramePr>
        <p:xfrm>
          <a:off x="5630223" y="1512124"/>
          <a:ext cx="410754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543"/>
              </a:tblGrid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উত্তর</a:t>
                      </a:r>
                      <a:r>
                        <a:rPr lang="bn-IN" baseline="0" dirty="0" smtClean="0">
                          <a:solidFill>
                            <a:schemeClr val="tx1"/>
                          </a:solidFill>
                        </a:rPr>
                        <a:t> গোলার্ধে উত্তর প্রান্তে অবস্থিত ।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534148"/>
              </p:ext>
            </p:extLst>
          </p:nvPr>
        </p:nvGraphicFramePr>
        <p:xfrm>
          <a:off x="5630223" y="2239708"/>
          <a:ext cx="410754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543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 মহাসাগরের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চারদিকে স্থলবেষ্টিত ।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22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48" y="1315770"/>
            <a:ext cx="2726224" cy="1641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5349" y="3313215"/>
            <a:ext cx="272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(১ক ৪৭লক্ষ)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952316"/>
              </p:ext>
            </p:extLst>
          </p:nvPr>
        </p:nvGraphicFramePr>
        <p:xfrm>
          <a:off x="5440218" y="1315770"/>
          <a:ext cx="499819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8192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দক্ষিণে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এন্টার্কটিকা মহাদেশ বরফে আচ্ছন্ন থাকে ।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207424"/>
              </p:ext>
            </p:extLst>
          </p:nvPr>
        </p:nvGraphicFramePr>
        <p:xfrm>
          <a:off x="5440218" y="2136363"/>
          <a:ext cx="438067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0675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৬০ ডিগ্রী অক্ষাংশের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মধ্যবর্তি পর্যন্ত অবস্থান ।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90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02" y="1009487"/>
            <a:ext cx="1908802" cy="1012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2958" y="1380082"/>
            <a:ext cx="109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516442"/>
              </p:ext>
            </p:extLst>
          </p:nvPr>
        </p:nvGraphicFramePr>
        <p:xfrm>
          <a:off x="5487720" y="1199435"/>
          <a:ext cx="531882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88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মহাসাগর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অপেক্ষা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স্বল্প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আয়তনবিশিষ্ট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জলরাশিকে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----। 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যেমন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লোহিত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ক্যরিবিয়ান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জাপান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সাগর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891578"/>
              </p:ext>
            </p:extLst>
          </p:nvPr>
        </p:nvGraphicFramePr>
        <p:xfrm>
          <a:off x="5487720" y="2313317"/>
          <a:ext cx="531882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8826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তিনদিকে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স্থলভাগ দ্বারা পরিবেষ্টিত এবং একদিকে জল   </a:t>
                      </a:r>
                    </a:p>
                    <a:p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তাকে উপসাগর বলে । যেমন – বঙ্গোপসাগর, পারস্য ।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561605"/>
              </p:ext>
            </p:extLst>
          </p:nvPr>
        </p:nvGraphicFramePr>
        <p:xfrm>
          <a:off x="5487720" y="3616611"/>
          <a:ext cx="531882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8826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চারিদিকে স্থলভাগ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দ্বারা বেষ্টিত জলভাগকে হ্রদ বলে ।</a:t>
                      </a:r>
                    </a:p>
                    <a:p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যেমন -- রাশিয়ার বৈকাল হ্রদ, ভিক্টোরিয়া হ্রদ ।  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02" y="2313317"/>
            <a:ext cx="1908802" cy="101237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250523"/>
              </p:ext>
            </p:extLst>
          </p:nvPr>
        </p:nvGraphicFramePr>
        <p:xfrm>
          <a:off x="1302604" y="2590903"/>
          <a:ext cx="127941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4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উপসাগর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02" y="3616611"/>
            <a:ext cx="1908802" cy="93163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74321"/>
              </p:ext>
            </p:extLst>
          </p:nvPr>
        </p:nvGraphicFramePr>
        <p:xfrm>
          <a:off x="1302605" y="3897010"/>
          <a:ext cx="127941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4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হ্র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89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978940"/>
              </p:ext>
            </p:extLst>
          </p:nvPr>
        </p:nvGraphicFramePr>
        <p:xfrm>
          <a:off x="3611418" y="1087801"/>
          <a:ext cx="2741881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881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লীয় 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কাজঃ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947769"/>
              </p:ext>
            </p:extLst>
          </p:nvPr>
        </p:nvGraphicFramePr>
        <p:xfrm>
          <a:off x="2115127" y="2168454"/>
          <a:ext cx="708825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8250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 পৃথিবীর মানচিত্রে মহাসাগরের অবস্থান নির্দেশ কর ।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46639"/>
              </p:ext>
            </p:extLst>
          </p:nvPr>
        </p:nvGraphicFramePr>
        <p:xfrm>
          <a:off x="2115127" y="3296612"/>
          <a:ext cx="479631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63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Help --- </a:t>
                      </a:r>
                      <a:r>
                        <a:rPr lang="en-US" sz="3200" baseline="0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পাঠ্য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বইয়ের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চিত্র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৬. 1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9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652138"/>
              </p:ext>
            </p:extLst>
          </p:nvPr>
        </p:nvGraphicFramePr>
        <p:xfrm>
          <a:off x="2887025" y="1111551"/>
          <a:ext cx="293188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8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যাচাই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করাঃ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553975"/>
              </p:ext>
            </p:extLst>
          </p:nvPr>
        </p:nvGraphicFramePr>
        <p:xfrm>
          <a:off x="2055751" y="2073452"/>
          <a:ext cx="5318826" cy="49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8826"/>
              </a:tblGrid>
              <a:tr h="497949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accent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</a:t>
                      </a:r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Hydrosphere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---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প্রতিশব্দ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70998"/>
              </p:ext>
            </p:extLst>
          </p:nvPr>
        </p:nvGraphicFramePr>
        <p:xfrm>
          <a:off x="2055751" y="2660886"/>
          <a:ext cx="5318826" cy="49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8826"/>
              </a:tblGrid>
              <a:tr h="497949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পৃথিবীতে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কয়টি মহাসাগর রয়েছে ?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570902"/>
              </p:ext>
            </p:extLst>
          </p:nvPr>
        </p:nvGraphicFramePr>
        <p:xfrm>
          <a:off x="2055751" y="3248320"/>
          <a:ext cx="5318826" cy="49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8826"/>
              </a:tblGrid>
              <a:tr h="497949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পৃথিবীর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জলরাশির কতভাগ সমুদ্র ?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525711"/>
              </p:ext>
            </p:extLst>
          </p:nvPr>
        </p:nvGraphicFramePr>
        <p:xfrm>
          <a:off x="2055751" y="3835754"/>
          <a:ext cx="5318826" cy="49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8826"/>
              </a:tblGrid>
              <a:tr h="497949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</a:t>
                      </a:r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ভিক্টোরিয়া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হ্রদ কোথায় অবস্থিত ?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11451"/>
              </p:ext>
            </p:extLst>
          </p:nvPr>
        </p:nvGraphicFramePr>
        <p:xfrm>
          <a:off x="2055751" y="4423188"/>
          <a:ext cx="5318826" cy="49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8826"/>
              </a:tblGrid>
              <a:tr h="497949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*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উপসাগরের কয় দিক দিয়ে স্থলভাগ থাকে ?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8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81424"/>
              </p:ext>
            </p:extLst>
          </p:nvPr>
        </p:nvGraphicFramePr>
        <p:xfrm>
          <a:off x="2922650" y="1277806"/>
          <a:ext cx="3038763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763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বাড়ির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কাজঃ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15109"/>
              </p:ext>
            </p:extLst>
          </p:nvPr>
        </p:nvGraphicFramePr>
        <p:xfrm>
          <a:off x="2020124" y="2417838"/>
          <a:ext cx="7135751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51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পৃথিবীর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চারদিকে ছড়ানো পানির অবস্থানকে কী বলে ?</a:t>
                      </a:r>
                    </a:p>
                    <a:p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ব্যাখ্যা কর ?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4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0665" y="1894120"/>
            <a:ext cx="3289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86" y="1425779"/>
            <a:ext cx="305264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4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456" y="1425874"/>
            <a:ext cx="489659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মোহাং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শিহাব উদ্দীন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আশেকানে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আউলিয়া আবদুল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মোনায়েম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হাজীপাড়া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, পাঁচলাইশ, চট্টগ্রাম।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E-mail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mdshehab@gmail.com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Mobile: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01817718144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20" y="1425874"/>
            <a:ext cx="1910792" cy="219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976918"/>
              </p:ext>
            </p:extLst>
          </p:nvPr>
        </p:nvGraphicFramePr>
        <p:xfrm>
          <a:off x="2210130" y="1279017"/>
          <a:ext cx="429754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548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40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ভূগোল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031305"/>
              </p:ext>
            </p:extLst>
          </p:nvPr>
        </p:nvGraphicFramePr>
        <p:xfrm>
          <a:off x="2210130" y="2275939"/>
          <a:ext cx="346627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276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শ্রেণিঃ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নবম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55882"/>
              </p:ext>
            </p:extLst>
          </p:nvPr>
        </p:nvGraphicFramePr>
        <p:xfrm>
          <a:off x="2210130" y="3150941"/>
          <a:ext cx="346627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276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সময়ঃ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৫০ মিনিট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78" y="1279017"/>
            <a:ext cx="3676567" cy="245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6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97" y="1107155"/>
            <a:ext cx="4282467" cy="238422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858821"/>
              </p:ext>
            </p:extLst>
          </p:nvPr>
        </p:nvGraphicFramePr>
        <p:xfrm>
          <a:off x="6487133" y="1107155"/>
          <a:ext cx="364440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44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বরফ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কঠিন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)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819149"/>
              </p:ext>
            </p:extLst>
          </p:nvPr>
        </p:nvGraphicFramePr>
        <p:xfrm>
          <a:off x="6487133" y="2009691"/>
          <a:ext cx="364440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4406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গ্যাসীয় বা জলীয়বাষ্প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034439"/>
              </p:ext>
            </p:extLst>
          </p:nvPr>
        </p:nvGraphicFramePr>
        <p:xfrm>
          <a:off x="6487133" y="2912227"/>
          <a:ext cx="364440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4406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তরল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 পানি )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974603"/>
              </p:ext>
            </p:extLst>
          </p:nvPr>
        </p:nvGraphicFramePr>
        <p:xfrm>
          <a:off x="1702697" y="3951778"/>
          <a:ext cx="612314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3142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বায়ুমণ্ডলে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পানি রয়েছে জলীয়বাষ্প হিসেবে ।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954607"/>
              </p:ext>
            </p:extLst>
          </p:nvPr>
        </p:nvGraphicFramePr>
        <p:xfrm>
          <a:off x="1702697" y="4991301"/>
          <a:ext cx="612314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3142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ভূপৃষ্ঠে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রয়েছে তরল ও কঠিন অবস্থায় ।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24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926" y="1793174"/>
            <a:ext cx="6222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বারিমণ্ডলের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320635"/>
              </p:ext>
            </p:extLst>
          </p:nvPr>
        </p:nvGraphicFramePr>
        <p:xfrm>
          <a:off x="3207658" y="2674719"/>
          <a:ext cx="303876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763"/>
              </a:tblGrid>
              <a:tr h="491618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অধ্যায়ঃ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ষষ্ঠ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74620"/>
              </p:ext>
            </p:extLst>
          </p:nvPr>
        </p:nvGraphicFramePr>
        <p:xfrm>
          <a:off x="3207658" y="3427498"/>
          <a:ext cx="303876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763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পৃষ্ঠা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ঃ ৯১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5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849096"/>
              </p:ext>
            </p:extLst>
          </p:nvPr>
        </p:nvGraphicFramePr>
        <p:xfrm>
          <a:off x="1853870" y="1444061"/>
          <a:ext cx="516444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447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এই পাঠ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শেষে শিক্ষার্থীরা ----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970157"/>
              </p:ext>
            </p:extLst>
          </p:nvPr>
        </p:nvGraphicFramePr>
        <p:xfrm>
          <a:off x="1853870" y="2417837"/>
          <a:ext cx="62926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2603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# বারিমণ্ডলের ধারণা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ব্যাখ্যা করতে পারবে ।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405614"/>
              </p:ext>
            </p:extLst>
          </p:nvPr>
        </p:nvGraphicFramePr>
        <p:xfrm>
          <a:off x="1853870" y="3269693"/>
          <a:ext cx="62926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2603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#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মহাসাগর সম্পর্কে বিশ্লেষণ করতে পারবে ।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26964"/>
              </p:ext>
            </p:extLst>
          </p:nvPr>
        </p:nvGraphicFramePr>
        <p:xfrm>
          <a:off x="1853870" y="4121549"/>
          <a:ext cx="62926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2603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#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সাগর ও উপসাগর বর্ণনা করতে পারবে ।  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5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3812" y="2016018"/>
            <a:ext cx="55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বারিমণ্ডল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পৃথিবীর সকল জলরাশির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অবস্থানভিত্তিক বিস্তরণ । সকল জলরাশির ৯৭% পানি                   রয়েছে সমুদ্রে (সাগর, মহাসাগর,উপসাগর)। মাত্র ৩% 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রয়েছে নদী, হ্রদ, হিমবাহ, বায়ুমণ্ডল ও জীবমণ্ডল।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229540"/>
              </p:ext>
            </p:extLst>
          </p:nvPr>
        </p:nvGraphicFramePr>
        <p:xfrm>
          <a:off x="2303812" y="3713521"/>
          <a:ext cx="529639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395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পৃথিবীর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সকল পানি দুই ভাগে ভাগ করা যায় যেমন – </a:t>
                      </a:r>
                    </a:p>
                    <a:p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লবণাক্ত ও মিঠা পানি ।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927330"/>
              </p:ext>
            </p:extLst>
          </p:nvPr>
        </p:nvGraphicFramePr>
        <p:xfrm>
          <a:off x="2303812" y="4792167"/>
          <a:ext cx="529639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395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সাগর, মহাসাগর, উপসাগরের জলরাশি লবণাক্ত এবং</a:t>
                      </a:r>
                    </a:p>
                    <a:p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নদী, হ্রদ, মৃত্তিকা ও ভূগর্ভস্থ পানি মিঠা পানির উৎস । 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077864"/>
              </p:ext>
            </p:extLst>
          </p:nvPr>
        </p:nvGraphicFramePr>
        <p:xfrm>
          <a:off x="2303812" y="1065215"/>
          <a:ext cx="582946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465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‘Hydro’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শব্দের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Sphere 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শব্দের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মণ্ডল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‘Hydrosphere’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শব্দের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বারিমণ্ডল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 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07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54" y="1435832"/>
            <a:ext cx="2850252" cy="171112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54499"/>
              </p:ext>
            </p:extLst>
          </p:nvPr>
        </p:nvGraphicFramePr>
        <p:xfrm>
          <a:off x="2205054" y="3640996"/>
          <a:ext cx="285025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252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মহাসাগর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762281"/>
              </p:ext>
            </p:extLst>
          </p:nvPr>
        </p:nvGraphicFramePr>
        <p:xfrm>
          <a:off x="5843979" y="1435832"/>
          <a:ext cx="506944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444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বারিমণ্ডলের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উম্মুক্ত বিস্তীর্ণ বিশাল লবণাক্ত জল ---- </a:t>
                      </a:r>
                    </a:p>
                    <a:p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পৃথিবীতে ৫টি মহাসাগর রয়েছে । 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09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1184562"/>
            <a:ext cx="3657600" cy="2057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2545" y="3621975"/>
            <a:ext cx="364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 কোঃ৬০ লক্ষ/গ-৪২৭০)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640295"/>
              </p:ext>
            </p:extLst>
          </p:nvPr>
        </p:nvGraphicFramePr>
        <p:xfrm>
          <a:off x="5796478" y="1184562"/>
          <a:ext cx="463005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57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প্রশান্ত</a:t>
                      </a:r>
                      <a:r>
                        <a:rPr lang="bn-IN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মহাসাগর সবচেয়ে বৃহত্তম ও গভীরতম । 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985056"/>
              </p:ext>
            </p:extLst>
          </p:nvPr>
        </p:nvGraphicFramePr>
        <p:xfrm>
          <a:off x="5772727" y="1984662"/>
          <a:ext cx="46538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808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অবস্থানঃ</a:t>
                      </a:r>
                      <a:r>
                        <a:rPr lang="bn-IN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এশিয়া</a:t>
                      </a:r>
                      <a:r>
                        <a:rPr lang="bn-IN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আমেরিকার মধ্যবর্তী স্থানে । 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41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789</TotalTime>
  <Words>483</Words>
  <Application>Microsoft Office PowerPoint</Application>
  <PresentationFormat>Widescreen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NikoshBAN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MD.SHIHAB</dc:creator>
  <cp:lastModifiedBy>MD.SHIHAB</cp:lastModifiedBy>
  <cp:revision>115</cp:revision>
  <dcterms:created xsi:type="dcterms:W3CDTF">2019-02-24T23:41:58Z</dcterms:created>
  <dcterms:modified xsi:type="dcterms:W3CDTF">2020-06-20T08:10:19Z</dcterms:modified>
</cp:coreProperties>
</file>