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8" r:id="rId2"/>
    <p:sldId id="259" r:id="rId3"/>
    <p:sldId id="284" r:id="rId4"/>
    <p:sldId id="285" r:id="rId5"/>
    <p:sldId id="272" r:id="rId6"/>
    <p:sldId id="287" r:id="rId7"/>
    <p:sldId id="281" r:id="rId8"/>
    <p:sldId id="274" r:id="rId9"/>
    <p:sldId id="265" r:id="rId10"/>
    <p:sldId id="266" r:id="rId11"/>
    <p:sldId id="270" r:id="rId12"/>
    <p:sldId id="271" r:id="rId13"/>
    <p:sldId id="276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E7044-AE67-476F-9556-E843C34B7540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CD0CA-39A7-489A-931C-2991C167B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091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নং-১-স্বাগতম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973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2758" y="1066800"/>
            <a:ext cx="68458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6096000" cy="4252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dCurtain(satyr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231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08985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609600" y="591979"/>
                <a:ext cx="7772400" cy="5861476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bn-BD" sz="3200" dirty="0" smtClean="0"/>
                  <a:t>এখানে </a:t>
                </a:r>
                <a:r>
                  <a:rPr lang="en-US" sz="3200" dirty="0" smtClean="0"/>
                  <a:t>n=15 </a:t>
                </a:r>
                <a:r>
                  <a:rPr lang="bn-BD" sz="3200" dirty="0" smtClean="0"/>
                  <a:t> একটি বিজোড় সংখ্যা </a:t>
                </a:r>
              </a:p>
              <a:p>
                <a:r>
                  <a:rPr lang="bn-BD" sz="32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মধ্যক=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  <m:r>
                          <a:rPr lang="bn-BD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bn-BD" sz="32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bn-BD" sz="32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BD" sz="32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BD" sz="32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তম পদ</a:t>
                </a:r>
              </a:p>
              <a:p>
                <a:r>
                  <a:rPr lang="en-US" sz="4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15</m:t>
                        </m:r>
                        <m:r>
                          <a:rPr lang="en-US" sz="4000" b="0" i="1" smtClean="0">
                            <a:latin typeface="Cambria Math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তম পদ</a:t>
                </a:r>
              </a:p>
              <a:p>
                <a:endParaRPr lang="en-US" sz="4000" dirty="0" smtClean="0"/>
              </a:p>
              <a:p>
                <a:r>
                  <a:rPr lang="en-US" sz="4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তম 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পদ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/>
                </a:r>
                <a:endParaRPr lang="bn-BD" sz="40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4000" i="1" dirty="0" smtClean="0">
                  <a:latin typeface="Cambria Math"/>
                </a:endParaRPr>
              </a:p>
              <a:p>
                <a:r>
                  <a:rPr lang="en-US" sz="4000" b="0" dirty="0" smtClean="0"/>
                  <a:t/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latin typeface="Cambria Math"/>
                      </a:rPr>
                      <m:t>=</m:t>
                    </m:r>
                    <m:r>
                      <a:rPr lang="en-US" sz="4000" b="0" i="0" dirty="0" smtClean="0">
                        <a:latin typeface="Cambria Math"/>
                      </a:rPr>
                      <m:t>8</m:t>
                    </m:r>
                    <m:r>
                      <a:rPr lang="en-US" sz="40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তম পদ</a:t>
                </a:r>
              </a:p>
              <a:p>
                <a:r>
                  <a:rPr lang="en-US" sz="4800" dirty="0" smtClean="0"/>
                  <a:t>=39</a:t>
                </a:r>
                <a:endParaRPr lang="bn-BD" sz="4800" dirty="0"/>
              </a:p>
              <a:p>
                <a:r>
                  <a:rPr lang="bn-BD" sz="1600" dirty="0" smtClean="0"/>
                  <a:t/>
                </a:r>
                <a:r>
                  <a:rPr lang="en-US" sz="1600" dirty="0" smtClean="0"/>
                  <a:t/>
                </a:r>
                <a:endParaRPr lang="en-US" sz="16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91979"/>
                <a:ext cx="7772400" cy="5861476"/>
              </a:xfrm>
              <a:prstGeom prst="rect">
                <a:avLst/>
              </a:prstGeom>
              <a:blipFill rotWithShape="1">
                <a:blip r:embed="rId2"/>
                <a:stretch>
                  <a:fillRect l="-3529" t="-936" b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7445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199463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38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142565" y="999555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43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971800" y="1021969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45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830171" y="1021968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48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8153400" y="233076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42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07894" y="1082483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50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257300" y="1021970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44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257300" y="233076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30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133600" y="199462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33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971800" y="233076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31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810000" y="233076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32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4576483" y="266698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37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5358653" y="266698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36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6324600" y="217381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42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7162800" y="199462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39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82388" y="1972235"/>
            <a:ext cx="7566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মানের উরধ্বক্রমে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সাজিয়ে পাই 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760259" y="1039895"/>
            <a:ext cx="802342" cy="654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52</a:t>
            </a:r>
            <a:endParaRPr lang="en-US" sz="3600" dirty="0"/>
          </a:p>
        </p:txBody>
      </p:sp>
      <p:sp>
        <p:nvSpPr>
          <p:cNvPr id="19" name="Oval 18"/>
          <p:cNvSpPr/>
          <p:nvPr/>
        </p:nvSpPr>
        <p:spPr>
          <a:xfrm>
            <a:off x="6934200" y="2772454"/>
            <a:ext cx="2057400" cy="10375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42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81 L -0.10833 0.4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0834 0.39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17084 0.40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1125 0.385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12361 0.387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05365 0.375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625 0.385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025 0.388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2084 0.380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64584 0.538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10521 0.424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11667 0.421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L 0.04583 0.432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05191 0.4212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53455 0.41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0.15226 0.4229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577425" y="2362200"/>
                <a:ext cx="5649303" cy="408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মধ্যক=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BD" sz="40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/>
                                <a:cs typeface="NikoshBAN" pitchFamily="2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bn-BD" sz="40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 +(</m:t>
                        </m:r>
                        <m:f>
                          <m:fPr>
                            <m:ctrlPr>
                              <a:rPr lang="bn-BD" sz="40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/>
                                <a:cs typeface="NikoshBAN" pitchFamily="2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bn-BD" sz="40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</m:num>
                      <m:den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 smtClean="0"/>
              </a:p>
              <a:p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8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 +(</m:t>
                        </m:r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8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</m:num>
                      <m:den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 smtClean="0"/>
              </a:p>
              <a:p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8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 +</m:t>
                        </m:r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9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</m:num>
                      <m:den>
                        <m:r>
                          <a:rPr lang="bn-BD" sz="40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BD" sz="40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39</m:t>
                        </m:r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42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 smtClean="0"/>
              </a:p>
              <a:p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81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=40.5</a:t>
                </a:r>
                <a:endParaRPr lang="en-US" sz="4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25" y="2362200"/>
                <a:ext cx="5649303" cy="4081438"/>
              </a:xfrm>
              <a:prstGeom prst="rect">
                <a:avLst/>
              </a:prstGeom>
              <a:blipFill rotWithShape="1">
                <a:blip r:embed="rId2"/>
                <a:stretch>
                  <a:fillRect l="-3888" r="-4968" b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77425" y="381000"/>
            <a:ext cx="4964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BD" sz="3200" dirty="0"/>
              <a:t> </a:t>
            </a:r>
            <a:r>
              <a:rPr lang="en-US" sz="3200" dirty="0" smtClean="0"/>
              <a:t>n=16 </a:t>
            </a:r>
            <a:r>
              <a:rPr lang="bn-BD" sz="3200" dirty="0" smtClean="0"/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সংখ্যা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599837" y="1223347"/>
                <a:ext cx="4841390" cy="1077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মধ্যক=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BD" sz="36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bn-BD" sz="36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bn-BD" sz="3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3600" i="1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BD" sz="3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3600" i="1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BD" sz="3600" i="1">
                            <a:latin typeface="Cambria Math"/>
                            <a:cs typeface="NikoshBAN" pitchFamily="2" charset="0"/>
                          </a:rPr>
                          <m:t> +(</m:t>
                        </m:r>
                        <m:f>
                          <m:fPr>
                            <m:ctrlPr>
                              <a:rPr lang="bn-BD" sz="36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bn-BD" sz="36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bn-BD" sz="36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sz="36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bn-BD" sz="36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a:rPr lang="bn-BD" sz="3600" i="1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BD" sz="3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3600" i="1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</m:num>
                      <m:den>
                        <m:r>
                          <a:rPr lang="bn-BD" sz="36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37" y="1223347"/>
                <a:ext cx="4841390" cy="1077859"/>
              </a:xfrm>
              <a:prstGeom prst="rect">
                <a:avLst/>
              </a:prstGeom>
              <a:blipFill rotWithShape="1">
                <a:blip r:embed="rId3"/>
                <a:stretch>
                  <a:fillRect l="-3774" r="-4906" b="-1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3314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সারনি তৈরি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n-BD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5827539"/>
              </p:ext>
            </p:extLst>
          </p:nvPr>
        </p:nvGraphicFramePr>
        <p:xfrm>
          <a:off x="457200" y="2362200"/>
          <a:ext cx="83820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72390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শ্রেনি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ট্যালি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৩৪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////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৩৫ 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////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৪০ 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৪৪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////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৪৫ 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//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৫০ </a:t>
                      </a:r>
                      <a:r>
                        <a:rPr lang="en-US" sz="400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BD" sz="4000" smtClean="0">
                          <a:latin typeface="NikoshBAN" pitchFamily="2" charset="0"/>
                          <a:cs typeface="NikoshBAN" pitchFamily="2" charset="0"/>
                        </a:rPr>
                        <a:t>৫৪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295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৩০,৩১,৩২,৩৩,৩৬,৩৭,৩৮,৩৯,৪০,৪২,৪৩,৪৪,৪৫,৪৮,৫০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82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৪০,৪৮,৬০,৫৪,৫৮,৪৯,৪৪,৫৫,৫৯,৪০,৪৬,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৫৩,৫৭,৪৭,৫১,৫৯,৪৯,৪৬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১।মধ্যক নির্ণয় কর 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২।সারণি তৈরি কর।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09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152400"/>
            <a:ext cx="8462682" cy="6477000"/>
            <a:chOff x="-4482" y="0"/>
            <a:chExt cx="9148482" cy="6858000"/>
          </a:xfrm>
        </p:grpSpPr>
        <p:pic>
          <p:nvPicPr>
            <p:cNvPr id="3" name="Picture 2" descr="C:\Users\Public\Pictures\ooooo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08" t="19054" r="9262"/>
            <a:stretch/>
          </p:blipFill>
          <p:spPr bwMode="auto">
            <a:xfrm>
              <a:off x="-4482" y="3482788"/>
              <a:ext cx="2998695" cy="33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C:\Users\Public\Pictures\ooooo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058" t="20036" r="9252"/>
            <a:stretch/>
          </p:blipFill>
          <p:spPr bwMode="auto">
            <a:xfrm rot="10800000">
              <a:off x="5298141" y="0"/>
              <a:ext cx="3845859" cy="2774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F:\শিক্ষক বাতায়ন আপলোড দেয়া ক্লাস\কন্টেন আপলোড ছবি\Rose flowers ma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399" y="2204720"/>
            <a:ext cx="4114801" cy="3510280"/>
          </a:xfrm>
          <a:prstGeom prst="rect">
            <a:avLst/>
          </a:prstGeom>
          <a:noFill/>
        </p:spPr>
      </p:pic>
      <p:sp>
        <p:nvSpPr>
          <p:cNvPr id="7" name="Notched Right Arrow 6"/>
          <p:cNvSpPr/>
          <p:nvPr/>
        </p:nvSpPr>
        <p:spPr>
          <a:xfrm>
            <a:off x="381000" y="0"/>
            <a:ext cx="4495800" cy="2133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8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495300" y="404842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904999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মোশারেফ হোসেন</a:t>
            </a:r>
            <a:endParaRPr lang="bn-IN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রাজগঞ্জ দারুল উলুম ফাযিল মাদ্রাসা</a:t>
            </a:r>
          </a:p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বেগমগঞ্জ- নোয়াখালী ।</a:t>
            </a:r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C:\Users\Dell\Desktop\5R-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2362200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4953000"/>
            <a:ext cx="6781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01815- 601634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                     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    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Email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: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hossinmosaraf25@gmail.com</a:t>
            </a:r>
            <a:endParaRPr lang="bn-BD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40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349"/>
          <a:stretch/>
        </p:blipFill>
        <p:spPr>
          <a:xfrm>
            <a:off x="-228600" y="0"/>
            <a:ext cx="937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362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7772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20000" u="sng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তথ্য ও উপাত্ত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28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093416"/>
            <a:ext cx="8991600" cy="41549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:….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মধ্যকের সুত্র লিখতে পারব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অবিন্যস্ত উপাত্ত সমুহকে বিন্যস্ত করতে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সুত্র প্রয়োগ করে মধ্যক নির্ণয় করতে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উপাত্ত সমুহ হতে সারনি তৈরি করতে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marL="742950" indent="-742950" algn="ctr">
              <a:buFont typeface="+mj-lt"/>
              <a:buAutoNum type="arabicPeriod"/>
            </a:pP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4440" y="19378"/>
            <a:ext cx="67056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xmlns="" val="324199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686800" cy="1752599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গবেষনার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সংখ্যাবাচক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362200"/>
            <a:ext cx="86868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বিন্যাস্ত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উপাত্ত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উপাত্তগুলো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কোন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বৈশিষ্ট্য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অনুযায়ী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সাজানো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থাকে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বিন্যাস্ত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953001"/>
            <a:ext cx="86868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5300" dirty="0" err="1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অবিন্যাস্ত</a:t>
            </a:r>
            <a:r>
              <a:rPr lang="en-US" sz="5300" dirty="0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উপাত্ত</a:t>
            </a:r>
            <a:r>
              <a:rPr kumimoji="0" lang="en-US" sz="5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যে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উপাত্তগুলো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কোন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বৈশিষ্ট্য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অনুযায়ী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সাজানো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থাকে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না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বিন্যাস্ত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06" t="24910" r="2181" b="13407"/>
          <a:stretch/>
        </p:blipFill>
        <p:spPr>
          <a:xfrm>
            <a:off x="685800" y="1627909"/>
            <a:ext cx="7772400" cy="4849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61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মধ্যক নির্ণয় এর সুত্র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bn-BD" dirty="0"/>
                  <a:t>এখানে </a:t>
                </a:r>
                <a:r>
                  <a:rPr lang="en-US" dirty="0"/>
                  <a:t>n=15 </a:t>
                </a:r>
                <a:r>
                  <a:rPr lang="bn-BD" dirty="0"/>
                  <a:t> একটি বিজোড় সংখ্যা </a:t>
                </a:r>
              </a:p>
              <a:p>
                <a:r>
                  <a:rPr lang="bn-BD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মধ্যক=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  <m:r>
                          <a:rPr lang="bn-BD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bn-BD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bn-BD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তম পদ</a:t>
                </a:r>
              </a:p>
              <a:p>
                <a:r>
                  <a:rPr lang="bn-BD" dirty="0"/>
                  <a:t>এখানে </a:t>
                </a:r>
                <a:r>
                  <a:rPr lang="en-US" dirty="0"/>
                  <a:t>n=16 </a:t>
                </a:r>
                <a:r>
                  <a:rPr lang="bn-BD" dirty="0"/>
                  <a:t> একটি জোড় সংখ্যা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838200" y="4191000"/>
                <a:ext cx="5873724" cy="1297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4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মধ্যক=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BD" sz="44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bn-BD" sz="44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den>
                        </m:f>
                        <m:r>
                          <a:rPr lang="bn-BD" sz="44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44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BD" sz="44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44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BD" sz="44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 +(</m:t>
                        </m:r>
                        <m:f>
                          <m:fPr>
                            <m:ctrlPr>
                              <a:rPr lang="bn-BD" sz="44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bn-BD" sz="44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den>
                        </m:f>
                        <m:r>
                          <a:rPr lang="bn-BD" sz="44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sz="44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bn-BD" sz="44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a:rPr lang="bn-BD" sz="44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BD" sz="44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44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</m:num>
                      <m:den>
                        <m:r>
                          <a:rPr lang="bn-BD" sz="44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91000"/>
                <a:ext cx="5873724" cy="1297022"/>
              </a:xfrm>
              <a:prstGeom prst="rect">
                <a:avLst/>
              </a:prstGeom>
              <a:blipFill rotWithShape="1">
                <a:blip r:embed="rId3"/>
                <a:stretch>
                  <a:fillRect l="-4258" r="-5192" b="-1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8356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1371600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38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209800" y="2819400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43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124200" y="2819400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45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038600" y="2819400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48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8229600" y="1371600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40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07894" y="2819400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50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295400" y="2819400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44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1371600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30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209800" y="1371600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33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048000" y="1371600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31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3886200" y="1371600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32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4724400" y="1371600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37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5562600" y="1371600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36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6400800" y="1371600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42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7315200" y="1371600"/>
            <a:ext cx="685800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39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419100" y="2209801"/>
            <a:ext cx="77343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bn-BD" b="1" dirty="0"/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82388" y="0"/>
            <a:ext cx="75662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মানের উরধ্বক্রমে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সাজিয়ে পাই </a:t>
            </a:r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162800" y="1295400"/>
            <a:ext cx="940174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20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81 L -0.10833 0.4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0834 0.39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17084 0.40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1125 0.385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12361 0.387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05365 0.375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625 0.385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0416 0.396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2084 0.380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64584 0.538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10521 0.424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11667 0.421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L 0.04583 0.432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05191 0.4212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53455 0.41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220</Words>
  <Application>Microsoft Office PowerPoint</Application>
  <PresentationFormat>On-screen Show (4:3)</PresentationFormat>
  <Paragraphs>90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উপাত্ত: যে কোন গবেষনার কাজে যে সংখ্যাবাচক পরিমাপ সংগ্রহ করা হয়  তাকে উপাত্ত বা তথ্য বলে ।</vt:lpstr>
      <vt:lpstr>Slide 7</vt:lpstr>
      <vt:lpstr>মধ্যক নির্ণয় এর সুত্র </vt:lpstr>
      <vt:lpstr>Slide 9</vt:lpstr>
      <vt:lpstr>Slide 10</vt:lpstr>
      <vt:lpstr>Slide 11</vt:lpstr>
      <vt:lpstr>Slide 12</vt:lpstr>
      <vt:lpstr>সারনি তৈরি</vt:lpstr>
      <vt:lpstr>বাড়ির কাজ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ShAiFuL HaQuE</dc:creator>
  <cp:lastModifiedBy>Dell</cp:lastModifiedBy>
  <cp:revision>68</cp:revision>
  <dcterms:created xsi:type="dcterms:W3CDTF">2006-08-16T00:00:00Z</dcterms:created>
  <dcterms:modified xsi:type="dcterms:W3CDTF">2020-06-20T14:32:56Z</dcterms:modified>
</cp:coreProperties>
</file>