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58" r:id="rId5"/>
    <p:sldId id="268" r:id="rId6"/>
    <p:sldId id="259" r:id="rId7"/>
    <p:sldId id="260"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p:scale>
          <a:sx n="66" d="100"/>
          <a:sy n="66" d="100"/>
        </p:scale>
        <p:origin x="28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EF94CE0-0E6A-48AE-BC27-494FEA124DD2}"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C18DE-E5E5-4F71-BCD4-2227138852C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37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F94CE0-0E6A-48AE-BC27-494FEA124DD2}"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C18DE-E5E5-4F71-BCD4-2227138852CB}" type="slidenum">
              <a:rPr lang="en-US" smtClean="0"/>
              <a:t>‹#›</a:t>
            </a:fld>
            <a:endParaRPr lang="en-US"/>
          </a:p>
        </p:txBody>
      </p:sp>
    </p:spTree>
    <p:extLst>
      <p:ext uri="{BB962C8B-B14F-4D97-AF65-F5344CB8AC3E}">
        <p14:creationId xmlns:p14="http://schemas.microsoft.com/office/powerpoint/2010/main" val="12398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F94CE0-0E6A-48AE-BC27-494FEA124DD2}"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C18DE-E5E5-4F71-BCD4-2227138852C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88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F94CE0-0E6A-48AE-BC27-494FEA124DD2}"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C18DE-E5E5-4F71-BCD4-2227138852CB}" type="slidenum">
              <a:rPr lang="en-US" smtClean="0"/>
              <a:t>‹#›</a:t>
            </a:fld>
            <a:endParaRPr lang="en-US"/>
          </a:p>
        </p:txBody>
      </p:sp>
    </p:spTree>
    <p:extLst>
      <p:ext uri="{BB962C8B-B14F-4D97-AF65-F5344CB8AC3E}">
        <p14:creationId xmlns:p14="http://schemas.microsoft.com/office/powerpoint/2010/main" val="124620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94CE0-0E6A-48AE-BC27-494FEA124DD2}" type="datetimeFigureOut">
              <a:rPr lang="en-US" smtClean="0"/>
              <a:t>20-Jun-20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C18DE-E5E5-4F71-BCD4-2227138852C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7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F94CE0-0E6A-48AE-BC27-494FEA124DD2}" type="datetimeFigureOut">
              <a:rPr lang="en-US" smtClean="0"/>
              <a:t>20-Jun-20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C18DE-E5E5-4F71-BCD4-2227138852CB}" type="slidenum">
              <a:rPr lang="en-US" smtClean="0"/>
              <a:t>‹#›</a:t>
            </a:fld>
            <a:endParaRPr lang="en-US"/>
          </a:p>
        </p:txBody>
      </p:sp>
    </p:spTree>
    <p:extLst>
      <p:ext uri="{BB962C8B-B14F-4D97-AF65-F5344CB8AC3E}">
        <p14:creationId xmlns:p14="http://schemas.microsoft.com/office/powerpoint/2010/main" val="135446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F94CE0-0E6A-48AE-BC27-494FEA124DD2}" type="datetimeFigureOut">
              <a:rPr lang="en-US" smtClean="0"/>
              <a:t>20-Jun-20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C18DE-E5E5-4F71-BCD4-2227138852CB}" type="slidenum">
              <a:rPr lang="en-US" smtClean="0"/>
              <a:t>‹#›</a:t>
            </a:fld>
            <a:endParaRPr lang="en-US"/>
          </a:p>
        </p:txBody>
      </p:sp>
    </p:spTree>
    <p:extLst>
      <p:ext uri="{BB962C8B-B14F-4D97-AF65-F5344CB8AC3E}">
        <p14:creationId xmlns:p14="http://schemas.microsoft.com/office/powerpoint/2010/main" val="206999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F94CE0-0E6A-48AE-BC27-494FEA124DD2}" type="datetimeFigureOut">
              <a:rPr lang="en-US" smtClean="0"/>
              <a:t>20-Jun-20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C18DE-E5E5-4F71-BCD4-2227138852CB}" type="slidenum">
              <a:rPr lang="en-US" smtClean="0"/>
              <a:t>‹#›</a:t>
            </a:fld>
            <a:endParaRPr lang="en-US"/>
          </a:p>
        </p:txBody>
      </p:sp>
    </p:spTree>
    <p:extLst>
      <p:ext uri="{BB962C8B-B14F-4D97-AF65-F5344CB8AC3E}">
        <p14:creationId xmlns:p14="http://schemas.microsoft.com/office/powerpoint/2010/main" val="47687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94CE0-0E6A-48AE-BC27-494FEA124DD2}" type="datetimeFigureOut">
              <a:rPr lang="en-US" smtClean="0"/>
              <a:t>20-Jun-20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C18DE-E5E5-4F71-BCD4-2227138852CB}" type="slidenum">
              <a:rPr lang="en-US" smtClean="0"/>
              <a:t>‹#›</a:t>
            </a:fld>
            <a:endParaRPr lang="en-US"/>
          </a:p>
        </p:txBody>
      </p:sp>
    </p:spTree>
    <p:extLst>
      <p:ext uri="{BB962C8B-B14F-4D97-AF65-F5344CB8AC3E}">
        <p14:creationId xmlns:p14="http://schemas.microsoft.com/office/powerpoint/2010/main" val="417700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94CE0-0E6A-48AE-BC27-494FEA124DD2}" type="datetimeFigureOut">
              <a:rPr lang="en-US" smtClean="0"/>
              <a:t>20-Jun-20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C18DE-E5E5-4F71-BCD4-2227138852CB}" type="slidenum">
              <a:rPr lang="en-US" smtClean="0"/>
              <a:t>‹#›</a:t>
            </a:fld>
            <a:endParaRPr lang="en-US"/>
          </a:p>
        </p:txBody>
      </p:sp>
    </p:spTree>
    <p:extLst>
      <p:ext uri="{BB962C8B-B14F-4D97-AF65-F5344CB8AC3E}">
        <p14:creationId xmlns:p14="http://schemas.microsoft.com/office/powerpoint/2010/main" val="319001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94CE0-0E6A-48AE-BC27-494FEA124DD2}" type="datetimeFigureOut">
              <a:rPr lang="en-US" smtClean="0"/>
              <a:t>20-Jun-20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C18DE-E5E5-4F71-BCD4-2227138852C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57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F94CE0-0E6A-48AE-BC27-494FEA124DD2}" type="datetimeFigureOut">
              <a:rPr lang="en-US" smtClean="0"/>
              <a:t>20-Jun-20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FFC18DE-E5E5-4F71-BCD4-2227138852C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403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vel 8"/>
          <p:cNvSpPr/>
          <p:nvPr/>
        </p:nvSpPr>
        <p:spPr>
          <a:xfrm>
            <a:off x="638629" y="624113"/>
            <a:ext cx="10972800" cy="560251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29" y="1299202"/>
            <a:ext cx="9579713" cy="4252335"/>
          </a:xfrm>
          <a:prstGeom prst="rect">
            <a:avLst/>
          </a:prstGeom>
        </p:spPr>
      </p:pic>
    </p:spTree>
    <p:extLst>
      <p:ext uri="{BB962C8B-B14F-4D97-AF65-F5344CB8AC3E}">
        <p14:creationId xmlns:p14="http://schemas.microsoft.com/office/powerpoint/2010/main" val="114176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40229" y="391887"/>
            <a:ext cx="11016343" cy="5820227"/>
          </a:xfrm>
          <a:prstGeom prst="homePlate">
            <a:avLst/>
          </a:prstGeom>
          <a:blipFill>
            <a:blip r:embed="rId2"/>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800" dirty="0" smtClean="0"/>
          </a:p>
          <a:p>
            <a:endParaRPr lang="bn-IN" sz="2800" dirty="0"/>
          </a:p>
          <a:p>
            <a:endParaRPr lang="bn-IN" sz="2800" dirty="0" smtClean="0"/>
          </a:p>
          <a:p>
            <a:pPr algn="just"/>
            <a:r>
              <a:rPr lang="bn-IN" sz="3600" dirty="0" smtClean="0">
                <a:solidFill>
                  <a:schemeClr val="accent2">
                    <a:lumMod val="75000"/>
                  </a:schemeClr>
                </a:solidFill>
              </a:rPr>
              <a:t>দল-১ঃ </a:t>
            </a:r>
            <a:r>
              <a:rPr lang="en-US" sz="3600" dirty="0" err="1" smtClean="0">
                <a:solidFill>
                  <a:schemeClr val="accent2">
                    <a:lumMod val="75000"/>
                  </a:schemeClr>
                </a:solidFill>
              </a:rPr>
              <a:t>NaCl</a:t>
            </a:r>
            <a:r>
              <a:rPr lang="bn-IN" sz="3600" dirty="0" smtClean="0">
                <a:solidFill>
                  <a:schemeClr val="accent2">
                    <a:lumMod val="75000"/>
                  </a:schemeClr>
                </a:solidFill>
              </a:rPr>
              <a:t> </a:t>
            </a:r>
            <a:r>
              <a:rPr lang="en-US" sz="3600" dirty="0" smtClean="0">
                <a:solidFill>
                  <a:schemeClr val="accent2">
                    <a:lumMod val="75000"/>
                  </a:schemeClr>
                </a:solidFill>
              </a:rPr>
              <a:t> </a:t>
            </a:r>
            <a:r>
              <a:rPr lang="bn-IN" sz="3600" dirty="0" smtClean="0">
                <a:solidFill>
                  <a:schemeClr val="accent2">
                    <a:lumMod val="75000"/>
                  </a:schemeClr>
                </a:solidFill>
              </a:rPr>
              <a:t>ও </a:t>
            </a:r>
            <a:r>
              <a:rPr lang="en-US" sz="3600" dirty="0" err="1" smtClean="0">
                <a:solidFill>
                  <a:schemeClr val="accent2">
                    <a:lumMod val="75000"/>
                  </a:schemeClr>
                </a:solidFill>
              </a:rPr>
              <a:t>KCl</a:t>
            </a:r>
            <a:r>
              <a:rPr lang="bn-IN" sz="3600" dirty="0" smtClean="0">
                <a:solidFill>
                  <a:schemeClr val="accent2">
                    <a:lumMod val="75000"/>
                  </a:schemeClr>
                </a:solidFill>
              </a:rPr>
              <a:t> এর পানিতে দ্রবনীয়তা ব্যাখ্যা করো </a:t>
            </a:r>
            <a:r>
              <a:rPr lang="bn-IN" sz="3600" dirty="0" smtClean="0">
                <a:solidFill>
                  <a:schemeClr val="accent2">
                    <a:lumMod val="75000"/>
                  </a:schemeClr>
                </a:solidFill>
              </a:rPr>
              <a:t>।</a:t>
            </a:r>
            <a:endParaRPr lang="bn-IN" sz="3600" dirty="0">
              <a:solidFill>
                <a:schemeClr val="accent2">
                  <a:lumMod val="75000"/>
                </a:schemeClr>
              </a:solidFill>
            </a:endParaRPr>
          </a:p>
          <a:p>
            <a:pPr algn="just"/>
            <a:endParaRPr lang="bn-IN" sz="3600" baseline="-25000" dirty="0" smtClean="0">
              <a:solidFill>
                <a:schemeClr val="accent2">
                  <a:lumMod val="75000"/>
                </a:schemeClr>
              </a:solidFill>
            </a:endParaRPr>
          </a:p>
          <a:p>
            <a:pPr algn="just"/>
            <a:r>
              <a:rPr lang="bn-IN" sz="3600" dirty="0" smtClean="0">
                <a:solidFill>
                  <a:schemeClr val="accent2">
                    <a:lumMod val="75000"/>
                  </a:schemeClr>
                </a:solidFill>
              </a:rPr>
              <a:t>দল-২ঃ</a:t>
            </a:r>
            <a:r>
              <a:rPr lang="en-US" sz="3600" dirty="0" smtClean="0">
                <a:solidFill>
                  <a:schemeClr val="accent2">
                    <a:lumMod val="75000"/>
                  </a:schemeClr>
                </a:solidFill>
              </a:rPr>
              <a:t> </a:t>
            </a:r>
            <a:r>
              <a:rPr lang="en-US" sz="3600" dirty="0" err="1" smtClean="0">
                <a:solidFill>
                  <a:schemeClr val="accent2">
                    <a:lumMod val="75000"/>
                  </a:schemeClr>
                </a:solidFill>
              </a:rPr>
              <a:t>NaCl</a:t>
            </a:r>
            <a:r>
              <a:rPr lang="bn-IN" sz="3600" dirty="0">
                <a:solidFill>
                  <a:schemeClr val="accent2">
                    <a:lumMod val="75000"/>
                  </a:schemeClr>
                </a:solidFill>
              </a:rPr>
              <a:t> </a:t>
            </a:r>
            <a:r>
              <a:rPr lang="bn-IN" sz="3600" dirty="0" smtClean="0">
                <a:solidFill>
                  <a:schemeClr val="accent2">
                    <a:lumMod val="75000"/>
                  </a:schemeClr>
                </a:solidFill>
              </a:rPr>
              <a:t>ও</a:t>
            </a:r>
            <a:r>
              <a:rPr lang="en-US" sz="3600" dirty="0" smtClean="0">
                <a:solidFill>
                  <a:schemeClr val="accent2">
                    <a:lumMod val="75000"/>
                  </a:schemeClr>
                </a:solidFill>
              </a:rPr>
              <a:t> </a:t>
            </a:r>
            <a:r>
              <a:rPr lang="en-US" sz="3600" dirty="0">
                <a:solidFill>
                  <a:schemeClr val="accent2">
                    <a:lumMod val="75000"/>
                  </a:schemeClr>
                </a:solidFill>
              </a:rPr>
              <a:t>MgCl</a:t>
            </a:r>
            <a:r>
              <a:rPr lang="en-US" sz="3600" baseline="-25000" dirty="0">
                <a:solidFill>
                  <a:schemeClr val="accent2">
                    <a:lumMod val="75000"/>
                  </a:schemeClr>
                </a:solidFill>
              </a:rPr>
              <a:t>2</a:t>
            </a:r>
            <a:r>
              <a:rPr lang="bn-IN" sz="3600" baseline="-25000" dirty="0">
                <a:solidFill>
                  <a:schemeClr val="accent2">
                    <a:lumMod val="75000"/>
                  </a:schemeClr>
                </a:solidFill>
              </a:rPr>
              <a:t> </a:t>
            </a:r>
            <a:r>
              <a:rPr lang="bn-IN" sz="3600" baseline="-25000" dirty="0" smtClean="0">
                <a:solidFill>
                  <a:schemeClr val="accent2">
                    <a:lumMod val="75000"/>
                  </a:schemeClr>
                </a:solidFill>
              </a:rPr>
              <a:t> </a:t>
            </a:r>
            <a:r>
              <a:rPr lang="bn-IN" sz="3600" dirty="0">
                <a:solidFill>
                  <a:schemeClr val="accent2">
                    <a:lumMod val="75000"/>
                  </a:schemeClr>
                </a:solidFill>
              </a:rPr>
              <a:t> </a:t>
            </a:r>
            <a:r>
              <a:rPr lang="bn-IN" sz="3600" dirty="0" smtClean="0">
                <a:solidFill>
                  <a:schemeClr val="accent2">
                    <a:lumMod val="75000"/>
                  </a:schemeClr>
                </a:solidFill>
              </a:rPr>
              <a:t>বিদ্যুৎ পরিবহন করে কেন ?</a:t>
            </a:r>
          </a:p>
          <a:p>
            <a:pPr algn="ctr"/>
            <a:r>
              <a:rPr lang="bn-IN" sz="2800" baseline="-25000" dirty="0" smtClean="0">
                <a:solidFill>
                  <a:srgbClr val="FFC000"/>
                </a:solidFill>
              </a:rPr>
              <a:t> </a:t>
            </a:r>
            <a:endParaRPr lang="en-US" sz="2800" dirty="0"/>
          </a:p>
        </p:txBody>
      </p:sp>
      <p:sp>
        <p:nvSpPr>
          <p:cNvPr id="3" name="Flowchart: Terminator 2"/>
          <p:cNvSpPr/>
          <p:nvPr/>
        </p:nvSpPr>
        <p:spPr>
          <a:xfrm>
            <a:off x="3594099" y="1037135"/>
            <a:ext cx="3276601" cy="504967"/>
          </a:xfrm>
          <a:prstGeom prst="flowChartTerminator">
            <a:avLst/>
          </a:prstGeom>
          <a:solidFill>
            <a:schemeClr val="accent6">
              <a:lumMod val="60000"/>
              <a:lumOff val="40000"/>
            </a:schemeClr>
          </a:solidFill>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lumMod val="95000"/>
                    <a:lumOff val="5000"/>
                  </a:schemeClr>
                </a:solidFill>
              </a:rPr>
              <a:t>দলগত</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কাজ</a:t>
            </a:r>
            <a:endParaRPr lang="en-US" sz="4000" dirty="0">
              <a:solidFill>
                <a:schemeClr val="tx1">
                  <a:lumMod val="95000"/>
                  <a:lumOff val="5000"/>
                </a:schemeClr>
              </a:solidFill>
            </a:endParaRPr>
          </a:p>
        </p:txBody>
      </p:sp>
    </p:spTree>
    <p:extLst>
      <p:ext uri="{BB962C8B-B14F-4D97-AF65-F5344CB8AC3E}">
        <p14:creationId xmlns:p14="http://schemas.microsoft.com/office/powerpoint/2010/main" val="27235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2100" y="1003300"/>
            <a:ext cx="11277600" cy="4737100"/>
          </a:xfrm>
          <a:prstGeom prst="roundRect">
            <a:avLst/>
          </a:prstGeom>
          <a:pattFill prst="horzBrick">
            <a:fgClr>
              <a:schemeClr val="accent4">
                <a:lumMod val="60000"/>
                <a:lumOff val="40000"/>
              </a:schemeClr>
            </a:fgClr>
            <a:bgClr>
              <a:schemeClr val="bg1"/>
            </a:bgClr>
          </a:patt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98721" y="1992993"/>
            <a:ext cx="2015671" cy="15113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accent1">
                    <a:lumMod val="75000"/>
                  </a:schemeClr>
                </a:solidFill>
                <a:latin typeface="Haettenschweiler" panose="020B0706040902060204" pitchFamily="34" charset="0"/>
              </a:rPr>
              <a:t>বাড়ির কাজ</a:t>
            </a:r>
            <a:endParaRPr lang="en-US" sz="3200" b="1" dirty="0">
              <a:solidFill>
                <a:schemeClr val="accent1">
                  <a:lumMod val="75000"/>
                </a:schemeClr>
              </a:solidFill>
              <a:latin typeface="Haettenschweiler" panose="020B0706040902060204" pitchFamily="34" charset="0"/>
            </a:endParaRPr>
          </a:p>
        </p:txBody>
      </p:sp>
      <p:sp>
        <p:nvSpPr>
          <p:cNvPr id="4" name="Isosceles Triangle 3"/>
          <p:cNvSpPr/>
          <p:nvPr/>
        </p:nvSpPr>
        <p:spPr>
          <a:xfrm>
            <a:off x="5612039" y="939800"/>
            <a:ext cx="2989036" cy="10160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06400" y="3657600"/>
            <a:ext cx="11049000" cy="1911350"/>
          </a:xfrm>
          <a:prstGeom prst="right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bn-IN" sz="2800" dirty="0">
                <a:solidFill>
                  <a:srgbClr val="FFFF00"/>
                </a:solidFill>
              </a:rPr>
              <a:t> </a:t>
            </a:r>
            <a:r>
              <a:rPr lang="en-US" sz="2800" dirty="0" smtClean="0">
                <a:solidFill>
                  <a:srgbClr val="FFFF00"/>
                </a:solidFill>
              </a:rPr>
              <a:t>BeF2 </a:t>
            </a:r>
            <a:r>
              <a:rPr lang="en-US" sz="2800" dirty="0">
                <a:solidFill>
                  <a:srgbClr val="FFFF00"/>
                </a:solidFill>
              </a:rPr>
              <a:t>ও</a:t>
            </a:r>
            <a:r>
              <a:rPr lang="en-US" sz="2800" dirty="0" smtClean="0">
                <a:solidFill>
                  <a:srgbClr val="FFFF00"/>
                </a:solidFill>
              </a:rPr>
              <a:t> </a:t>
            </a:r>
            <a:r>
              <a:rPr lang="en-US" sz="2800" dirty="0" err="1" smtClean="0">
                <a:solidFill>
                  <a:srgbClr val="FFFF00"/>
                </a:solidFill>
              </a:rPr>
              <a:t>KBr</a:t>
            </a:r>
            <a:r>
              <a:rPr lang="en-US" sz="2800" dirty="0">
                <a:solidFill>
                  <a:srgbClr val="FFFF00"/>
                </a:solidFill>
              </a:rPr>
              <a:t> </a:t>
            </a:r>
            <a:r>
              <a:rPr lang="bn-IN" sz="2800" dirty="0" smtClean="0">
                <a:solidFill>
                  <a:srgbClr val="FFFF00"/>
                </a:solidFill>
              </a:rPr>
              <a:t>এর পানিতে দ্রবনীয়তা ও বিদ্যুৎ পরিবাহিতা ব্যাখ্যা করো</a:t>
            </a:r>
            <a:endParaRPr lang="en-US" sz="2800" dirty="0">
              <a:solidFill>
                <a:srgbClr val="FFFF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1193800"/>
            <a:ext cx="2639786" cy="2639786"/>
          </a:xfrm>
          <a:prstGeom prst="rect">
            <a:avLst/>
          </a:prstGeom>
        </p:spPr>
      </p:pic>
    </p:spTree>
    <p:extLst>
      <p:ext uri="{BB962C8B-B14F-4D97-AF65-F5344CB8AC3E}">
        <p14:creationId xmlns:p14="http://schemas.microsoft.com/office/powerpoint/2010/main" val="368816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edge">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Point Star 1"/>
          <p:cNvSpPr/>
          <p:nvPr/>
        </p:nvSpPr>
        <p:spPr>
          <a:xfrm>
            <a:off x="232229" y="116114"/>
            <a:ext cx="11959771" cy="6741886"/>
          </a:xfrm>
          <a:prstGeom prst="star1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6000" dirty="0" smtClean="0">
              <a:solidFill>
                <a:srgbClr val="002060"/>
              </a:solidFill>
              <a:latin typeface="Calibri" panose="020F0502020204030204" pitchFamily="34" charset="0"/>
              <a:cs typeface="+mj-cs"/>
            </a:endParaRPr>
          </a:p>
          <a:p>
            <a:pPr algn="ctr"/>
            <a:endParaRPr lang="bn-IN" sz="6000" dirty="0"/>
          </a:p>
          <a:p>
            <a:pPr algn="ctr"/>
            <a:endParaRPr lang="bn-IN" sz="6000" dirty="0" smtClean="0"/>
          </a:p>
          <a:p>
            <a:pPr algn="ctr"/>
            <a:endParaRPr lang="bn-IN" sz="6000" dirty="0"/>
          </a:p>
          <a:p>
            <a:pPr algn="ctr"/>
            <a:endParaRPr lang="en-US" sz="6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57" y="1342386"/>
            <a:ext cx="5011923" cy="4390758"/>
          </a:xfrm>
          <a:prstGeom prst="rect">
            <a:avLst/>
          </a:prstGeom>
        </p:spPr>
      </p:pic>
    </p:spTree>
    <p:extLst>
      <p:ext uri="{BB962C8B-B14F-4D97-AF65-F5344CB8AC3E}">
        <p14:creationId xmlns:p14="http://schemas.microsoft.com/office/powerpoint/2010/main" val="421209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641" y="740229"/>
            <a:ext cx="3504330" cy="1439407"/>
          </a:xfrm>
          <a:blipFill>
            <a:blip r:embed="rId2"/>
            <a:tile tx="0" ty="0" sx="100000" sy="100000" flip="none" algn="tl"/>
          </a:blipFill>
        </p:spPr>
        <p:txBody>
          <a:bodyPr/>
          <a:lstStyle/>
          <a:p>
            <a:pPr algn="ctr"/>
            <a:r>
              <a:rPr lang="en-US" b="1" u="sng" dirty="0" err="1" smtClean="0"/>
              <a:t>পরিচিতি</a:t>
            </a:r>
            <a:endParaRPr lang="en-US" b="1" u="sng" dirty="0"/>
          </a:p>
        </p:txBody>
      </p:sp>
      <p:sp>
        <p:nvSpPr>
          <p:cNvPr id="3" name="Text Placeholder 2"/>
          <p:cNvSpPr>
            <a:spLocks noGrp="1"/>
          </p:cNvSpPr>
          <p:nvPr>
            <p:ph type="body" idx="1"/>
          </p:nvPr>
        </p:nvSpPr>
        <p:spPr>
          <a:xfrm>
            <a:off x="1024128" y="2478122"/>
            <a:ext cx="1588443" cy="391887"/>
          </a:xfrm>
          <a:blipFill>
            <a:blip r:embed="rId3"/>
            <a:tile tx="0" ty="0" sx="100000" sy="100000" flip="none" algn="tl"/>
          </a:blipFill>
        </p:spPr>
        <p:txBody>
          <a:bodyPr>
            <a:normAutofit lnSpcReduction="10000"/>
          </a:bodyPr>
          <a:lstStyle/>
          <a:p>
            <a:r>
              <a:rPr lang="en-US" dirty="0" err="1" smtClean="0">
                <a:solidFill>
                  <a:srgbClr val="FFFF00"/>
                </a:solidFill>
              </a:rPr>
              <a:t>শিক্ষক</a:t>
            </a:r>
            <a:r>
              <a:rPr lang="en-US" dirty="0" smtClean="0">
                <a:solidFill>
                  <a:schemeClr val="tx2">
                    <a:lumMod val="60000"/>
                    <a:lumOff val="40000"/>
                  </a:schemeClr>
                </a:solidFill>
              </a:rPr>
              <a:t>:</a:t>
            </a:r>
            <a:endParaRPr lang="en-US" dirty="0">
              <a:solidFill>
                <a:schemeClr val="tx2">
                  <a:lumMod val="60000"/>
                  <a:lumOff val="40000"/>
                </a:schemeClr>
              </a:solidFill>
            </a:endParaRPr>
          </a:p>
        </p:txBody>
      </p:sp>
      <p:sp>
        <p:nvSpPr>
          <p:cNvPr id="4" name="Content Placeholder 3"/>
          <p:cNvSpPr>
            <a:spLocks noGrp="1"/>
          </p:cNvSpPr>
          <p:nvPr>
            <p:ph sz="half" idx="2"/>
          </p:nvPr>
        </p:nvSpPr>
        <p:spPr>
          <a:xfrm>
            <a:off x="1024128" y="2967788"/>
            <a:ext cx="3620443" cy="1474215"/>
          </a:xfrm>
          <a:blipFill>
            <a:blip r:embed="rId4"/>
            <a:tile tx="0" ty="0" sx="100000" sy="100000" flip="none" algn="tl"/>
          </a:blipFill>
        </p:spPr>
        <p:txBody>
          <a:bodyPr/>
          <a:lstStyle/>
          <a:p>
            <a:pPr marL="0" indent="0">
              <a:buNone/>
            </a:pPr>
            <a:r>
              <a:rPr lang="en-US" dirty="0" err="1" smtClean="0"/>
              <a:t>মোঃ</a:t>
            </a:r>
            <a:r>
              <a:rPr lang="en-US" dirty="0" smtClean="0"/>
              <a:t> </a:t>
            </a:r>
            <a:r>
              <a:rPr lang="en-US" dirty="0" err="1" smtClean="0"/>
              <a:t>সুমন</a:t>
            </a:r>
            <a:r>
              <a:rPr lang="en-US" dirty="0" smtClean="0"/>
              <a:t> </a:t>
            </a:r>
            <a:r>
              <a:rPr lang="en-US" dirty="0" err="1" smtClean="0"/>
              <a:t>হোসেন</a:t>
            </a:r>
            <a:endParaRPr lang="en-US" dirty="0" smtClean="0"/>
          </a:p>
          <a:p>
            <a:pPr marL="0" indent="0">
              <a:buNone/>
            </a:pPr>
            <a:r>
              <a:rPr lang="en-US" dirty="0" err="1" smtClean="0"/>
              <a:t>বি,এসসি</a:t>
            </a:r>
            <a:r>
              <a:rPr lang="en-US" dirty="0" smtClean="0"/>
              <a:t> (</a:t>
            </a:r>
            <a:r>
              <a:rPr lang="en-US" dirty="0" err="1" smtClean="0"/>
              <a:t>অনার্স</a:t>
            </a:r>
            <a:r>
              <a:rPr lang="en-US" dirty="0" smtClean="0"/>
              <a:t>), </a:t>
            </a:r>
            <a:r>
              <a:rPr lang="en-US" dirty="0" err="1" smtClean="0"/>
              <a:t>এম</a:t>
            </a:r>
            <a:r>
              <a:rPr lang="en-US" dirty="0" smtClean="0"/>
              <a:t>, </a:t>
            </a:r>
            <a:r>
              <a:rPr lang="en-US" dirty="0" err="1" smtClean="0"/>
              <a:t>এসসি</a:t>
            </a:r>
            <a:r>
              <a:rPr lang="en-US" dirty="0" smtClean="0"/>
              <a:t> (</a:t>
            </a:r>
            <a:r>
              <a:rPr lang="en-US" dirty="0" err="1" smtClean="0"/>
              <a:t>রসায়ন</a:t>
            </a:r>
            <a:r>
              <a:rPr lang="en-US" dirty="0" smtClean="0"/>
              <a:t>), </a:t>
            </a:r>
            <a:r>
              <a:rPr lang="en-US" dirty="0" err="1" smtClean="0"/>
              <a:t>বি,এড</a:t>
            </a:r>
            <a:r>
              <a:rPr lang="en-US" dirty="0" smtClean="0"/>
              <a:t> (১ম </a:t>
            </a:r>
            <a:r>
              <a:rPr lang="en-US" dirty="0" err="1" smtClean="0"/>
              <a:t>শ্রেণী</a:t>
            </a:r>
            <a:r>
              <a:rPr lang="en-US" dirty="0" smtClean="0"/>
              <a:t>)</a:t>
            </a:r>
            <a:endParaRPr lang="en-US" dirty="0"/>
          </a:p>
        </p:txBody>
      </p:sp>
      <p:sp>
        <p:nvSpPr>
          <p:cNvPr id="5" name="Text Placeholder 4"/>
          <p:cNvSpPr>
            <a:spLocks noGrp="1"/>
          </p:cNvSpPr>
          <p:nvPr>
            <p:ph type="body" sz="quarter" idx="3"/>
          </p:nvPr>
        </p:nvSpPr>
        <p:spPr>
          <a:xfrm>
            <a:off x="5990888" y="2266722"/>
            <a:ext cx="1019512" cy="603287"/>
          </a:xfrm>
          <a:blipFill>
            <a:blip r:embed="rId5"/>
            <a:tile tx="0" ty="0" sx="100000" sy="100000" flip="none" algn="tl"/>
          </a:blipFill>
        </p:spPr>
        <p:txBody>
          <a:bodyPr/>
          <a:lstStyle/>
          <a:p>
            <a:r>
              <a:rPr lang="en-US" dirty="0" err="1" smtClean="0">
                <a:solidFill>
                  <a:schemeClr val="tx2">
                    <a:lumMod val="60000"/>
                    <a:lumOff val="40000"/>
                  </a:schemeClr>
                </a:solidFill>
              </a:rPr>
              <a:t>পাঠ</a:t>
            </a:r>
            <a:r>
              <a:rPr lang="en-US" dirty="0" smtClean="0">
                <a:solidFill>
                  <a:schemeClr val="tx2">
                    <a:lumMod val="60000"/>
                    <a:lumOff val="40000"/>
                  </a:schemeClr>
                </a:solidFill>
              </a:rPr>
              <a:t>:</a:t>
            </a:r>
            <a:endParaRPr lang="en-US" dirty="0">
              <a:solidFill>
                <a:schemeClr val="tx2">
                  <a:lumMod val="60000"/>
                  <a:lumOff val="40000"/>
                </a:schemeClr>
              </a:solidFill>
            </a:endParaRPr>
          </a:p>
        </p:txBody>
      </p:sp>
      <p:sp>
        <p:nvSpPr>
          <p:cNvPr id="6" name="Content Placeholder 5"/>
          <p:cNvSpPr>
            <a:spLocks noGrp="1"/>
          </p:cNvSpPr>
          <p:nvPr>
            <p:ph sz="quarter" idx="4"/>
          </p:nvPr>
        </p:nvSpPr>
        <p:spPr>
          <a:xfrm>
            <a:off x="5990888" y="2967788"/>
            <a:ext cx="3254712" cy="1474215"/>
          </a:xfrm>
          <a:blipFill>
            <a:blip r:embed="rId6"/>
            <a:tile tx="0" ty="0" sx="100000" sy="100000" flip="none" algn="tl"/>
          </a:blipFill>
        </p:spPr>
        <p:txBody>
          <a:bodyPr/>
          <a:lstStyle/>
          <a:p>
            <a:pPr marL="0" indent="0">
              <a:buNone/>
            </a:pPr>
            <a:r>
              <a:rPr lang="en-US" dirty="0" err="1" smtClean="0"/>
              <a:t>শ্রেণী</a:t>
            </a:r>
            <a:r>
              <a:rPr lang="en-US" dirty="0" err="1"/>
              <a:t>ঃ</a:t>
            </a:r>
            <a:r>
              <a:rPr lang="en-US" dirty="0" smtClean="0"/>
              <a:t> </a:t>
            </a:r>
            <a:r>
              <a:rPr lang="en-US" dirty="0" err="1" smtClean="0"/>
              <a:t>নবম</a:t>
            </a:r>
            <a:r>
              <a:rPr lang="en-US" dirty="0" smtClean="0"/>
              <a:t> ও </a:t>
            </a:r>
            <a:r>
              <a:rPr lang="en-US" dirty="0" err="1" smtClean="0"/>
              <a:t>দশম</a:t>
            </a:r>
            <a:endParaRPr lang="en-US" dirty="0" smtClean="0"/>
          </a:p>
          <a:p>
            <a:pPr marL="0" indent="0">
              <a:buNone/>
            </a:pPr>
            <a:r>
              <a:rPr lang="en-US" dirty="0" err="1" smtClean="0"/>
              <a:t>বিষয়ঃ</a:t>
            </a:r>
            <a:r>
              <a:rPr lang="en-US" dirty="0" smtClean="0"/>
              <a:t> </a:t>
            </a:r>
            <a:r>
              <a:rPr lang="en-US" dirty="0" err="1" smtClean="0"/>
              <a:t>রসায়ন</a:t>
            </a:r>
            <a:endParaRPr lang="en-US" dirty="0" smtClean="0"/>
          </a:p>
          <a:p>
            <a:pPr marL="0" indent="0">
              <a:buNone/>
            </a:pPr>
            <a:r>
              <a:rPr lang="en-US" dirty="0" err="1" smtClean="0"/>
              <a:t>অধ্যায়ঃ</a:t>
            </a:r>
            <a:r>
              <a:rPr lang="en-US" dirty="0" smtClean="0"/>
              <a:t> ৫ম</a:t>
            </a:r>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530" y="188686"/>
            <a:ext cx="2191657" cy="2191657"/>
          </a:xfrm>
          <a:prstGeom prst="rect">
            <a:avLst/>
          </a:prstGeom>
        </p:spPr>
      </p:pic>
    </p:spTree>
    <p:extLst>
      <p:ext uri="{BB962C8B-B14F-4D97-AF65-F5344CB8AC3E}">
        <p14:creationId xmlns:p14="http://schemas.microsoft.com/office/powerpoint/2010/main" val="258255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strips(downLeft)">
                                      <p:cBhvr>
                                        <p:cTn id="20" dur="500"/>
                                        <p:tgtEl>
                                          <p:spTgt spid="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strips(downLeft)">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bg/>
                                          </p:spTgt>
                                        </p:tgtEl>
                                        <p:attrNameLst>
                                          <p:attrName>style.visibility</p:attrName>
                                        </p:attrNameLst>
                                      </p:cBhvr>
                                      <p:to>
                                        <p:strVal val="visible"/>
                                      </p:to>
                                    </p:set>
                                    <p:animEffect transition="in" filter="circle(in)">
                                      <p:cBhvr>
                                        <p:cTn id="30" dur="2000"/>
                                        <p:tgtEl>
                                          <p:spTgt spid="4">
                                            <p:bg/>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circle(in)">
                                      <p:cBhvr>
                                        <p:cTn id="35" dur="20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circle(in)">
                                      <p:cBhvr>
                                        <p:cTn id="40" dur="20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 calcmode="lin" valueType="num">
                                      <p:cBhvr>
                                        <p:cTn id="45" dur="500" fill="hold"/>
                                        <p:tgtEl>
                                          <p:spTgt spid="5">
                                            <p:bg/>
                                          </p:spTgt>
                                        </p:tgtEl>
                                        <p:attrNameLst>
                                          <p:attrName>ppt_w</p:attrName>
                                        </p:attrNameLst>
                                      </p:cBhvr>
                                      <p:tavLst>
                                        <p:tav tm="0">
                                          <p:val>
                                            <p:fltVal val="0"/>
                                          </p:val>
                                        </p:tav>
                                        <p:tav tm="100000">
                                          <p:val>
                                            <p:strVal val="#ppt_w"/>
                                          </p:val>
                                        </p:tav>
                                      </p:tavLst>
                                    </p:anim>
                                    <p:anim calcmode="lin" valueType="num">
                                      <p:cBhvr>
                                        <p:cTn id="46" dur="500" fill="hold"/>
                                        <p:tgtEl>
                                          <p:spTgt spid="5">
                                            <p:bg/>
                                          </p:spTgt>
                                        </p:tgtEl>
                                        <p:attrNameLst>
                                          <p:attrName>ppt_h</p:attrName>
                                        </p:attrNameLst>
                                      </p:cBhvr>
                                      <p:tavLst>
                                        <p:tav tm="0">
                                          <p:val>
                                            <p:fltVal val="0"/>
                                          </p:val>
                                        </p:tav>
                                        <p:tav tm="100000">
                                          <p:val>
                                            <p:strVal val="#ppt_h"/>
                                          </p:val>
                                        </p:tav>
                                      </p:tavLst>
                                    </p:anim>
                                    <p:animEffect transition="in" filter="fade">
                                      <p:cBhvr>
                                        <p:cTn id="47" dur="500"/>
                                        <p:tgtEl>
                                          <p:spTgt spid="5">
                                            <p:bg/>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p:cTn id="5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
                                            <p:bg/>
                                          </p:spTgt>
                                        </p:tgtEl>
                                        <p:attrNameLst>
                                          <p:attrName>style.visibility</p:attrName>
                                        </p:attrNameLst>
                                      </p:cBhvr>
                                      <p:to>
                                        <p:strVal val="visible"/>
                                      </p:to>
                                    </p:set>
                                    <p:anim calcmode="lin" valueType="num">
                                      <p:cBhvr>
                                        <p:cTn id="59" dur="500" fill="hold"/>
                                        <p:tgtEl>
                                          <p:spTgt spid="6">
                                            <p:bg/>
                                          </p:spTgt>
                                        </p:tgtEl>
                                        <p:attrNameLst>
                                          <p:attrName>ppt_w</p:attrName>
                                        </p:attrNameLst>
                                      </p:cBhvr>
                                      <p:tavLst>
                                        <p:tav tm="0">
                                          <p:val>
                                            <p:fltVal val="0"/>
                                          </p:val>
                                        </p:tav>
                                        <p:tav tm="100000">
                                          <p:val>
                                            <p:strVal val="#ppt_w"/>
                                          </p:val>
                                        </p:tav>
                                      </p:tavLst>
                                    </p:anim>
                                    <p:anim calcmode="lin" valueType="num">
                                      <p:cBhvr>
                                        <p:cTn id="60" dur="5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 calcmode="lin" valueType="num">
                                      <p:cBhvr>
                                        <p:cTn id="6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6">
                                            <p:txEl>
                                              <p:pRg st="1" end="1"/>
                                            </p:txEl>
                                          </p:spTgt>
                                        </p:tgtEl>
                                        <p:attrNameLst>
                                          <p:attrName>style.visibility</p:attrName>
                                        </p:attrNameLst>
                                      </p:cBhvr>
                                      <p:to>
                                        <p:strVal val="visible"/>
                                      </p:to>
                                    </p:set>
                                    <p:anim calcmode="lin" valueType="num">
                                      <p:cBhvr>
                                        <p:cTn id="7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grpId="0"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 calcmode="lin" valueType="num">
                                      <p:cBhvr>
                                        <p:cTn id="7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P spid="5"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798286" y="885371"/>
            <a:ext cx="10958285" cy="5370286"/>
          </a:xfrm>
          <a:prstGeom prst="flowChartAlternateProcess">
            <a:avLst/>
          </a:prstGeom>
          <a:pattFill prst="lgCheck">
            <a:fgClr>
              <a:schemeClr val="accent1">
                <a:lumMod val="60000"/>
                <a:lumOff val="40000"/>
              </a:schemeClr>
            </a:fgClr>
            <a:bgClr>
              <a:schemeClr val="bg1"/>
            </a:bgClr>
          </a:patt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endParaRPr lang="bn-IN" sz="2800" dirty="0" smtClean="0">
              <a:solidFill>
                <a:schemeClr val="accent3">
                  <a:lumMod val="50000"/>
                </a:schemeClr>
              </a:solidFill>
              <a:effectLst>
                <a:glow rad="228600">
                  <a:schemeClr val="accent5">
                    <a:satMod val="175000"/>
                    <a:alpha val="40000"/>
                  </a:schemeClr>
                </a:glow>
              </a:effectLst>
            </a:endParaRPr>
          </a:p>
          <a:p>
            <a:pPr marL="285750" indent="-285750">
              <a:buFont typeface="Wingdings" panose="05000000000000000000" pitchFamily="2" charset="2"/>
              <a:buChar char="q"/>
            </a:pPr>
            <a:endParaRPr lang="bn-IN" sz="2800" dirty="0" smtClean="0">
              <a:solidFill>
                <a:schemeClr val="accent3">
                  <a:lumMod val="50000"/>
                </a:schemeClr>
              </a:solidFill>
              <a:effectLst>
                <a:glow rad="228600">
                  <a:schemeClr val="accent5">
                    <a:satMod val="175000"/>
                    <a:alpha val="40000"/>
                  </a:schemeClr>
                </a:glow>
              </a:effectLst>
            </a:endParaRPr>
          </a:p>
          <a:p>
            <a:pPr marL="285750" indent="-285750">
              <a:buFont typeface="Wingdings" panose="05000000000000000000" pitchFamily="2" charset="2"/>
              <a:buChar char="q"/>
            </a:pPr>
            <a:endParaRPr lang="bn-IN" sz="2800" dirty="0">
              <a:solidFill>
                <a:schemeClr val="accent3">
                  <a:lumMod val="50000"/>
                </a:schemeClr>
              </a:solidFill>
              <a:effectLst>
                <a:glow rad="228600">
                  <a:schemeClr val="accent5">
                    <a:satMod val="175000"/>
                    <a:alpha val="40000"/>
                  </a:schemeClr>
                </a:glow>
              </a:effectLst>
            </a:endParaRPr>
          </a:p>
          <a:p>
            <a:pPr marL="285750" indent="-285750">
              <a:buFont typeface="Wingdings" panose="05000000000000000000" pitchFamily="2" charset="2"/>
              <a:buChar char="q"/>
            </a:pPr>
            <a:r>
              <a:rPr lang="bn-IN" sz="2800" dirty="0" smtClean="0">
                <a:solidFill>
                  <a:schemeClr val="accent3">
                    <a:lumMod val="50000"/>
                  </a:schemeClr>
                </a:solidFill>
                <a:effectLst>
                  <a:glow rad="228600">
                    <a:schemeClr val="accent5">
                      <a:satMod val="175000"/>
                      <a:alpha val="40000"/>
                    </a:schemeClr>
                  </a:glow>
                </a:effectLst>
              </a:rPr>
              <a:t>পোলার যৌগ কি তা বলতে পারবে</a:t>
            </a:r>
          </a:p>
          <a:p>
            <a:endParaRPr lang="bn-IN" sz="2800" dirty="0" smtClean="0">
              <a:solidFill>
                <a:schemeClr val="accent3">
                  <a:lumMod val="50000"/>
                </a:schemeClr>
              </a:solidFill>
              <a:effectLst>
                <a:glow rad="228600">
                  <a:schemeClr val="accent5">
                    <a:satMod val="175000"/>
                    <a:alpha val="40000"/>
                  </a:schemeClr>
                </a:glow>
              </a:effectLst>
            </a:endParaRPr>
          </a:p>
          <a:p>
            <a:pPr marL="285750" indent="-285750">
              <a:buFont typeface="Wingdings" panose="05000000000000000000" pitchFamily="2" charset="2"/>
              <a:buChar char="q"/>
            </a:pPr>
            <a:r>
              <a:rPr lang="bn-IN" sz="2800" dirty="0">
                <a:solidFill>
                  <a:schemeClr val="accent3">
                    <a:lumMod val="50000"/>
                  </a:schemeClr>
                </a:solidFill>
                <a:effectLst>
                  <a:glow rad="228600">
                    <a:schemeClr val="accent5">
                      <a:satMod val="175000"/>
                      <a:alpha val="40000"/>
                    </a:schemeClr>
                  </a:glow>
                </a:effectLst>
              </a:rPr>
              <a:t>আয়নিক যৌগের পানিতে দ্রবনীয়তার কারণ বলতে পারবে</a:t>
            </a:r>
            <a:r>
              <a:rPr lang="bn-IN" sz="2800" dirty="0"/>
              <a:t> </a:t>
            </a:r>
            <a:endParaRPr lang="en-US" sz="2800" dirty="0"/>
          </a:p>
          <a:p>
            <a:pPr marL="285750" indent="-285750">
              <a:buFont typeface="Wingdings" panose="05000000000000000000" pitchFamily="2" charset="2"/>
              <a:buChar char="q"/>
            </a:pPr>
            <a:endParaRPr lang="bn-IN" sz="2800" dirty="0" smtClean="0">
              <a:solidFill>
                <a:schemeClr val="accent3">
                  <a:lumMod val="50000"/>
                </a:schemeClr>
              </a:solidFill>
              <a:effectLst>
                <a:glow rad="228600">
                  <a:schemeClr val="accent5">
                    <a:satMod val="175000"/>
                    <a:alpha val="40000"/>
                  </a:schemeClr>
                </a:glow>
              </a:effectLst>
            </a:endParaRPr>
          </a:p>
          <a:p>
            <a:pPr marL="285750" indent="-285750">
              <a:buFont typeface="Wingdings" panose="05000000000000000000" pitchFamily="2" charset="2"/>
              <a:buChar char="q"/>
            </a:pPr>
            <a:endParaRPr lang="bn-IN" dirty="0">
              <a:solidFill>
                <a:schemeClr val="accent3">
                  <a:lumMod val="50000"/>
                </a:schemeClr>
              </a:solidFill>
              <a:effectLst>
                <a:glow rad="228600">
                  <a:schemeClr val="accent5">
                    <a:satMod val="175000"/>
                    <a:alpha val="40000"/>
                  </a:schemeClr>
                </a:glow>
              </a:effectLst>
            </a:endParaRPr>
          </a:p>
          <a:p>
            <a:pPr marL="285750" indent="-285750">
              <a:buFont typeface="Wingdings" panose="05000000000000000000" pitchFamily="2" charset="2"/>
              <a:buChar char="q"/>
            </a:pPr>
            <a:r>
              <a:rPr lang="bn-IN" sz="3200" dirty="0" smtClean="0">
                <a:solidFill>
                  <a:schemeClr val="accent3">
                    <a:lumMod val="50000"/>
                  </a:schemeClr>
                </a:solidFill>
                <a:effectLst>
                  <a:glow rad="228600">
                    <a:schemeClr val="accent5">
                      <a:satMod val="175000"/>
                      <a:alpha val="40000"/>
                    </a:schemeClr>
                  </a:glow>
                </a:effectLst>
              </a:rPr>
              <a:t>আয়নিক যৌগের বিদ্যুৎ পরিবাহিতার কারণ বলতে পারবে</a:t>
            </a:r>
          </a:p>
          <a:p>
            <a:pPr marL="285750" indent="-285750">
              <a:buFont typeface="Wingdings" panose="05000000000000000000" pitchFamily="2" charset="2"/>
              <a:buChar char="q"/>
            </a:pPr>
            <a:endParaRPr lang="bn-IN" dirty="0">
              <a:solidFill>
                <a:schemeClr val="accent3">
                  <a:lumMod val="50000"/>
                </a:schemeClr>
              </a:solidFill>
              <a:effectLst>
                <a:glow rad="228600">
                  <a:schemeClr val="accent5">
                    <a:satMod val="175000"/>
                    <a:alpha val="40000"/>
                  </a:schemeClr>
                </a:glow>
              </a:effectLst>
            </a:endParaRPr>
          </a:p>
          <a:p>
            <a:endParaRPr lang="bn-IN" dirty="0" smtClean="0">
              <a:solidFill>
                <a:schemeClr val="accent3">
                  <a:lumMod val="50000"/>
                </a:schemeClr>
              </a:solidFill>
              <a:effectLst>
                <a:glow rad="228600">
                  <a:schemeClr val="accent5">
                    <a:satMod val="175000"/>
                    <a:alpha val="40000"/>
                  </a:schemeClr>
                </a:glow>
              </a:effectLst>
            </a:endParaRPr>
          </a:p>
        </p:txBody>
      </p:sp>
      <p:sp>
        <p:nvSpPr>
          <p:cNvPr id="3" name="Right Arrow 2"/>
          <p:cNvSpPr/>
          <p:nvPr/>
        </p:nvSpPr>
        <p:spPr>
          <a:xfrm>
            <a:off x="1016000" y="1025071"/>
            <a:ext cx="6952343" cy="1253671"/>
          </a:xfrm>
          <a:prstGeom prst="right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এই</a:t>
            </a:r>
            <a:r>
              <a:rPr lang="en-US" sz="2400" dirty="0"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 </a:t>
            </a:r>
            <a:r>
              <a:rPr lang="en-US" sz="2400" dirty="0" err="1"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পাঠ</a:t>
            </a:r>
            <a:r>
              <a:rPr lang="en-US" sz="2400" dirty="0"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 </a:t>
            </a:r>
            <a:r>
              <a:rPr lang="en-US" sz="2400" dirty="0" err="1"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শেষে</a:t>
            </a:r>
            <a:r>
              <a:rPr lang="en-US" sz="2400" dirty="0"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 </a:t>
            </a:r>
            <a:r>
              <a:rPr lang="en-US" sz="2400" dirty="0" err="1"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শিক্ষার্থীরা</a:t>
            </a:r>
            <a:r>
              <a:rPr lang="en-US" sz="2400" dirty="0"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 </a:t>
            </a:r>
            <a:r>
              <a:rPr lang="en-US" sz="2400" dirty="0" err="1"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যা</a:t>
            </a:r>
            <a:r>
              <a:rPr lang="en-US" sz="2400" dirty="0"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 </a:t>
            </a:r>
            <a:r>
              <a:rPr lang="en-US" sz="2400" dirty="0" err="1"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যা</a:t>
            </a:r>
            <a:r>
              <a:rPr lang="en-US" sz="2400" dirty="0"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 </a:t>
            </a:r>
            <a:r>
              <a:rPr lang="en-US" sz="2400" dirty="0" err="1"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শিখতে</a:t>
            </a:r>
            <a:r>
              <a:rPr lang="en-US" sz="2400" dirty="0"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 </a:t>
            </a:r>
            <a:r>
              <a:rPr lang="en-US" sz="2400" dirty="0" err="1"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পারবে</a:t>
            </a:r>
            <a:r>
              <a:rPr lang="en-US" sz="2400" dirty="0" smtClean="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rPr>
              <a:t>…</a:t>
            </a:r>
            <a:endParaRPr lang="en-US" sz="2400" dirty="0">
              <a:ln>
                <a:solidFill>
                  <a:schemeClr val="accent3">
                    <a:lumMod val="50000"/>
                  </a:schemeClr>
                </a:solidFill>
              </a:ln>
              <a:solidFill>
                <a:schemeClr val="accent1">
                  <a:lumMod val="50000"/>
                </a:schemeClr>
              </a:solidFill>
              <a:effectLst>
                <a:reflection blurRad="6350" stA="55000" endA="50" endPos="85000" dist="29997" dir="5400000" sy="-100000" algn="bl" rotWithShape="0"/>
              </a:effectLst>
            </a:endParaRPr>
          </a:p>
        </p:txBody>
      </p:sp>
    </p:spTree>
    <p:extLst>
      <p:ext uri="{BB962C8B-B14F-4D97-AF65-F5344CB8AC3E}">
        <p14:creationId xmlns:p14="http://schemas.microsoft.com/office/powerpoint/2010/main" val="916948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160060" y="477671"/>
            <a:ext cx="10233654" cy="5748958"/>
          </a:xfrm>
          <a:prstGeom prst="flowChartAlternateProcess">
            <a:avLst/>
          </a:prstGeom>
          <a:solidFill>
            <a:schemeClr val="bg2">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3514" y="681942"/>
            <a:ext cx="5876632" cy="3454629"/>
          </a:xfrm>
          <a:prstGeom prst="rect">
            <a:avLst/>
          </a:prstGeom>
        </p:spPr>
      </p:pic>
      <p:sp>
        <p:nvSpPr>
          <p:cNvPr id="4" name="Notched Right Arrow 3"/>
          <p:cNvSpPr/>
          <p:nvPr/>
        </p:nvSpPr>
        <p:spPr>
          <a:xfrm>
            <a:off x="2013369" y="1179976"/>
            <a:ext cx="3150145" cy="1433015"/>
          </a:xfrm>
          <a:prstGeom prst="notchedRightArrow">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ছবিতে</a:t>
            </a:r>
            <a:r>
              <a:rPr lang="en-US" dirty="0" smtClean="0"/>
              <a:t> </a:t>
            </a:r>
            <a:r>
              <a:rPr lang="en-US" dirty="0" err="1" smtClean="0"/>
              <a:t>কি</a:t>
            </a:r>
            <a:r>
              <a:rPr lang="en-US" dirty="0" smtClean="0"/>
              <a:t> </a:t>
            </a:r>
            <a:r>
              <a:rPr lang="en-US" dirty="0" err="1" smtClean="0"/>
              <a:t>দেখা</a:t>
            </a:r>
            <a:r>
              <a:rPr lang="en-US" dirty="0" smtClean="0"/>
              <a:t> </a:t>
            </a:r>
            <a:r>
              <a:rPr lang="en-US" dirty="0" err="1" smtClean="0"/>
              <a:t>যায়</a:t>
            </a:r>
            <a:r>
              <a:rPr lang="en-US" dirty="0" smtClean="0"/>
              <a:t> ?</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5098" y="3827933"/>
            <a:ext cx="1688658" cy="2214712"/>
          </a:xfrm>
          <a:prstGeom prst="rect">
            <a:avLst/>
          </a:prstGeom>
        </p:spPr>
      </p:pic>
      <p:sp>
        <p:nvSpPr>
          <p:cNvPr id="6" name="Bevel 5"/>
          <p:cNvSpPr/>
          <p:nvPr/>
        </p:nvSpPr>
        <p:spPr>
          <a:xfrm>
            <a:off x="3807673" y="4340571"/>
            <a:ext cx="6838058" cy="1189437"/>
          </a:xfrm>
          <a:prstGeom prst="bevel">
            <a:avLst/>
          </a:prstGeom>
          <a:blipFill>
            <a:blip r:embed="rId5"/>
            <a:tile tx="0" ty="0" sx="100000" sy="100000" flip="none" algn="tl"/>
          </a:blipFill>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আমাদের আজকের পাঠ- আয়নিক যৌগের পানিতে দ্রবনীয়তা ও বিদ্যুৎ পরিবাহিতা</a:t>
            </a:r>
            <a:endParaRPr lang="en-US" dirty="0"/>
          </a:p>
        </p:txBody>
      </p:sp>
    </p:spTree>
    <p:extLst>
      <p:ext uri="{BB962C8B-B14F-4D97-AF65-F5344CB8AC3E}">
        <p14:creationId xmlns:p14="http://schemas.microsoft.com/office/powerpoint/2010/main" val="22645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04799" y="232228"/>
            <a:ext cx="11495315" cy="6284685"/>
          </a:xfrm>
          <a:prstGeom prst="bevel">
            <a:avLst/>
          </a:prstGeom>
          <a:pattFill prst="pla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bg2">
                    <a:lumMod val="25000"/>
                  </a:schemeClr>
                </a:solidFill>
              </a:rPr>
              <a:t>পোলার যৌগঃ</a:t>
            </a:r>
          </a:p>
          <a:p>
            <a:r>
              <a:rPr lang="bn-IN" sz="2800" dirty="0" smtClean="0">
                <a:solidFill>
                  <a:schemeClr val="bg2">
                    <a:lumMod val="10000"/>
                  </a:schemeClr>
                </a:solidFill>
              </a:rPr>
              <a:t>সমযোজী বন্ধনে আবদ্ধ কোন যৌগের একটি পরমানু অপেক্ষা অপর পরমানুর তড়িৎ ঋনাত্মকতা বেশি হলে বন্ধনে আবদ্ধ ইলেকট্রণ যুগল অধিক তড়িৎ ঋনাত্মক পরমানুর দিকে আকৃষ্ট হয় ।ফলে একটি আংশিক ধনাত্মক</a:t>
            </a:r>
            <a:r>
              <a:rPr lang="en-US" sz="2800" dirty="0" smtClean="0">
                <a:solidFill>
                  <a:schemeClr val="bg2">
                    <a:lumMod val="10000"/>
                  </a:schemeClr>
                </a:solidFill>
              </a:rPr>
              <a:t>  </a:t>
            </a:r>
            <a:r>
              <a:rPr lang="bn-IN" sz="2800" dirty="0" smtClean="0">
                <a:solidFill>
                  <a:schemeClr val="bg2">
                    <a:lumMod val="10000"/>
                  </a:schemeClr>
                </a:solidFill>
              </a:rPr>
              <a:t>(</a:t>
            </a:r>
            <a:r>
              <a:rPr lang="bn-IN" sz="2800" dirty="0" smtClean="0">
                <a:solidFill>
                  <a:schemeClr val="bg2">
                    <a:lumMod val="10000"/>
                  </a:schemeClr>
                </a:solidFill>
                <a:latin typeface="Nirmala UI" panose="020B0502040204020203" pitchFamily="34" charset="0"/>
                <a:cs typeface="Nirmala UI" panose="020B0502040204020203" pitchFamily="34" charset="0"/>
              </a:rPr>
              <a:t>ᳰ+)</a:t>
            </a:r>
            <a:r>
              <a:rPr lang="bn-IN" sz="2800" dirty="0" smtClean="0">
                <a:solidFill>
                  <a:schemeClr val="bg2">
                    <a:lumMod val="10000"/>
                  </a:schemeClr>
                </a:solidFill>
              </a:rPr>
              <a:t> ও অন্যটি আংশিক ঋনাত্মক (</a:t>
            </a:r>
            <a:r>
              <a:rPr lang="bn-IN" sz="2800" dirty="0" smtClean="0">
                <a:solidFill>
                  <a:schemeClr val="bg2">
                    <a:lumMod val="10000"/>
                  </a:schemeClr>
                </a:solidFill>
                <a:latin typeface="Nirmala UI" panose="020B0502040204020203" pitchFamily="34" charset="0"/>
                <a:cs typeface="Nirmala UI" panose="020B0502040204020203" pitchFamily="34" charset="0"/>
              </a:rPr>
              <a:t>ᳰ</a:t>
            </a:r>
            <a:r>
              <a:rPr lang="bn-IN" sz="2800" dirty="0">
                <a:solidFill>
                  <a:schemeClr val="bg2">
                    <a:lumMod val="10000"/>
                  </a:schemeClr>
                </a:solidFill>
                <a:latin typeface="Nirmala UI" panose="020B0502040204020203" pitchFamily="34" charset="0"/>
                <a:cs typeface="Nirmala UI" panose="020B0502040204020203" pitchFamily="34" charset="0"/>
              </a:rPr>
              <a:t>-</a:t>
            </a:r>
            <a:r>
              <a:rPr lang="bn-IN" sz="2800" dirty="0" smtClean="0">
                <a:solidFill>
                  <a:schemeClr val="bg2">
                    <a:lumMod val="10000"/>
                  </a:schemeClr>
                </a:solidFill>
                <a:latin typeface="Nirmala UI" panose="020B0502040204020203" pitchFamily="34" charset="0"/>
                <a:cs typeface="Nirmala UI" panose="020B0502040204020203" pitchFamily="34" charset="0"/>
              </a:rPr>
              <a:t>)</a:t>
            </a:r>
            <a:r>
              <a:rPr lang="bn-IN" sz="2800" dirty="0" smtClean="0">
                <a:solidFill>
                  <a:schemeClr val="bg2">
                    <a:lumMod val="10000"/>
                  </a:schemeClr>
                </a:solidFill>
              </a:rPr>
              <a:t>আধান প্রাপ্ত হয়।এ সকল যৌগকে  পোলার যৌগ বলে।আর পোলার যৌগ সমূহের এই আংশিক ধনাত্মক ও ঋনাত্মক আধান/চার্জ সৃষ্টির ধর্মকে পোলারিটি বলে।</a:t>
            </a:r>
          </a:p>
          <a:p>
            <a:r>
              <a:rPr lang="bn-IN" sz="2800" dirty="0" smtClean="0">
                <a:solidFill>
                  <a:schemeClr val="bg2">
                    <a:lumMod val="10000"/>
                  </a:schemeClr>
                </a:solidFill>
              </a:rPr>
              <a:t>কিছু পোলার যৌগের উদাহরণ হলোঃ</a:t>
            </a:r>
            <a:r>
              <a:rPr lang="en-US" sz="2800" dirty="0" smtClean="0">
                <a:solidFill>
                  <a:schemeClr val="bg2">
                    <a:lumMod val="10000"/>
                  </a:schemeClr>
                </a:solidFill>
              </a:rPr>
              <a:t>   H</a:t>
            </a:r>
            <a:r>
              <a:rPr lang="en-US" sz="2800" baseline="-25000" dirty="0" smtClean="0">
                <a:solidFill>
                  <a:schemeClr val="bg2">
                    <a:lumMod val="10000"/>
                  </a:schemeClr>
                </a:solidFill>
              </a:rPr>
              <a:t>2</a:t>
            </a:r>
            <a:r>
              <a:rPr lang="en-US" sz="2800" dirty="0" smtClean="0">
                <a:solidFill>
                  <a:schemeClr val="bg2">
                    <a:lumMod val="10000"/>
                  </a:schemeClr>
                </a:solidFill>
              </a:rPr>
              <a:t>O , HF  , </a:t>
            </a:r>
            <a:r>
              <a:rPr lang="en-US" sz="2800" dirty="0" err="1" smtClean="0">
                <a:solidFill>
                  <a:schemeClr val="bg2">
                    <a:lumMod val="10000"/>
                  </a:schemeClr>
                </a:solidFill>
              </a:rPr>
              <a:t>HCl</a:t>
            </a:r>
            <a:r>
              <a:rPr lang="en-US" sz="2800" dirty="0" smtClean="0">
                <a:solidFill>
                  <a:schemeClr val="bg2">
                    <a:lumMod val="10000"/>
                  </a:schemeClr>
                </a:solidFill>
              </a:rPr>
              <a:t> ,C</a:t>
            </a:r>
            <a:r>
              <a:rPr lang="en-US" sz="2800" baseline="-25000" dirty="0" smtClean="0">
                <a:solidFill>
                  <a:schemeClr val="bg2">
                    <a:lumMod val="10000"/>
                  </a:schemeClr>
                </a:solidFill>
              </a:rPr>
              <a:t>2</a:t>
            </a:r>
            <a:r>
              <a:rPr lang="en-US" sz="2800" dirty="0" smtClean="0">
                <a:solidFill>
                  <a:schemeClr val="bg2">
                    <a:lumMod val="10000"/>
                  </a:schemeClr>
                </a:solidFill>
              </a:rPr>
              <a:t>H</a:t>
            </a:r>
            <a:r>
              <a:rPr lang="en-US" sz="2800" baseline="-25000" dirty="0" smtClean="0">
                <a:solidFill>
                  <a:schemeClr val="bg2">
                    <a:lumMod val="10000"/>
                  </a:schemeClr>
                </a:solidFill>
              </a:rPr>
              <a:t>5</a:t>
            </a:r>
            <a:r>
              <a:rPr lang="en-US" sz="2800" dirty="0" smtClean="0">
                <a:solidFill>
                  <a:schemeClr val="bg2">
                    <a:lumMod val="10000"/>
                  </a:schemeClr>
                </a:solidFill>
              </a:rPr>
              <a:t>OH , CH</a:t>
            </a:r>
            <a:r>
              <a:rPr lang="en-US" sz="2800" baseline="-25000" dirty="0" smtClean="0">
                <a:solidFill>
                  <a:schemeClr val="bg2">
                    <a:lumMod val="10000"/>
                  </a:schemeClr>
                </a:solidFill>
              </a:rPr>
              <a:t>3</a:t>
            </a:r>
            <a:r>
              <a:rPr lang="en-US" sz="2800" dirty="0" smtClean="0">
                <a:solidFill>
                  <a:schemeClr val="bg2">
                    <a:lumMod val="10000"/>
                  </a:schemeClr>
                </a:solidFill>
              </a:rPr>
              <a:t>OH  </a:t>
            </a:r>
            <a:r>
              <a:rPr lang="en-US" sz="2800" dirty="0" err="1" smtClean="0">
                <a:solidFill>
                  <a:schemeClr val="bg2">
                    <a:lumMod val="10000"/>
                  </a:schemeClr>
                </a:solidFill>
              </a:rPr>
              <a:t>ইত্যাদি</a:t>
            </a:r>
            <a:r>
              <a:rPr lang="en-US" sz="2800" dirty="0" smtClean="0">
                <a:solidFill>
                  <a:schemeClr val="bg2">
                    <a:lumMod val="10000"/>
                  </a:schemeClr>
                </a:solidFill>
              </a:rPr>
              <a:t>।</a:t>
            </a:r>
            <a:endParaRPr lang="en-US" sz="2800" dirty="0">
              <a:solidFill>
                <a:schemeClr val="bg2">
                  <a:lumMod val="10000"/>
                </a:schemeClr>
              </a:solidFill>
            </a:endParaRPr>
          </a:p>
        </p:txBody>
      </p:sp>
    </p:spTree>
    <p:extLst>
      <p:ext uri="{BB962C8B-B14F-4D97-AF65-F5344CB8AC3E}">
        <p14:creationId xmlns:p14="http://schemas.microsoft.com/office/powerpoint/2010/main" val="26483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82170" y="580571"/>
            <a:ext cx="10726059" cy="5646058"/>
          </a:xfrm>
          <a:prstGeom prst="round2Diag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400" dirty="0" smtClean="0">
              <a:solidFill>
                <a:schemeClr val="accent5">
                  <a:lumMod val="75000"/>
                </a:schemeClr>
              </a:solidFill>
            </a:endParaRPr>
          </a:p>
          <a:p>
            <a:endParaRPr lang="bn-IN" sz="2400" dirty="0">
              <a:solidFill>
                <a:schemeClr val="accent5">
                  <a:lumMod val="75000"/>
                </a:schemeClr>
              </a:solidFill>
            </a:endParaRPr>
          </a:p>
          <a:p>
            <a:endParaRPr lang="bn-IN" sz="2400" dirty="0" smtClean="0">
              <a:solidFill>
                <a:schemeClr val="accent5">
                  <a:lumMod val="75000"/>
                </a:schemeClr>
              </a:solidFill>
            </a:endParaRPr>
          </a:p>
          <a:p>
            <a:r>
              <a:rPr lang="bn-IN" sz="3200" dirty="0" smtClean="0">
                <a:solidFill>
                  <a:schemeClr val="accent5">
                    <a:lumMod val="75000"/>
                  </a:schemeClr>
                </a:solidFill>
              </a:rPr>
              <a:t>আয়নিক যৌগে দুটি  বিপরীত মেরু  অর্থাৎ ধনাত্মক ও ঋনাত্মক আয়ন সৃষ্টি হয়। এই বিপরীত আয়ন পানির দুটি বিপরীত আয়ন দ্বারা পরিবেষ্টিত থাকে। যখন পানিতে দ্রবীভূত হয় তখন আয়নিক যৌগের ধনাত্মক আয়ন পানির ঋনাত্মক আয়ন দ্বারা এবং আয়নিক যৌগের  ঋনাত্মক আয়ন পানির ধনাত্মক দ্বারা পরিবেষ্টিত থাকে।এভাবে আয়নিক যৌগ পানিতে দ্রবীভূত হয় এবং বিক্রিয়ায় ভিন্ন ভিন্ন উৎপাদ তৈরি করে।  </a:t>
            </a:r>
            <a:endParaRPr lang="en-US" sz="3200" dirty="0">
              <a:solidFill>
                <a:schemeClr val="accent5">
                  <a:lumMod val="75000"/>
                </a:schemeClr>
              </a:solidFill>
            </a:endParaRPr>
          </a:p>
        </p:txBody>
      </p:sp>
      <p:sp>
        <p:nvSpPr>
          <p:cNvPr id="4" name="Flowchart: Terminator 3"/>
          <p:cNvSpPr/>
          <p:nvPr/>
        </p:nvSpPr>
        <p:spPr>
          <a:xfrm>
            <a:off x="1855149" y="756882"/>
            <a:ext cx="8598088" cy="627797"/>
          </a:xfrm>
          <a:prstGeom prst="flowChartTerminator">
            <a:avLst/>
          </a:prstGeom>
          <a:pattFill prst="zigZag">
            <a:fgClr>
              <a:schemeClr val="accent5">
                <a:lumMod val="75000"/>
              </a:schemeClr>
            </a:fgClr>
            <a:bgClr>
              <a:schemeClr val="bg1"/>
            </a:bgClr>
          </a:patt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
              <a:lightRig rig="threePt" dir="t"/>
            </a:scene3d>
          </a:bodyPr>
          <a:lstStyle/>
          <a:p>
            <a:pPr algn="ctr"/>
            <a:r>
              <a:rPr lang="bn-IN" sz="3600" dirty="0" smtClean="0">
                <a:ln>
                  <a:solidFill>
                    <a:schemeClr val="accent1">
                      <a:lumMod val="50000"/>
                    </a:schemeClr>
                  </a:solidFill>
                </a:ln>
                <a:pattFill prst="pct80">
                  <a:fgClr>
                    <a:schemeClr val="accent5">
                      <a:lumMod val="75000"/>
                    </a:schemeClr>
                  </a:fgClr>
                  <a:bgClr>
                    <a:schemeClr val="bg1"/>
                  </a:bgClr>
                </a:pattFill>
              </a:rPr>
              <a:t>আয়নিক যৌগের পানিতে দ্রবনীয়তা</a:t>
            </a:r>
            <a:endParaRPr lang="en-US" sz="3600" dirty="0">
              <a:ln>
                <a:solidFill>
                  <a:schemeClr val="accent1">
                    <a:lumMod val="50000"/>
                  </a:schemeClr>
                </a:solidFill>
              </a:ln>
              <a:pattFill prst="pct80">
                <a:fgClr>
                  <a:schemeClr val="accent5">
                    <a:lumMod val="75000"/>
                  </a:schemeClr>
                </a:fgClr>
                <a:bgClr>
                  <a:schemeClr val="bg1"/>
                </a:bgClr>
              </a:pattFill>
            </a:endParaRPr>
          </a:p>
        </p:txBody>
      </p:sp>
    </p:spTree>
    <p:extLst>
      <p:ext uri="{BB962C8B-B14F-4D97-AF65-F5344CB8AC3E}">
        <p14:creationId xmlns:p14="http://schemas.microsoft.com/office/powerpoint/2010/main" val="29099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ard 1"/>
          <p:cNvSpPr/>
          <p:nvPr/>
        </p:nvSpPr>
        <p:spPr>
          <a:xfrm>
            <a:off x="391886" y="406399"/>
            <a:ext cx="11205028" cy="6052457"/>
          </a:xfrm>
          <a:prstGeom prst="flowChartPunchedCard">
            <a:avLst/>
          </a:prstGeom>
          <a:pattFill prst="pct60">
            <a:fgClr>
              <a:schemeClr val="accent3">
                <a:lumMod val="7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Button">
              <a:avLst/>
            </a:prstTxWarp>
          </a:bodyPr>
          <a:lstStyle/>
          <a:p>
            <a:pPr algn="ctr"/>
            <a:endParaRPr lang="en-US" dirty="0">
              <a:latin typeface="Arial Black" panose="020B0A04020102020204" pitchFamily="34" charset="0"/>
            </a:endParaRPr>
          </a:p>
        </p:txBody>
      </p:sp>
      <p:sp>
        <p:nvSpPr>
          <p:cNvPr id="3" name="Round Diagonal Corner Rectangle 2"/>
          <p:cNvSpPr/>
          <p:nvPr/>
        </p:nvSpPr>
        <p:spPr>
          <a:xfrm>
            <a:off x="2487384" y="691243"/>
            <a:ext cx="7991929" cy="556986"/>
          </a:xfrm>
          <a:prstGeom prst="round2DiagRect">
            <a:avLst/>
          </a:prstGeom>
          <a:pattFill prst="sphere">
            <a:fgClr>
              <a:schemeClr val="accent1"/>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lumMod val="85000"/>
                    <a:lumOff val="15000"/>
                  </a:schemeClr>
                </a:solidFill>
              </a:rPr>
              <a:t>নিম্নের চিত্রানুযায়ী আয়নিক যৌগ পানিতে দ্রবীভূত হয়</a:t>
            </a:r>
            <a:endParaRPr lang="en-US" sz="2400" dirty="0">
              <a:solidFill>
                <a:schemeClr val="tx1">
                  <a:lumMod val="85000"/>
                  <a:lumOff val="1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670" y="1417891"/>
            <a:ext cx="10067387" cy="4869971"/>
          </a:xfrm>
          <a:prstGeom prst="rect">
            <a:avLst/>
          </a:prstGeom>
        </p:spPr>
      </p:pic>
    </p:spTree>
    <p:extLst>
      <p:ext uri="{BB962C8B-B14F-4D97-AF65-F5344CB8AC3E}">
        <p14:creationId xmlns:p14="http://schemas.microsoft.com/office/powerpoint/2010/main" val="114689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35429" y="304799"/>
            <a:ext cx="11277600" cy="6154057"/>
          </a:xfrm>
          <a:prstGeom prst="flowChartAlternateProcess">
            <a:avLst/>
          </a:prstGeom>
          <a:blipFill>
            <a:blip r:embed="rId2"/>
            <a:tile tx="0" ty="0" sx="100000" sy="100000" flip="none" algn="tl"/>
          </a:blip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u="sng" dirty="0" smtClean="0">
                <a:ln>
                  <a:solidFill>
                    <a:schemeClr val="accent1">
                      <a:lumMod val="40000"/>
                      <a:lumOff val="60000"/>
                    </a:schemeClr>
                  </a:solidFill>
                </a:ln>
                <a:solidFill>
                  <a:schemeClr val="bg2">
                    <a:lumMod val="25000"/>
                  </a:schemeClr>
                </a:solidFill>
                <a:effectLst>
                  <a:reflection blurRad="6350" stA="55000" endA="50" endPos="85000" dir="5400000" sy="-100000" algn="bl" rotWithShape="0"/>
                </a:effectLst>
              </a:rPr>
              <a:t>আয়নিক যৌগের বিদ্যুৎ পরিবাহিতাঃ</a:t>
            </a:r>
          </a:p>
          <a:p>
            <a:pPr algn="ctr"/>
            <a:r>
              <a:rPr lang="bn-IN" dirty="0" smtClean="0">
                <a:ln>
                  <a:solidFill>
                    <a:schemeClr val="accent1">
                      <a:lumMod val="40000"/>
                      <a:lumOff val="60000"/>
                    </a:schemeClr>
                  </a:solidFill>
                </a:ln>
                <a:solidFill>
                  <a:schemeClr val="accent6">
                    <a:lumMod val="20000"/>
                    <a:lumOff val="80000"/>
                  </a:schemeClr>
                </a:solidFill>
                <a:effectLst>
                  <a:reflection blurRad="6350" stA="55000" endA="50" endPos="85000" dir="5400000" sy="-100000" algn="bl" rotWithShape="0"/>
                </a:effectLst>
              </a:rPr>
              <a:t>  </a:t>
            </a:r>
          </a:p>
          <a:p>
            <a:r>
              <a:rPr lang="bn-IN" sz="2400" dirty="0" smtClean="0">
                <a:ln>
                  <a:solidFill>
                    <a:schemeClr val="accent1">
                      <a:lumMod val="40000"/>
                      <a:lumOff val="60000"/>
                    </a:schemeClr>
                  </a:solidFill>
                </a:ln>
                <a:solidFill>
                  <a:srgbClr val="FFC000"/>
                </a:solidFill>
                <a:effectLst>
                  <a:reflection blurRad="6350" stA="55000" endA="50" endPos="85000" dir="5400000" sy="-100000" algn="bl" rotWithShape="0"/>
                </a:effectLst>
              </a:rPr>
              <a:t>আমরা জানি, ইলেকট্রণ প্রবাহ মানে হলো বিদ্যুৎ প্রবাহ। আয়নিক যৌগ কঠিন অবস্থায় বিদ্যুৎ পরিবহন করে না। কেননা এ অবস্থায় কোন আয়ন সৃষ্টি হয় না এবং ইলেকট্রণের চলাচল থাকে না।</a:t>
            </a:r>
          </a:p>
          <a:p>
            <a:r>
              <a:rPr lang="bn-IN" sz="2400" dirty="0" smtClean="0">
                <a:ln>
                  <a:solidFill>
                    <a:schemeClr val="accent1">
                      <a:lumMod val="40000"/>
                      <a:lumOff val="60000"/>
                    </a:schemeClr>
                  </a:solidFill>
                </a:ln>
                <a:solidFill>
                  <a:srgbClr val="FFC000"/>
                </a:solidFill>
                <a:effectLst>
                  <a:reflection blurRad="6350" stA="55000" endA="50" endPos="85000" dir="5400000" sy="-100000" algn="bl" rotWithShape="0"/>
                </a:effectLst>
              </a:rPr>
              <a:t>যখন আয়নিক যৌগ পানিতে দ্রবীভূত হয় তখন ধনাত্মক ও ঋনাত্মক আয়নে বিভক্ত হয়।এক্ষেত্রে আয়নিক যৌগের উপাদান মৌল ধাতু কর্তৃক ইলেকট্রণ ত্যাগ এবং অধাতু কর্তৃক ইলেকট্রণ গ্রহন ঘটে। এই ইলেকট্রণ আদান প্রদানের ফলে বিদ্যুৎ প্রবাহের সৃষ্টি হয়।</a:t>
            </a:r>
          </a:p>
          <a:p>
            <a:endParaRPr lang="bn-IN" sz="2400" dirty="0" smtClean="0">
              <a:ln>
                <a:solidFill>
                  <a:schemeClr val="accent1">
                    <a:lumMod val="40000"/>
                    <a:lumOff val="60000"/>
                  </a:schemeClr>
                </a:solidFill>
              </a:ln>
              <a:solidFill>
                <a:srgbClr val="FFC000"/>
              </a:solidFill>
              <a:effectLst>
                <a:reflection blurRad="6350" stA="55000" endA="50" endPos="85000" dir="5400000" sy="-100000" algn="bl" rotWithShape="0"/>
              </a:effectLst>
            </a:endParaRPr>
          </a:p>
          <a:p>
            <a:r>
              <a:rPr lang="bn-IN" sz="2400" dirty="0" smtClean="0">
                <a:ln>
                  <a:solidFill>
                    <a:schemeClr val="accent1">
                      <a:lumMod val="40000"/>
                      <a:lumOff val="60000"/>
                    </a:schemeClr>
                  </a:solidFill>
                </a:ln>
                <a:solidFill>
                  <a:srgbClr val="FFC000"/>
                </a:solidFill>
                <a:effectLst>
                  <a:reflection blurRad="6350" stA="55000" endA="50" endPos="85000" dir="5400000" sy="-100000" algn="bl" rotWithShape="0"/>
                </a:effectLst>
              </a:rPr>
              <a:t>যেমন- </a:t>
            </a:r>
            <a:r>
              <a:rPr lang="en-US" sz="2400" dirty="0" err="1">
                <a:solidFill>
                  <a:srgbClr val="FFC000"/>
                </a:solidFill>
              </a:rPr>
              <a:t>NaCl</a:t>
            </a:r>
            <a:r>
              <a:rPr lang="en-US" sz="2400" dirty="0">
                <a:solidFill>
                  <a:srgbClr val="FFC000"/>
                </a:solidFill>
              </a:rPr>
              <a:t>, </a:t>
            </a:r>
            <a:r>
              <a:rPr lang="en-US" sz="2400" dirty="0" err="1">
                <a:solidFill>
                  <a:srgbClr val="FFC000"/>
                </a:solidFill>
              </a:rPr>
              <a:t>KCl</a:t>
            </a:r>
            <a:r>
              <a:rPr lang="en-US" sz="2400" dirty="0">
                <a:solidFill>
                  <a:srgbClr val="FFC000"/>
                </a:solidFill>
              </a:rPr>
              <a:t>, </a:t>
            </a:r>
            <a:r>
              <a:rPr lang="en-US" sz="2400" dirty="0" smtClean="0">
                <a:solidFill>
                  <a:srgbClr val="FFC000"/>
                </a:solidFill>
              </a:rPr>
              <a:t>MgCl</a:t>
            </a:r>
            <a:r>
              <a:rPr lang="en-US" sz="2400" baseline="-25000" dirty="0" smtClean="0">
                <a:solidFill>
                  <a:srgbClr val="FFC000"/>
                </a:solidFill>
              </a:rPr>
              <a:t>2</a:t>
            </a:r>
            <a:r>
              <a:rPr lang="bn-IN" sz="2400" baseline="-25000" dirty="0" smtClean="0">
                <a:solidFill>
                  <a:srgbClr val="FFC000"/>
                </a:solidFill>
              </a:rPr>
              <a:t> </a:t>
            </a:r>
            <a:r>
              <a:rPr lang="en-US" sz="2400" dirty="0" smtClean="0">
                <a:solidFill>
                  <a:srgbClr val="FFC000"/>
                </a:solidFill>
              </a:rPr>
              <a:t>, </a:t>
            </a:r>
            <a:r>
              <a:rPr lang="en-US" sz="2400" dirty="0">
                <a:solidFill>
                  <a:srgbClr val="FFC000"/>
                </a:solidFill>
              </a:rPr>
              <a:t>CaCl</a:t>
            </a:r>
            <a:r>
              <a:rPr lang="en-US" sz="2400" baseline="-25000" dirty="0">
                <a:solidFill>
                  <a:srgbClr val="FFC000"/>
                </a:solidFill>
              </a:rPr>
              <a:t>2  </a:t>
            </a:r>
            <a:r>
              <a:rPr lang="en-US" sz="2400" dirty="0" err="1" smtClean="0">
                <a:solidFill>
                  <a:srgbClr val="FFC000"/>
                </a:solidFill>
              </a:rPr>
              <a:t>জলীয়</a:t>
            </a:r>
            <a:r>
              <a:rPr lang="en-US" sz="2400" dirty="0" smtClean="0">
                <a:solidFill>
                  <a:srgbClr val="FFC000"/>
                </a:solidFill>
              </a:rPr>
              <a:t> </a:t>
            </a:r>
            <a:r>
              <a:rPr lang="en-US" sz="2400" dirty="0" err="1" smtClean="0">
                <a:solidFill>
                  <a:srgbClr val="FFC000"/>
                </a:solidFill>
              </a:rPr>
              <a:t>দ্র</a:t>
            </a:r>
            <a:r>
              <a:rPr lang="bn-IN" sz="2400" dirty="0" smtClean="0">
                <a:solidFill>
                  <a:srgbClr val="FFC000"/>
                </a:solidFill>
              </a:rPr>
              <a:t>বণে বিদ্যুৎ পরিবহন করে।</a:t>
            </a:r>
            <a:endParaRPr lang="en-US" sz="2400" dirty="0">
              <a:solidFill>
                <a:srgbClr val="FFC000"/>
              </a:solidFill>
            </a:endParaRPr>
          </a:p>
          <a:p>
            <a:pPr algn="ctr"/>
            <a:endParaRPr lang="bn-IN" sz="2400" dirty="0" smtClean="0">
              <a:ln>
                <a:solidFill>
                  <a:schemeClr val="accent1">
                    <a:lumMod val="40000"/>
                    <a:lumOff val="60000"/>
                  </a:schemeClr>
                </a:solidFill>
              </a:ln>
              <a:solidFill>
                <a:schemeClr val="accent6">
                  <a:lumMod val="20000"/>
                  <a:lumOff val="80000"/>
                </a:schemeClr>
              </a:solidFill>
              <a:effectLst>
                <a:reflection blurRad="6350" stA="55000" endA="50" endPos="85000" dir="5400000" sy="-100000" algn="bl" rotWithShape="0"/>
              </a:effectLst>
            </a:endParaRPr>
          </a:p>
          <a:p>
            <a:pPr algn="ctr"/>
            <a:endParaRPr lang="bn-IN" dirty="0" smtClean="0">
              <a:ln>
                <a:solidFill>
                  <a:schemeClr val="accent1">
                    <a:lumMod val="40000"/>
                    <a:lumOff val="60000"/>
                  </a:schemeClr>
                </a:solidFill>
              </a:ln>
              <a:solidFill>
                <a:schemeClr val="accent6">
                  <a:lumMod val="20000"/>
                  <a:lumOff val="80000"/>
                </a:schemeClr>
              </a:solidFill>
              <a:effectLst>
                <a:reflection blurRad="6350" stA="55000" endA="50" endPos="85000" dir="5400000" sy="-100000" algn="bl" rotWithShape="0"/>
              </a:effectLst>
            </a:endParaRPr>
          </a:p>
        </p:txBody>
      </p:sp>
    </p:spTree>
    <p:extLst>
      <p:ext uri="{BB962C8B-B14F-4D97-AF65-F5344CB8AC3E}">
        <p14:creationId xmlns:p14="http://schemas.microsoft.com/office/powerpoint/2010/main" val="61594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2">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2">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79400"/>
            <a:ext cx="11734800" cy="6438900"/>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চলো শিক্ষার্থী বন্ধুরা,আমরা আয়নিক যৌগের বিদ্যুৎ পরিবাহিতার একটি ভিডিও দেখি---</a:t>
            </a:r>
          </a:p>
          <a:p>
            <a:pPr algn="ctr"/>
            <a:endParaRPr lang="bn-IN" dirty="0"/>
          </a:p>
          <a:p>
            <a:pPr algn="ctr"/>
            <a:endParaRPr lang="bn-IN" dirty="0" smtClean="0"/>
          </a:p>
          <a:p>
            <a:pPr algn="ctr"/>
            <a:endParaRPr lang="bn-IN" dirty="0" smtClean="0"/>
          </a:p>
          <a:p>
            <a:pPr algn="ctr"/>
            <a:r>
              <a:rPr lang="bn-IN" dirty="0" smtClean="0"/>
              <a:t>-</a:t>
            </a:r>
          </a:p>
          <a:p>
            <a:pPr algn="ctr"/>
            <a:endParaRPr lang="bn-IN" dirty="0"/>
          </a:p>
          <a:p>
            <a:pPr algn="ctr"/>
            <a:endParaRPr lang="bn-IN" dirty="0" smtClean="0"/>
          </a:p>
          <a:p>
            <a:pPr algn="ctr"/>
            <a:endParaRPr lang="bn-IN" dirty="0"/>
          </a:p>
          <a:p>
            <a:pPr algn="ctr"/>
            <a:endParaRPr lang="bn-IN" dirty="0" smtClean="0"/>
          </a:p>
          <a:p>
            <a:pPr algn="ctr"/>
            <a:endParaRPr lang="bn-IN" dirty="0"/>
          </a:p>
          <a:p>
            <a:pPr algn="ctr"/>
            <a:endParaRPr lang="bn-IN" dirty="0" smtClean="0"/>
          </a:p>
          <a:p>
            <a:pPr algn="ctr"/>
            <a:endParaRPr lang="bn-IN" dirty="0"/>
          </a:p>
          <a:p>
            <a:pPr algn="ctr"/>
            <a:endParaRPr lang="bn-IN" dirty="0" smtClean="0"/>
          </a:p>
          <a:p>
            <a:pPr algn="ctr"/>
            <a:endParaRPr lang="bn-IN" dirty="0" smtClean="0"/>
          </a:p>
          <a:p>
            <a:pPr algn="ctr"/>
            <a:endParaRPr lang="bn-IN" dirty="0" smtClean="0"/>
          </a:p>
          <a:p>
            <a:pPr algn="ctr"/>
            <a:endParaRPr lang="bn-IN" dirty="0" smtClean="0"/>
          </a:p>
          <a:p>
            <a:pPr algn="ctr"/>
            <a:endParaRPr lang="en-US" dirty="0"/>
          </a:p>
        </p:txBody>
      </p:sp>
      <p:pic>
        <p:nvPicPr>
          <p:cNvPr id="3" name="Electrolysis of Brine   Animated Mechanism  Dr Amal K Kumar[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68600" y="1625599"/>
            <a:ext cx="6477000" cy="4162425"/>
          </a:xfrm>
          <a:prstGeom prst="rect">
            <a:avLst/>
          </a:prstGeom>
        </p:spPr>
      </p:pic>
    </p:spTree>
    <p:extLst>
      <p:ext uri="{BB962C8B-B14F-4D97-AF65-F5344CB8AC3E}">
        <p14:creationId xmlns:p14="http://schemas.microsoft.com/office/powerpoint/2010/main" val="8577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3"/>
                </p:tgtEl>
              </p:cMediaNode>
            </p:video>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8914</TotalTime>
  <Words>373</Words>
  <Application>Microsoft Office PowerPoint</Application>
  <PresentationFormat>Widescreen</PresentationFormat>
  <Paragraphs>63</Paragraphs>
  <Slides>12</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Black</vt:lpstr>
      <vt:lpstr>Calibri</vt:lpstr>
      <vt:lpstr>Haettenschweiler</vt:lpstr>
      <vt:lpstr>Nirmala UI</vt:lpstr>
      <vt:lpstr>Tw Cen MT</vt:lpstr>
      <vt:lpstr>Tw Cen MT Condensed</vt:lpstr>
      <vt:lpstr>Vrinda</vt:lpstr>
      <vt:lpstr>Wingdings</vt:lpstr>
      <vt:lpstr>Wingdings 3</vt:lpstr>
      <vt:lpstr>Integral</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পরিচিতি</dc:title>
  <dc:creator>Windows User</dc:creator>
  <cp:lastModifiedBy>Windows User</cp:lastModifiedBy>
  <cp:revision>38</cp:revision>
  <dcterms:created xsi:type="dcterms:W3CDTF">2020-05-27T03:13:26Z</dcterms:created>
  <dcterms:modified xsi:type="dcterms:W3CDTF">2020-06-20T14:21:29Z</dcterms:modified>
</cp:coreProperties>
</file>