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8" r:id="rId2"/>
    <p:sldId id="278" r:id="rId3"/>
    <p:sldId id="260" r:id="rId4"/>
    <p:sldId id="281" r:id="rId5"/>
    <p:sldId id="261" r:id="rId6"/>
    <p:sldId id="262" r:id="rId7"/>
    <p:sldId id="282" r:id="rId8"/>
    <p:sldId id="283" r:id="rId9"/>
    <p:sldId id="284" r:id="rId10"/>
    <p:sldId id="285" r:id="rId11"/>
    <p:sldId id="292" r:id="rId12"/>
    <p:sldId id="264" r:id="rId13"/>
    <p:sldId id="293" r:id="rId14"/>
    <p:sldId id="294" r:id="rId15"/>
    <p:sldId id="295" r:id="rId16"/>
    <p:sldId id="296" r:id="rId17"/>
    <p:sldId id="297" r:id="rId18"/>
    <p:sldId id="298" r:id="rId19"/>
    <p:sldId id="299" r:id="rId20"/>
    <p:sldId id="300" r:id="rId21"/>
    <p:sldId id="324" r:id="rId22"/>
    <p:sldId id="265" r:id="rId23"/>
    <p:sldId id="266" r:id="rId24"/>
    <p:sldId id="269" r:id="rId25"/>
    <p:sldId id="268" r:id="rId26"/>
    <p:sldId id="314" r:id="rId27"/>
    <p:sldId id="325" r:id="rId28"/>
    <p:sldId id="326" r:id="rId29"/>
    <p:sldId id="327" r:id="rId30"/>
    <p:sldId id="328" r:id="rId31"/>
    <p:sldId id="320" r:id="rId32"/>
    <p:sldId id="329" r:id="rId33"/>
    <p:sldId id="330" r:id="rId34"/>
    <p:sldId id="32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9069" autoAdjust="0"/>
  </p:normalViewPr>
  <p:slideViewPr>
    <p:cSldViewPr>
      <p:cViewPr varScale="1">
        <p:scale>
          <a:sx n="70" d="100"/>
          <a:sy n="70" d="100"/>
        </p:scale>
        <p:origin x="-13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9.jp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5D890D-A189-4B37-9FB1-13AADA992E35}" type="datetimeFigureOut">
              <a:rPr lang="en-US" smtClean="0"/>
              <a:pPr/>
              <a:t>19-May-20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77E427-9253-48D3-ACAC-8CB810A4AE69}" type="slidenum">
              <a:rPr lang="en-US" smtClean="0"/>
              <a:pPr/>
              <a:t>‹#›</a:t>
            </a:fld>
            <a:endParaRPr lang="en-US"/>
          </a:p>
        </p:txBody>
      </p:sp>
    </p:spTree>
    <p:extLst>
      <p:ext uri="{BB962C8B-B14F-4D97-AF65-F5344CB8AC3E}">
        <p14:creationId xmlns:p14="http://schemas.microsoft.com/office/powerpoint/2010/main" val="5646859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88FB8-54EF-44ED-A502-AC632E677CF7}" type="datetimeFigureOut">
              <a:rPr lang="en-US" smtClean="0"/>
              <a:pPr/>
              <a:t>19-May-20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381F4-6E52-4188-A665-3260CBC09922}" type="slidenum">
              <a:rPr lang="en-US" smtClean="0"/>
              <a:pPr/>
              <a:t>‹#›</a:t>
            </a:fld>
            <a:endParaRPr lang="en-US"/>
          </a:p>
        </p:txBody>
      </p:sp>
    </p:spTree>
    <p:extLst>
      <p:ext uri="{BB962C8B-B14F-4D97-AF65-F5344CB8AC3E}">
        <p14:creationId xmlns:p14="http://schemas.microsoft.com/office/powerpoint/2010/main" val="3830567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প্রথম ছবিতে ফলন</a:t>
            </a:r>
            <a:r>
              <a:rPr lang="bn-BD" baseline="0" dirty="0" smtClean="0"/>
              <a:t> কেমন হয়েছে ? উত্তর আসবে ভাল। কেন উৎপাদন ভাল হয়েছে ? অনেক উত্তর আসতে  পারে - এর মধ্যে রাসায়নিক সার ব্যবহার করার হয়েছে এ উত্তরও আসবে। পরের ছবিতে কি দেখছ ? উত্তর আসবে টাকা। বেশী সার ব্যবহারে খচর কেমন হবে। বেশী। তাহলে জমিতে অল্প ব্যয়ে বেশী ফলন পেতে আমাদের কী করা উচিত ?উত্তর আসতে পারে এরপরের ছবি দুটোতে কী দেখানো হয়েছে। অবস্যই উত্তর আসবে রাসায়নিক সারের ব্যবহার প্রয়োগ পদ্ধতি। ঠিক তখনই শিক্ষক পাঠ ঘোষ</a:t>
            </a:r>
            <a:r>
              <a:rPr lang="en-US" baseline="0" dirty="0" err="1" smtClean="0"/>
              <a:t>ণা</a:t>
            </a:r>
            <a:r>
              <a:rPr lang="bn-BD" baseline="0" dirty="0" smtClean="0"/>
              <a:t> করবেন। মুখে বলবেন এবং স্লাইড শো করবেন।</a:t>
            </a:r>
            <a:endParaRPr lang="en-US" dirty="0"/>
          </a:p>
        </p:txBody>
      </p:sp>
      <p:sp>
        <p:nvSpPr>
          <p:cNvPr id="4" name="Slide Number Placeholder 3"/>
          <p:cNvSpPr>
            <a:spLocks noGrp="1"/>
          </p:cNvSpPr>
          <p:nvPr>
            <p:ph type="sldNum" sz="quarter" idx="10"/>
          </p:nvPr>
        </p:nvSpPr>
        <p:spPr/>
        <p:txBody>
          <a:bodyPr/>
          <a:lstStyle/>
          <a:p>
            <a:fld id="{FF5381F4-6E52-4188-A665-3260CBC09922}" type="slidenum">
              <a:rPr lang="en-US" smtClean="0"/>
              <a:pPr/>
              <a:t>1</a:t>
            </a:fld>
            <a:endParaRPr lang="en-US"/>
          </a:p>
        </p:txBody>
      </p:sp>
    </p:spTree>
    <p:extLst>
      <p:ext uri="{BB962C8B-B14F-4D97-AF65-F5344CB8AC3E}">
        <p14:creationId xmlns:p14="http://schemas.microsoft.com/office/powerpoint/2010/main" val="157477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গুলো লক্ষ্য কর- </a:t>
            </a:r>
            <a:endParaRPr lang="en-US"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FF5381F4-6E52-4188-A665-3260CBC09922}" type="slidenum">
              <a:rPr lang="en-US" smtClean="0"/>
              <a:pPr/>
              <a:t>13</a:t>
            </a:fld>
            <a:endParaRPr lang="en-US"/>
          </a:p>
        </p:txBody>
      </p:sp>
    </p:spTree>
    <p:extLst>
      <p:ext uri="{BB962C8B-B14F-4D97-AF65-F5344CB8AC3E}">
        <p14:creationId xmlns:p14="http://schemas.microsoft.com/office/powerpoint/2010/main" val="171528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গুলো লক্ষ্য কর- </a:t>
            </a:r>
            <a:endParaRPr lang="en-US"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FF5381F4-6E52-4188-A665-3260CBC09922}" type="slidenum">
              <a:rPr lang="en-US" smtClean="0"/>
              <a:pPr/>
              <a:t>14</a:t>
            </a:fld>
            <a:endParaRPr lang="en-US"/>
          </a:p>
        </p:txBody>
      </p:sp>
    </p:spTree>
    <p:extLst>
      <p:ext uri="{BB962C8B-B14F-4D97-AF65-F5344CB8AC3E}">
        <p14:creationId xmlns:p14="http://schemas.microsoft.com/office/powerpoint/2010/main" val="171528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গুলো লক্ষ্য কর- </a:t>
            </a:r>
            <a:endParaRPr lang="en-US"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FF5381F4-6E52-4188-A665-3260CBC09922}" type="slidenum">
              <a:rPr lang="en-US" smtClean="0"/>
              <a:pPr/>
              <a:t>15</a:t>
            </a:fld>
            <a:endParaRPr lang="en-US"/>
          </a:p>
        </p:txBody>
      </p:sp>
    </p:spTree>
    <p:extLst>
      <p:ext uri="{BB962C8B-B14F-4D97-AF65-F5344CB8AC3E}">
        <p14:creationId xmlns:p14="http://schemas.microsoft.com/office/powerpoint/2010/main" val="171528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গুলো লক্ষ্য কর- </a:t>
            </a:r>
            <a:endParaRPr lang="en-US"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FF5381F4-6E52-4188-A665-3260CBC09922}" type="slidenum">
              <a:rPr lang="en-US" smtClean="0"/>
              <a:pPr/>
              <a:t>16</a:t>
            </a:fld>
            <a:endParaRPr lang="en-US"/>
          </a:p>
        </p:txBody>
      </p:sp>
    </p:spTree>
    <p:extLst>
      <p:ext uri="{BB962C8B-B14F-4D97-AF65-F5344CB8AC3E}">
        <p14:creationId xmlns:p14="http://schemas.microsoft.com/office/powerpoint/2010/main" val="17152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গুলো লক্ষ্য কর- </a:t>
            </a:r>
            <a:endParaRPr lang="en-US"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FF5381F4-6E52-4188-A665-3260CBC09922}" type="slidenum">
              <a:rPr lang="en-US" smtClean="0"/>
              <a:pPr/>
              <a:t>17</a:t>
            </a:fld>
            <a:endParaRPr lang="en-US"/>
          </a:p>
        </p:txBody>
      </p:sp>
    </p:spTree>
    <p:extLst>
      <p:ext uri="{BB962C8B-B14F-4D97-AF65-F5344CB8AC3E}">
        <p14:creationId xmlns:p14="http://schemas.microsoft.com/office/powerpoint/2010/main" val="171528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গুলো লক্ষ্য কর- </a:t>
            </a:r>
            <a:endParaRPr lang="en-US"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FF5381F4-6E52-4188-A665-3260CBC09922}" type="slidenum">
              <a:rPr lang="en-US" smtClean="0"/>
              <a:pPr/>
              <a:t>18</a:t>
            </a:fld>
            <a:endParaRPr lang="en-US"/>
          </a:p>
        </p:txBody>
      </p:sp>
    </p:spTree>
    <p:extLst>
      <p:ext uri="{BB962C8B-B14F-4D97-AF65-F5344CB8AC3E}">
        <p14:creationId xmlns:p14="http://schemas.microsoft.com/office/powerpoint/2010/main" val="171528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গুলো লক্ষ্য কর- </a:t>
            </a:r>
            <a:endParaRPr lang="en-US"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FF5381F4-6E52-4188-A665-3260CBC09922}" type="slidenum">
              <a:rPr lang="en-US" smtClean="0"/>
              <a:pPr/>
              <a:t>19</a:t>
            </a:fld>
            <a:endParaRPr lang="en-US"/>
          </a:p>
        </p:txBody>
      </p:sp>
    </p:spTree>
    <p:extLst>
      <p:ext uri="{BB962C8B-B14F-4D97-AF65-F5344CB8AC3E}">
        <p14:creationId xmlns:p14="http://schemas.microsoft.com/office/powerpoint/2010/main" val="171528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গুলো লক্ষ্য কর- </a:t>
            </a:r>
            <a:endParaRPr lang="en-US"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FF5381F4-6E52-4188-A665-3260CBC09922}" type="slidenum">
              <a:rPr lang="en-US" smtClean="0"/>
              <a:pPr/>
              <a:t>20</a:t>
            </a:fld>
            <a:endParaRPr lang="en-US"/>
          </a:p>
        </p:txBody>
      </p:sp>
    </p:spTree>
    <p:extLst>
      <p:ext uri="{BB962C8B-B14F-4D97-AF65-F5344CB8AC3E}">
        <p14:creationId xmlns:p14="http://schemas.microsoft.com/office/powerpoint/2010/main" val="171528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গুলো লক্ষ্য কর- </a:t>
            </a:r>
            <a:endParaRPr lang="en-US"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FF5381F4-6E52-4188-A665-3260CBC09922}" type="slidenum">
              <a:rPr lang="en-US" smtClean="0"/>
              <a:pPr/>
              <a:t>21</a:t>
            </a:fld>
            <a:endParaRPr lang="en-US"/>
          </a:p>
        </p:txBody>
      </p:sp>
    </p:spTree>
    <p:extLst>
      <p:ext uri="{BB962C8B-B14F-4D97-AF65-F5344CB8AC3E}">
        <p14:creationId xmlns:p14="http://schemas.microsoft.com/office/powerpoint/2010/main" val="171528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ছবি গুলো শো করে - </a:t>
            </a:r>
            <a:endParaRPr lang="en-US" dirty="0"/>
          </a:p>
        </p:txBody>
      </p:sp>
      <p:sp>
        <p:nvSpPr>
          <p:cNvPr id="4" name="Slide Number Placeholder 3"/>
          <p:cNvSpPr>
            <a:spLocks noGrp="1"/>
          </p:cNvSpPr>
          <p:nvPr>
            <p:ph type="sldNum" sz="quarter" idx="10"/>
          </p:nvPr>
        </p:nvSpPr>
        <p:spPr/>
        <p:txBody>
          <a:bodyPr/>
          <a:lstStyle/>
          <a:p>
            <a:fld id="{FF5381F4-6E52-4188-A665-3260CBC09922}" type="slidenum">
              <a:rPr lang="en-US" smtClean="0"/>
              <a:pPr/>
              <a:t>22</a:t>
            </a:fld>
            <a:endParaRPr lang="en-US"/>
          </a:p>
        </p:txBody>
      </p:sp>
    </p:spTree>
    <p:extLst>
      <p:ext uri="{BB962C8B-B14F-4D97-AF65-F5344CB8AC3E}">
        <p14:creationId xmlns:p14="http://schemas.microsoft.com/office/powerpoint/2010/main" val="323287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শিখনফল</a:t>
            </a:r>
            <a:endParaRPr lang="en-US" dirty="0"/>
          </a:p>
        </p:txBody>
      </p:sp>
      <p:sp>
        <p:nvSpPr>
          <p:cNvPr id="4" name="Slide Number Placeholder 3"/>
          <p:cNvSpPr>
            <a:spLocks noGrp="1"/>
          </p:cNvSpPr>
          <p:nvPr>
            <p:ph type="sldNum" sz="quarter" idx="10"/>
          </p:nvPr>
        </p:nvSpPr>
        <p:spPr/>
        <p:txBody>
          <a:bodyPr/>
          <a:lstStyle/>
          <a:p>
            <a:fld id="{FF5381F4-6E52-4188-A665-3260CBC09922}" type="slidenum">
              <a:rPr lang="en-US" smtClean="0"/>
              <a:pPr/>
              <a:t>5</a:t>
            </a:fld>
            <a:endParaRPr lang="en-US"/>
          </a:p>
        </p:txBody>
      </p:sp>
    </p:spTree>
    <p:extLst>
      <p:ext uri="{BB962C8B-B14F-4D97-AF65-F5344CB8AC3E}">
        <p14:creationId xmlns:p14="http://schemas.microsoft.com/office/powerpoint/2010/main" val="1653014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তোমরা</a:t>
            </a:r>
            <a:r>
              <a:rPr lang="bn-BD" baseline="0" dirty="0" smtClean="0"/>
              <a:t> কী জান এলসিসি ব্যবহার করে কী পরিমাণ সার কম লাগে ?</a:t>
            </a:r>
            <a:endParaRPr lang="en-US" dirty="0"/>
          </a:p>
        </p:txBody>
      </p:sp>
      <p:sp>
        <p:nvSpPr>
          <p:cNvPr id="4" name="Slide Number Placeholder 3"/>
          <p:cNvSpPr>
            <a:spLocks noGrp="1"/>
          </p:cNvSpPr>
          <p:nvPr>
            <p:ph type="sldNum" sz="quarter" idx="10"/>
          </p:nvPr>
        </p:nvSpPr>
        <p:spPr/>
        <p:txBody>
          <a:bodyPr/>
          <a:lstStyle/>
          <a:p>
            <a:fld id="{FF5381F4-6E52-4188-A665-3260CBC09922}" type="slidenum">
              <a:rPr lang="en-US" smtClean="0"/>
              <a:pPr/>
              <a:t>23</a:t>
            </a:fld>
            <a:endParaRPr lang="en-US"/>
          </a:p>
        </p:txBody>
      </p:sp>
    </p:spTree>
    <p:extLst>
      <p:ext uri="{BB962C8B-B14F-4D97-AF65-F5344CB8AC3E}">
        <p14:creationId xmlns:p14="http://schemas.microsoft.com/office/powerpoint/2010/main" val="3301029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26</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27</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28</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29</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30</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31</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32</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FB0571-DBFE-4967-8EE6-FBFB7C40B588}" type="slidenum">
              <a:rPr lang="en-US" smtClean="0"/>
              <a:t>33</a:t>
            </a:fld>
            <a:endParaRPr lang="en-US"/>
          </a:p>
        </p:txBody>
      </p:sp>
    </p:spTree>
    <p:extLst>
      <p:ext uri="{BB962C8B-B14F-4D97-AF65-F5344CB8AC3E}">
        <p14:creationId xmlns:p14="http://schemas.microsoft.com/office/powerpoint/2010/main" val="421710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381F4-6E52-4188-A665-3260CBC09922}" type="slidenum">
              <a:rPr lang="en-US" smtClean="0"/>
              <a:pPr/>
              <a:t>6</a:t>
            </a:fld>
            <a:endParaRPr lang="en-US"/>
          </a:p>
        </p:txBody>
      </p:sp>
    </p:spTree>
    <p:extLst>
      <p:ext uri="{BB962C8B-B14F-4D97-AF65-F5344CB8AC3E}">
        <p14:creationId xmlns:p14="http://schemas.microsoft.com/office/powerpoint/2010/main" val="1670696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ছবি</a:t>
            </a:r>
            <a:r>
              <a:rPr lang="bn-BD" baseline="0" dirty="0" smtClean="0"/>
              <a:t> দেখে শিক্ষার্থীরা বুঝতে পারবে কখন সার প্রয়োগ করা উচিত। যেমন- প্রথম ছবিটিতে সূর্য্যের উপস্থিতিতে, এবং পানি আছে এমন জমিতে সার দিতে হয়। পরের ছবিতে মেঘলা, বৃষ্টির দিন এবং শুকনো জমি এতে সার প্রয়োগ করা উচিত না।</a:t>
            </a:r>
            <a:endParaRPr lang="en-US" dirty="0"/>
          </a:p>
        </p:txBody>
      </p:sp>
      <p:sp>
        <p:nvSpPr>
          <p:cNvPr id="4" name="Slide Number Placeholder 3"/>
          <p:cNvSpPr>
            <a:spLocks noGrp="1"/>
          </p:cNvSpPr>
          <p:nvPr>
            <p:ph type="sldNum" sz="quarter" idx="10"/>
          </p:nvPr>
        </p:nvSpPr>
        <p:spPr/>
        <p:txBody>
          <a:bodyPr/>
          <a:lstStyle/>
          <a:p>
            <a:fld id="{FF5381F4-6E52-4188-A665-3260CBC09922}" type="slidenum">
              <a:rPr lang="en-US" smtClean="0"/>
              <a:pPr/>
              <a:t>7</a:t>
            </a:fld>
            <a:endParaRPr lang="en-US"/>
          </a:p>
        </p:txBody>
      </p:sp>
    </p:spTree>
    <p:extLst>
      <p:ext uri="{BB962C8B-B14F-4D97-AF65-F5344CB8AC3E}">
        <p14:creationId xmlns:p14="http://schemas.microsoft.com/office/powerpoint/2010/main" val="1670696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ছবি</a:t>
            </a:r>
            <a:r>
              <a:rPr lang="bn-BD" baseline="0" dirty="0" smtClean="0"/>
              <a:t> দেখে শিক্ষার্থীরা বুঝতে পারবে কখন সার প্রয়োগ করা উচিত। যেমন- প্রথম ছবিটিতে সূর্য্যের উপস্থিতিতে, এবং পানি আছে এমন জমিতে সার দিতে হয়। পরের ছবিতে মেঘলা, বৃষ্টির দিন এবং শুকনো জমি এতে সার প্রয়োগ করা উচিত না।</a:t>
            </a:r>
            <a:endParaRPr lang="en-US" dirty="0"/>
          </a:p>
        </p:txBody>
      </p:sp>
      <p:sp>
        <p:nvSpPr>
          <p:cNvPr id="4" name="Slide Number Placeholder 3"/>
          <p:cNvSpPr>
            <a:spLocks noGrp="1"/>
          </p:cNvSpPr>
          <p:nvPr>
            <p:ph type="sldNum" sz="quarter" idx="10"/>
          </p:nvPr>
        </p:nvSpPr>
        <p:spPr/>
        <p:txBody>
          <a:bodyPr/>
          <a:lstStyle/>
          <a:p>
            <a:fld id="{FF5381F4-6E52-4188-A665-3260CBC09922}" type="slidenum">
              <a:rPr lang="en-US" smtClean="0"/>
              <a:pPr/>
              <a:t>8</a:t>
            </a:fld>
            <a:endParaRPr lang="en-US"/>
          </a:p>
        </p:txBody>
      </p:sp>
    </p:spTree>
    <p:extLst>
      <p:ext uri="{BB962C8B-B14F-4D97-AF65-F5344CB8AC3E}">
        <p14:creationId xmlns:p14="http://schemas.microsoft.com/office/powerpoint/2010/main" val="167069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ছবি</a:t>
            </a:r>
            <a:r>
              <a:rPr lang="bn-BD" baseline="0" dirty="0" smtClean="0"/>
              <a:t> দেখে শিক্ষার্থীরা বুঝতে পারবে কখন সার প্রয়োগ করা উচিত। যেমন- প্রথম ছবিটিতে সূর্য্যের উপস্থিতিতে, এবং পানি আছে এমন জমিতে সার দিতে হয়। পরের ছবিতে মেঘলা, বৃষ্টির দিন এবং শুকনো জমি এতে সার প্রয়োগ করা উচিত না।</a:t>
            </a:r>
            <a:endParaRPr lang="en-US" dirty="0"/>
          </a:p>
        </p:txBody>
      </p:sp>
      <p:sp>
        <p:nvSpPr>
          <p:cNvPr id="4" name="Slide Number Placeholder 3"/>
          <p:cNvSpPr>
            <a:spLocks noGrp="1"/>
          </p:cNvSpPr>
          <p:nvPr>
            <p:ph type="sldNum" sz="quarter" idx="10"/>
          </p:nvPr>
        </p:nvSpPr>
        <p:spPr/>
        <p:txBody>
          <a:bodyPr/>
          <a:lstStyle/>
          <a:p>
            <a:fld id="{FF5381F4-6E52-4188-A665-3260CBC09922}" type="slidenum">
              <a:rPr lang="en-US" smtClean="0"/>
              <a:pPr/>
              <a:t>9</a:t>
            </a:fld>
            <a:endParaRPr lang="en-US"/>
          </a:p>
        </p:txBody>
      </p:sp>
    </p:spTree>
    <p:extLst>
      <p:ext uri="{BB962C8B-B14F-4D97-AF65-F5344CB8AC3E}">
        <p14:creationId xmlns:p14="http://schemas.microsoft.com/office/powerpoint/2010/main" val="167069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ছবি</a:t>
            </a:r>
            <a:r>
              <a:rPr lang="bn-BD" baseline="0" dirty="0" smtClean="0"/>
              <a:t> দেখে শিক্ষার্থীরা বুঝতে পারবে কখন সার প্রয়োগ করা উচিত। যেমন- প্রথম ছবিটিতে সূর্য্যের উপস্থিতিতে, এবং পানি আছে এমন জমিতে সার দিতে হয়। পরের ছবিতে মেঘলা, বৃষ্টির দিন এবং শুকনো জমি এতে সার প্রয়োগ করা উচিত না।</a:t>
            </a:r>
            <a:endParaRPr lang="en-US" dirty="0"/>
          </a:p>
        </p:txBody>
      </p:sp>
      <p:sp>
        <p:nvSpPr>
          <p:cNvPr id="4" name="Slide Number Placeholder 3"/>
          <p:cNvSpPr>
            <a:spLocks noGrp="1"/>
          </p:cNvSpPr>
          <p:nvPr>
            <p:ph type="sldNum" sz="quarter" idx="10"/>
          </p:nvPr>
        </p:nvSpPr>
        <p:spPr/>
        <p:txBody>
          <a:bodyPr/>
          <a:lstStyle/>
          <a:p>
            <a:fld id="{FF5381F4-6E52-4188-A665-3260CBC09922}" type="slidenum">
              <a:rPr lang="en-US" smtClean="0"/>
              <a:pPr/>
              <a:t>10</a:t>
            </a:fld>
            <a:endParaRPr lang="en-US"/>
          </a:p>
        </p:txBody>
      </p:sp>
    </p:spTree>
    <p:extLst>
      <p:ext uri="{BB962C8B-B14F-4D97-AF65-F5344CB8AC3E}">
        <p14:creationId xmlns:p14="http://schemas.microsoft.com/office/powerpoint/2010/main" val="167069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ছবি</a:t>
            </a:r>
            <a:r>
              <a:rPr lang="bn-BD" baseline="0" dirty="0" smtClean="0"/>
              <a:t> দেখে শিক্ষার্থীরা বুঝতে পারবে কখন সার প্রয়োগ করা উচিত। যেমন- প্রথম ছবিটিতে সূর্য্যের উপস্থিতিতে, এবং পানি আছে এমন জমিতে সার দিতে হয়। পরের ছবিতে মেঘলা, বৃষ্টির দিন এবং শুকনো জমি এতে সার প্রয়োগ করা উচিত না।</a:t>
            </a:r>
            <a:endParaRPr lang="en-US" dirty="0"/>
          </a:p>
        </p:txBody>
      </p:sp>
      <p:sp>
        <p:nvSpPr>
          <p:cNvPr id="4" name="Slide Number Placeholder 3"/>
          <p:cNvSpPr>
            <a:spLocks noGrp="1"/>
          </p:cNvSpPr>
          <p:nvPr>
            <p:ph type="sldNum" sz="quarter" idx="10"/>
          </p:nvPr>
        </p:nvSpPr>
        <p:spPr/>
        <p:txBody>
          <a:bodyPr/>
          <a:lstStyle/>
          <a:p>
            <a:fld id="{FF5381F4-6E52-4188-A665-3260CBC09922}" type="slidenum">
              <a:rPr lang="en-US" smtClean="0"/>
              <a:pPr/>
              <a:t>11</a:t>
            </a:fld>
            <a:endParaRPr lang="en-US"/>
          </a:p>
        </p:txBody>
      </p:sp>
    </p:spTree>
    <p:extLst>
      <p:ext uri="{BB962C8B-B14F-4D97-AF65-F5344CB8AC3E}">
        <p14:creationId xmlns:p14="http://schemas.microsoft.com/office/powerpoint/2010/main" val="167069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গুলো লক্ষ্য কর- </a:t>
            </a:r>
            <a:endParaRPr lang="en-US" sz="1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FF5381F4-6E52-4188-A665-3260CBC09922}" type="slidenum">
              <a:rPr lang="en-US" smtClean="0"/>
              <a:pPr/>
              <a:t>12</a:t>
            </a:fld>
            <a:endParaRPr lang="en-US"/>
          </a:p>
        </p:txBody>
      </p:sp>
    </p:spTree>
    <p:extLst>
      <p:ext uri="{BB962C8B-B14F-4D97-AF65-F5344CB8AC3E}">
        <p14:creationId xmlns:p14="http://schemas.microsoft.com/office/powerpoint/2010/main" val="17152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371600" y="6508750"/>
            <a:ext cx="1066800" cy="349250"/>
          </a:xfrm>
          <a:prstGeom prst="rect">
            <a:avLst/>
          </a:prstGeom>
        </p:spPr>
        <p:txBody>
          <a:bodyPr/>
          <a:lstStyle/>
          <a:p>
            <a:fld id="{3A0DC1B3-05BD-48F9-AEE2-5621F034BFFC}" type="datetime1">
              <a:rPr lang="en-US" smtClean="0"/>
              <a:pPr/>
              <a:t>19-May-20</a:t>
            </a:fld>
            <a:endParaRPr lang="en-US"/>
          </a:p>
        </p:txBody>
      </p:sp>
      <p:sp>
        <p:nvSpPr>
          <p:cNvPr id="5" name="Footer Placeholder 4"/>
          <p:cNvSpPr>
            <a:spLocks noGrp="1"/>
          </p:cNvSpPr>
          <p:nvPr>
            <p:ph type="ftr" sz="quarter" idx="11"/>
          </p:nvPr>
        </p:nvSpPr>
        <p:spPr>
          <a:xfrm>
            <a:off x="6400800" y="6449060"/>
            <a:ext cx="1524000" cy="417195"/>
          </a:xfrm>
          <a:prstGeom prst="rect">
            <a:avLst/>
          </a:prstGeom>
        </p:spPr>
        <p:txBody>
          <a:bodyPr/>
          <a:lstStyle/>
          <a:p>
            <a:r>
              <a:rPr lang="en-US" smtClean="0"/>
              <a:t>Md. Rafiqul Bari</a:t>
            </a:r>
            <a:endParaRPr lang="en-US"/>
          </a:p>
        </p:txBody>
      </p:sp>
    </p:spTree>
    <p:extLst>
      <p:ext uri="{BB962C8B-B14F-4D97-AF65-F5344CB8AC3E}">
        <p14:creationId xmlns:p14="http://schemas.microsoft.com/office/powerpoint/2010/main" val="40806577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85344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1371600" y="6508750"/>
            <a:ext cx="1066800" cy="349250"/>
          </a:xfrm>
          <a:prstGeom prst="rect">
            <a:avLst/>
          </a:prstGeom>
        </p:spPr>
        <p:txBody>
          <a:bodyPr/>
          <a:lstStyle/>
          <a:p>
            <a:fld id="{3A0DC1B3-05BD-48F9-AEE2-5621F034BFFC}" type="datetime1">
              <a:rPr lang="en-US" smtClean="0"/>
              <a:pPr/>
              <a:t>19-May-20</a:t>
            </a:fld>
            <a:endParaRPr lang="en-US"/>
          </a:p>
        </p:txBody>
      </p:sp>
      <p:sp>
        <p:nvSpPr>
          <p:cNvPr id="8" name="Footer Placeholder 4"/>
          <p:cNvSpPr>
            <a:spLocks noGrp="1"/>
          </p:cNvSpPr>
          <p:nvPr>
            <p:ph type="ftr" sz="quarter" idx="11"/>
          </p:nvPr>
        </p:nvSpPr>
        <p:spPr>
          <a:xfrm>
            <a:off x="6400800" y="6449060"/>
            <a:ext cx="1524000" cy="417195"/>
          </a:xfrm>
          <a:prstGeom prst="rect">
            <a:avLst/>
          </a:prstGeom>
        </p:spPr>
        <p:txBody>
          <a:bodyPr/>
          <a:lstStyle/>
          <a:p>
            <a:r>
              <a:rPr lang="en-US" smtClean="0"/>
              <a:t>Md. Rafiqul Bari</a:t>
            </a:r>
            <a:endParaRPr lang="en-US"/>
          </a:p>
        </p:txBody>
      </p:sp>
    </p:spTree>
    <p:extLst>
      <p:ext uri="{BB962C8B-B14F-4D97-AF65-F5344CB8AC3E}">
        <p14:creationId xmlns:p14="http://schemas.microsoft.com/office/powerpoint/2010/main" val="35704407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1371600" y="6508750"/>
            <a:ext cx="1066800" cy="349250"/>
          </a:xfrm>
          <a:prstGeom prst="rect">
            <a:avLst/>
          </a:prstGeom>
        </p:spPr>
        <p:txBody>
          <a:bodyPr/>
          <a:lstStyle/>
          <a:p>
            <a:fld id="{3A0DC1B3-05BD-48F9-AEE2-5621F034BFFC}" type="datetime1">
              <a:rPr lang="en-US" smtClean="0"/>
              <a:pPr/>
              <a:t>19-May-20</a:t>
            </a:fld>
            <a:endParaRPr lang="en-US"/>
          </a:p>
        </p:txBody>
      </p:sp>
      <p:sp>
        <p:nvSpPr>
          <p:cNvPr id="8" name="Footer Placeholder 4"/>
          <p:cNvSpPr>
            <a:spLocks noGrp="1"/>
          </p:cNvSpPr>
          <p:nvPr>
            <p:ph type="ftr" sz="quarter" idx="11"/>
          </p:nvPr>
        </p:nvSpPr>
        <p:spPr>
          <a:xfrm>
            <a:off x="6400800" y="6449060"/>
            <a:ext cx="1524000" cy="417195"/>
          </a:xfrm>
          <a:prstGeom prst="rect">
            <a:avLst/>
          </a:prstGeom>
        </p:spPr>
        <p:txBody>
          <a:bodyPr/>
          <a:lstStyle/>
          <a:p>
            <a:r>
              <a:rPr lang="en-US" smtClean="0"/>
              <a:t>Md. Rafiqul Bari</a:t>
            </a:r>
            <a:endParaRPr lang="en-US"/>
          </a:p>
        </p:txBody>
      </p:sp>
    </p:spTree>
    <p:extLst>
      <p:ext uri="{BB962C8B-B14F-4D97-AF65-F5344CB8AC3E}">
        <p14:creationId xmlns:p14="http://schemas.microsoft.com/office/powerpoint/2010/main" val="25291754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52400"/>
            <a:ext cx="85344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371600" y="6508750"/>
            <a:ext cx="1066800" cy="349250"/>
          </a:xfrm>
          <a:prstGeom prst="rect">
            <a:avLst/>
          </a:prstGeom>
        </p:spPr>
        <p:txBody>
          <a:bodyPr/>
          <a:lstStyle/>
          <a:p>
            <a:fld id="{3A0DC1B3-05BD-48F9-AEE2-5621F034BFFC}" type="datetime1">
              <a:rPr lang="en-US" smtClean="0"/>
              <a:pPr/>
              <a:t>19-May-20</a:t>
            </a:fld>
            <a:endParaRPr lang="en-US"/>
          </a:p>
        </p:txBody>
      </p:sp>
      <p:sp>
        <p:nvSpPr>
          <p:cNvPr id="5" name="Footer Placeholder 4"/>
          <p:cNvSpPr>
            <a:spLocks noGrp="1"/>
          </p:cNvSpPr>
          <p:nvPr>
            <p:ph type="ftr" sz="quarter" idx="11"/>
          </p:nvPr>
        </p:nvSpPr>
        <p:spPr>
          <a:xfrm>
            <a:off x="6400800" y="6449060"/>
            <a:ext cx="1524000" cy="417195"/>
          </a:xfrm>
          <a:prstGeom prst="rect">
            <a:avLst/>
          </a:prstGeom>
        </p:spPr>
        <p:txBody>
          <a:bodyPr/>
          <a:lstStyle/>
          <a:p>
            <a:r>
              <a:rPr lang="en-US" smtClean="0"/>
              <a:t>Md. Rafiqul Bari</a:t>
            </a:r>
            <a:endParaRPr lang="en-US"/>
          </a:p>
        </p:txBody>
      </p:sp>
    </p:spTree>
    <p:extLst>
      <p:ext uri="{BB962C8B-B14F-4D97-AF65-F5344CB8AC3E}">
        <p14:creationId xmlns:p14="http://schemas.microsoft.com/office/powerpoint/2010/main" val="21556650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1371600" y="6508750"/>
            <a:ext cx="1066800" cy="349250"/>
          </a:xfrm>
          <a:prstGeom prst="rect">
            <a:avLst/>
          </a:prstGeom>
        </p:spPr>
        <p:txBody>
          <a:bodyPr/>
          <a:lstStyle/>
          <a:p>
            <a:fld id="{3A0DC1B3-05BD-48F9-AEE2-5621F034BFFC}" type="datetime1">
              <a:rPr lang="en-US" smtClean="0"/>
              <a:pPr/>
              <a:t>19-May-20</a:t>
            </a:fld>
            <a:endParaRPr lang="en-US"/>
          </a:p>
        </p:txBody>
      </p:sp>
      <p:sp>
        <p:nvSpPr>
          <p:cNvPr id="8" name="Footer Placeholder 4"/>
          <p:cNvSpPr>
            <a:spLocks noGrp="1"/>
          </p:cNvSpPr>
          <p:nvPr>
            <p:ph type="ftr" sz="quarter" idx="11"/>
          </p:nvPr>
        </p:nvSpPr>
        <p:spPr>
          <a:xfrm>
            <a:off x="6400800" y="6449060"/>
            <a:ext cx="1524000" cy="417195"/>
          </a:xfrm>
          <a:prstGeom prst="rect">
            <a:avLst/>
          </a:prstGeom>
        </p:spPr>
        <p:txBody>
          <a:bodyPr/>
          <a:lstStyle/>
          <a:p>
            <a:r>
              <a:rPr lang="en-US" smtClean="0"/>
              <a:t>Md. Rafiqul Bari</a:t>
            </a:r>
            <a:endParaRPr lang="en-US"/>
          </a:p>
        </p:txBody>
      </p:sp>
    </p:spTree>
    <p:extLst>
      <p:ext uri="{BB962C8B-B14F-4D97-AF65-F5344CB8AC3E}">
        <p14:creationId xmlns:p14="http://schemas.microsoft.com/office/powerpoint/2010/main" val="30660404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1371600" y="6508750"/>
            <a:ext cx="1066800" cy="349250"/>
          </a:xfrm>
          <a:prstGeom prst="rect">
            <a:avLst/>
          </a:prstGeom>
        </p:spPr>
        <p:txBody>
          <a:bodyPr/>
          <a:lstStyle/>
          <a:p>
            <a:fld id="{3A0DC1B3-05BD-48F9-AEE2-5621F034BFFC}" type="datetime1">
              <a:rPr lang="en-US" smtClean="0"/>
              <a:pPr/>
              <a:t>19-May-20</a:t>
            </a:fld>
            <a:endParaRPr lang="en-US"/>
          </a:p>
        </p:txBody>
      </p:sp>
      <p:sp>
        <p:nvSpPr>
          <p:cNvPr id="9" name="Footer Placeholder 4"/>
          <p:cNvSpPr>
            <a:spLocks noGrp="1"/>
          </p:cNvSpPr>
          <p:nvPr>
            <p:ph type="ftr" sz="quarter" idx="11"/>
          </p:nvPr>
        </p:nvSpPr>
        <p:spPr>
          <a:xfrm>
            <a:off x="6400800" y="6449060"/>
            <a:ext cx="1524000" cy="417195"/>
          </a:xfrm>
          <a:prstGeom prst="rect">
            <a:avLst/>
          </a:prstGeom>
        </p:spPr>
        <p:txBody>
          <a:bodyPr/>
          <a:lstStyle/>
          <a:p>
            <a:r>
              <a:rPr lang="en-US" smtClean="0"/>
              <a:t>Md. Rafiqul Bari</a:t>
            </a:r>
            <a:endParaRPr lang="en-US"/>
          </a:p>
        </p:txBody>
      </p:sp>
    </p:spTree>
    <p:extLst>
      <p:ext uri="{BB962C8B-B14F-4D97-AF65-F5344CB8AC3E}">
        <p14:creationId xmlns:p14="http://schemas.microsoft.com/office/powerpoint/2010/main" val="663227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1371600" y="6508750"/>
            <a:ext cx="1066800" cy="349250"/>
          </a:xfrm>
          <a:prstGeom prst="rect">
            <a:avLst/>
          </a:prstGeom>
        </p:spPr>
        <p:txBody>
          <a:bodyPr/>
          <a:lstStyle/>
          <a:p>
            <a:fld id="{3A0DC1B3-05BD-48F9-AEE2-5621F034BFFC}" type="datetime1">
              <a:rPr lang="en-US" smtClean="0"/>
              <a:pPr/>
              <a:t>19-May-20</a:t>
            </a:fld>
            <a:endParaRPr lang="en-US"/>
          </a:p>
        </p:txBody>
      </p:sp>
      <p:sp>
        <p:nvSpPr>
          <p:cNvPr id="11" name="Footer Placeholder 4"/>
          <p:cNvSpPr>
            <a:spLocks noGrp="1"/>
          </p:cNvSpPr>
          <p:nvPr>
            <p:ph type="ftr" sz="quarter" idx="11"/>
          </p:nvPr>
        </p:nvSpPr>
        <p:spPr>
          <a:xfrm>
            <a:off x="6400800" y="6449060"/>
            <a:ext cx="1524000" cy="417195"/>
          </a:xfrm>
          <a:prstGeom prst="rect">
            <a:avLst/>
          </a:prstGeom>
        </p:spPr>
        <p:txBody>
          <a:bodyPr/>
          <a:lstStyle/>
          <a:p>
            <a:r>
              <a:rPr lang="en-US" smtClean="0"/>
              <a:t>Md. Rafiqul Bari</a:t>
            </a:r>
            <a:endParaRPr lang="en-US"/>
          </a:p>
        </p:txBody>
      </p:sp>
    </p:spTree>
    <p:extLst>
      <p:ext uri="{BB962C8B-B14F-4D97-AF65-F5344CB8AC3E}">
        <p14:creationId xmlns:p14="http://schemas.microsoft.com/office/powerpoint/2010/main" val="23163459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10"/>
          </p:nvPr>
        </p:nvSpPr>
        <p:spPr>
          <a:xfrm>
            <a:off x="1371600" y="6508750"/>
            <a:ext cx="1066800" cy="349250"/>
          </a:xfrm>
          <a:prstGeom prst="rect">
            <a:avLst/>
          </a:prstGeom>
        </p:spPr>
        <p:txBody>
          <a:bodyPr/>
          <a:lstStyle/>
          <a:p>
            <a:fld id="{3A0DC1B3-05BD-48F9-AEE2-5621F034BFFC}" type="datetime1">
              <a:rPr lang="en-US" smtClean="0"/>
              <a:pPr/>
              <a:t>19-May-20</a:t>
            </a:fld>
            <a:endParaRPr lang="en-US"/>
          </a:p>
        </p:txBody>
      </p:sp>
      <p:sp>
        <p:nvSpPr>
          <p:cNvPr id="7" name="Footer Placeholder 4"/>
          <p:cNvSpPr>
            <a:spLocks noGrp="1"/>
          </p:cNvSpPr>
          <p:nvPr>
            <p:ph type="ftr" sz="quarter" idx="11"/>
          </p:nvPr>
        </p:nvSpPr>
        <p:spPr>
          <a:xfrm>
            <a:off x="6400800" y="6449060"/>
            <a:ext cx="1524000" cy="417195"/>
          </a:xfrm>
          <a:prstGeom prst="rect">
            <a:avLst/>
          </a:prstGeom>
        </p:spPr>
        <p:txBody>
          <a:bodyPr/>
          <a:lstStyle/>
          <a:p>
            <a:r>
              <a:rPr lang="en-US" smtClean="0"/>
              <a:t>Md. Rafiqul Bari</a:t>
            </a:r>
            <a:endParaRPr lang="en-US"/>
          </a:p>
        </p:txBody>
      </p:sp>
    </p:spTree>
    <p:extLst>
      <p:ext uri="{BB962C8B-B14F-4D97-AF65-F5344CB8AC3E}">
        <p14:creationId xmlns:p14="http://schemas.microsoft.com/office/powerpoint/2010/main" val="9936595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txBox="1">
            <a:spLocks/>
          </p:cNvSpPr>
          <p:nvPr userDrawn="1"/>
        </p:nvSpPr>
        <p:spPr>
          <a:xfrm>
            <a:off x="1371600" y="6508750"/>
            <a:ext cx="1066800" cy="34925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0DC1B3-05BD-48F9-AEE2-5621F034BFFC}" type="datetime1">
              <a:rPr lang="en-US" smtClean="0"/>
              <a:pPr/>
              <a:t>19-May-20</a:t>
            </a:fld>
            <a:endParaRPr lang="en-US"/>
          </a:p>
        </p:txBody>
      </p:sp>
      <p:sp>
        <p:nvSpPr>
          <p:cNvPr id="6" name="Footer Placeholder 4"/>
          <p:cNvSpPr txBox="1">
            <a:spLocks/>
          </p:cNvSpPr>
          <p:nvPr userDrawn="1"/>
        </p:nvSpPr>
        <p:spPr>
          <a:xfrm>
            <a:off x="6400800" y="6449060"/>
            <a:ext cx="1524000" cy="41719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Md. Rafiqul Bari</a:t>
            </a:r>
            <a:endParaRPr lang="en-US"/>
          </a:p>
        </p:txBody>
      </p:sp>
    </p:spTree>
    <p:extLst>
      <p:ext uri="{BB962C8B-B14F-4D97-AF65-F5344CB8AC3E}">
        <p14:creationId xmlns:p14="http://schemas.microsoft.com/office/powerpoint/2010/main" val="22579145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371600" y="6508750"/>
            <a:ext cx="1066800" cy="349250"/>
          </a:xfrm>
          <a:prstGeom prst="rect">
            <a:avLst/>
          </a:prstGeom>
        </p:spPr>
        <p:txBody>
          <a:bodyPr/>
          <a:lstStyle/>
          <a:p>
            <a:fld id="{3A0DC1B3-05BD-48F9-AEE2-5621F034BFFC}" type="datetime1">
              <a:rPr lang="en-US" smtClean="0"/>
              <a:pPr/>
              <a:t>19-May-20</a:t>
            </a:fld>
            <a:endParaRPr lang="en-US"/>
          </a:p>
        </p:txBody>
      </p:sp>
      <p:sp>
        <p:nvSpPr>
          <p:cNvPr id="9" name="Footer Placeholder 4"/>
          <p:cNvSpPr>
            <a:spLocks noGrp="1"/>
          </p:cNvSpPr>
          <p:nvPr>
            <p:ph type="ftr" sz="quarter" idx="11"/>
          </p:nvPr>
        </p:nvSpPr>
        <p:spPr>
          <a:xfrm>
            <a:off x="6400800" y="6449060"/>
            <a:ext cx="1524000" cy="417195"/>
          </a:xfrm>
          <a:prstGeom prst="rect">
            <a:avLst/>
          </a:prstGeom>
        </p:spPr>
        <p:txBody>
          <a:bodyPr/>
          <a:lstStyle/>
          <a:p>
            <a:r>
              <a:rPr lang="en-US" smtClean="0"/>
              <a:t>Md. Rafiqul Bari</a:t>
            </a:r>
            <a:endParaRPr lang="en-US"/>
          </a:p>
        </p:txBody>
      </p:sp>
    </p:spTree>
    <p:extLst>
      <p:ext uri="{BB962C8B-B14F-4D97-AF65-F5344CB8AC3E}">
        <p14:creationId xmlns:p14="http://schemas.microsoft.com/office/powerpoint/2010/main" val="20718999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83148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13">
            <a:extLst>
              <a:ext uri="{28A0092B-C50C-407E-A947-70E740481C1C}">
                <a14:useLocalDpi xmlns:a14="http://schemas.microsoft.com/office/drawing/2010/main" val="0"/>
              </a:ext>
            </a:extLst>
          </a:blip>
          <a:srcRect r="47222" b="60403"/>
          <a:stretch/>
        </p:blipFill>
        <p:spPr>
          <a:xfrm>
            <a:off x="0" y="-3397"/>
            <a:ext cx="1447800" cy="1298797"/>
          </a:xfrm>
          <a:prstGeom prst="rect">
            <a:avLst/>
          </a:prstGeom>
        </p:spPr>
      </p:pic>
      <p:pic>
        <p:nvPicPr>
          <p:cNvPr id="25" name="Picture 24"/>
          <p:cNvPicPr>
            <a:picLocks noChangeAspect="1"/>
          </p:cNvPicPr>
          <p:nvPr userDrawn="1"/>
        </p:nvPicPr>
        <p:blipFill rotWithShape="1">
          <a:blip r:embed="rId13">
            <a:extLst>
              <a:ext uri="{28A0092B-C50C-407E-A947-70E740481C1C}">
                <a14:useLocalDpi xmlns:a14="http://schemas.microsoft.com/office/drawing/2010/main" val="0"/>
              </a:ext>
            </a:extLst>
          </a:blip>
          <a:srcRect l="50000" b="66916"/>
          <a:stretch/>
        </p:blipFill>
        <p:spPr>
          <a:xfrm>
            <a:off x="7772400" y="0"/>
            <a:ext cx="1371600" cy="1085167"/>
          </a:xfrm>
          <a:prstGeom prst="rect">
            <a:avLst/>
          </a:prstGeom>
        </p:spPr>
      </p:pic>
      <p:pic>
        <p:nvPicPr>
          <p:cNvPr id="26" name="Picture 25"/>
          <p:cNvPicPr>
            <a:picLocks noChangeAspect="1"/>
          </p:cNvPicPr>
          <p:nvPr userDrawn="1"/>
        </p:nvPicPr>
        <p:blipFill rotWithShape="1">
          <a:blip r:embed="rId13">
            <a:extLst>
              <a:ext uri="{28A0092B-C50C-407E-A947-70E740481C1C}">
                <a14:useLocalDpi xmlns:a14="http://schemas.microsoft.com/office/drawing/2010/main" val="0"/>
              </a:ext>
            </a:extLst>
          </a:blip>
          <a:srcRect t="65049" r="50000"/>
          <a:stretch/>
        </p:blipFill>
        <p:spPr>
          <a:xfrm>
            <a:off x="0" y="5711603"/>
            <a:ext cx="1371600" cy="1146397"/>
          </a:xfrm>
          <a:prstGeom prst="rect">
            <a:avLst/>
          </a:prstGeom>
        </p:spPr>
      </p:pic>
      <p:pic>
        <p:nvPicPr>
          <p:cNvPr id="27" name="Picture 26"/>
          <p:cNvPicPr>
            <a:picLocks noChangeAspect="1"/>
          </p:cNvPicPr>
          <p:nvPr userDrawn="1"/>
        </p:nvPicPr>
        <p:blipFill rotWithShape="1">
          <a:blip r:embed="rId13">
            <a:extLst>
              <a:ext uri="{28A0092B-C50C-407E-A947-70E740481C1C}">
                <a14:useLocalDpi xmlns:a14="http://schemas.microsoft.com/office/drawing/2010/main" val="0"/>
              </a:ext>
            </a:extLst>
          </a:blip>
          <a:srcRect l="56944" t="65978"/>
          <a:stretch/>
        </p:blipFill>
        <p:spPr>
          <a:xfrm>
            <a:off x="7962900" y="5711603"/>
            <a:ext cx="1181100" cy="111591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5" name="Date Placeholder 4"/>
          <p:cNvSpPr>
            <a:spLocks noGrp="1"/>
          </p:cNvSpPr>
          <p:nvPr>
            <p:ph type="dt" sz="half" idx="2"/>
          </p:nvPr>
        </p:nvSpPr>
        <p:spPr>
          <a:xfrm>
            <a:off x="1447800" y="6462173"/>
            <a:ext cx="914400" cy="325691"/>
          </a:xfrm>
          <a:prstGeom prst="rect">
            <a:avLst/>
          </a:prstGeom>
        </p:spPr>
        <p:txBody>
          <a:bodyPr vert="horz" lIns="91440" tIns="45720" rIns="91440" bIns="45720" rtlCol="0" anchor="ctr"/>
          <a:lstStyle>
            <a:lvl1pPr algn="l">
              <a:defRPr sz="1200">
                <a:solidFill>
                  <a:schemeClr val="tx1">
                    <a:tint val="75000"/>
                  </a:schemeClr>
                </a:solidFill>
              </a:defRPr>
            </a:lvl1pPr>
          </a:lstStyle>
          <a:p>
            <a:fld id="{50EAC620-D740-4694-A2EF-CB3A847BB2BB}" type="datetimeFigureOut">
              <a:rPr lang="en-US" smtClean="0"/>
              <a:pPr/>
              <a:t>19-May-20</a:t>
            </a:fld>
            <a:endParaRPr lang="en-US"/>
          </a:p>
        </p:txBody>
      </p:sp>
      <p:sp>
        <p:nvSpPr>
          <p:cNvPr id="6" name="Footer Placeholder 5"/>
          <p:cNvSpPr>
            <a:spLocks noGrp="1"/>
          </p:cNvSpPr>
          <p:nvPr>
            <p:ph type="ftr" sz="quarter" idx="3"/>
          </p:nvPr>
        </p:nvSpPr>
        <p:spPr>
          <a:xfrm>
            <a:off x="6655468" y="6422104"/>
            <a:ext cx="1257300" cy="32569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Md. </a:t>
            </a:r>
            <a:r>
              <a:rPr lang="en-US" dirty="0" err="1" smtClean="0"/>
              <a:t>Rafiqul</a:t>
            </a:r>
            <a:r>
              <a:rPr lang="en-US" dirty="0" smtClean="0"/>
              <a:t> Bari</a:t>
            </a:r>
            <a:endParaRPr lang="en-US" dirty="0"/>
          </a:p>
        </p:txBody>
      </p:sp>
      <p:sp>
        <p:nvSpPr>
          <p:cNvPr id="22" name="Text Placeholder 21"/>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284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30.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32.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hyperlink" Target="mailto:mdobydullah69@yahoo.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jp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501172177.gif"/>
          <p:cNvPicPr>
            <a:picLocks noChangeAspect="1"/>
          </p:cNvPicPr>
          <p:nvPr/>
        </p:nvPicPr>
        <p:blipFill>
          <a:blip r:embed="rId4"/>
          <a:stretch>
            <a:fillRect/>
          </a:stretch>
        </p:blipFill>
        <p:spPr>
          <a:xfrm>
            <a:off x="4038600" y="5334000"/>
            <a:ext cx="866775" cy="1247775"/>
          </a:xfrm>
          <a:prstGeom prst="rect">
            <a:avLst/>
          </a:prstGeom>
        </p:spPr>
      </p:pic>
      <p:pic>
        <p:nvPicPr>
          <p:cNvPr id="10" name="Picture 9" descr="@.10.Flownr.gif"/>
          <p:cNvPicPr>
            <a:picLocks noChangeAspect="1"/>
          </p:cNvPicPr>
          <p:nvPr/>
        </p:nvPicPr>
        <p:blipFill>
          <a:blip r:embed="rId5"/>
          <a:stretch>
            <a:fillRect/>
          </a:stretch>
        </p:blipFill>
        <p:spPr>
          <a:xfrm>
            <a:off x="3733800" y="1371599"/>
            <a:ext cx="2438400" cy="3335283"/>
          </a:xfrm>
          <a:prstGeom prst="rect">
            <a:avLst/>
          </a:prstGeom>
        </p:spPr>
      </p:pic>
      <p:pic>
        <p:nvPicPr>
          <p:cNvPr id="13" name="Picture 12" descr="‏(‏0501172177.gif"/>
          <p:cNvPicPr>
            <a:picLocks noChangeAspect="1"/>
          </p:cNvPicPr>
          <p:nvPr/>
        </p:nvPicPr>
        <p:blipFill>
          <a:blip r:embed="rId4"/>
          <a:stretch>
            <a:fillRect/>
          </a:stretch>
        </p:blipFill>
        <p:spPr>
          <a:xfrm>
            <a:off x="3276600" y="5334000"/>
            <a:ext cx="866775" cy="1247775"/>
          </a:xfrm>
          <a:prstGeom prst="rect">
            <a:avLst/>
          </a:prstGeom>
        </p:spPr>
      </p:pic>
      <p:pic>
        <p:nvPicPr>
          <p:cNvPr id="14" name="Picture 13" descr="‏(‏0501172177.gif"/>
          <p:cNvPicPr>
            <a:picLocks noChangeAspect="1"/>
          </p:cNvPicPr>
          <p:nvPr/>
        </p:nvPicPr>
        <p:blipFill>
          <a:blip r:embed="rId4"/>
          <a:stretch>
            <a:fillRect/>
          </a:stretch>
        </p:blipFill>
        <p:spPr>
          <a:xfrm>
            <a:off x="2438400" y="5257800"/>
            <a:ext cx="866775" cy="1247775"/>
          </a:xfrm>
          <a:prstGeom prst="rect">
            <a:avLst/>
          </a:prstGeom>
        </p:spPr>
      </p:pic>
      <p:pic>
        <p:nvPicPr>
          <p:cNvPr id="15" name="Picture 14" descr="‏(‏0501172177.gif"/>
          <p:cNvPicPr>
            <a:picLocks noChangeAspect="1"/>
          </p:cNvPicPr>
          <p:nvPr/>
        </p:nvPicPr>
        <p:blipFill>
          <a:blip r:embed="rId4"/>
          <a:stretch>
            <a:fillRect/>
          </a:stretch>
        </p:blipFill>
        <p:spPr>
          <a:xfrm>
            <a:off x="1676400" y="5257800"/>
            <a:ext cx="866775" cy="1247775"/>
          </a:xfrm>
          <a:prstGeom prst="rect">
            <a:avLst/>
          </a:prstGeom>
        </p:spPr>
      </p:pic>
      <p:pic>
        <p:nvPicPr>
          <p:cNvPr id="16" name="Picture 15" descr="‏(‏0501172177.gif"/>
          <p:cNvPicPr>
            <a:picLocks noChangeAspect="1"/>
          </p:cNvPicPr>
          <p:nvPr/>
        </p:nvPicPr>
        <p:blipFill>
          <a:blip r:embed="rId4"/>
          <a:stretch>
            <a:fillRect/>
          </a:stretch>
        </p:blipFill>
        <p:spPr>
          <a:xfrm>
            <a:off x="838200" y="5181600"/>
            <a:ext cx="866775" cy="1247775"/>
          </a:xfrm>
          <a:prstGeom prst="rect">
            <a:avLst/>
          </a:prstGeom>
        </p:spPr>
      </p:pic>
      <p:pic>
        <p:nvPicPr>
          <p:cNvPr id="17" name="Picture 16" descr="‏(‏0501172177.gif"/>
          <p:cNvPicPr>
            <a:picLocks noChangeAspect="1"/>
          </p:cNvPicPr>
          <p:nvPr/>
        </p:nvPicPr>
        <p:blipFill>
          <a:blip r:embed="rId4"/>
          <a:stretch>
            <a:fillRect/>
          </a:stretch>
        </p:blipFill>
        <p:spPr>
          <a:xfrm>
            <a:off x="0" y="5181600"/>
            <a:ext cx="866775" cy="1247775"/>
          </a:xfrm>
          <a:prstGeom prst="rect">
            <a:avLst/>
          </a:prstGeom>
        </p:spPr>
      </p:pic>
      <p:pic>
        <p:nvPicPr>
          <p:cNvPr id="18" name="Picture 17" descr="‏(‏0501172177.gif"/>
          <p:cNvPicPr>
            <a:picLocks noChangeAspect="1"/>
          </p:cNvPicPr>
          <p:nvPr/>
        </p:nvPicPr>
        <p:blipFill>
          <a:blip r:embed="rId4"/>
          <a:stretch>
            <a:fillRect/>
          </a:stretch>
        </p:blipFill>
        <p:spPr>
          <a:xfrm>
            <a:off x="1219200" y="0"/>
            <a:ext cx="866775" cy="1247775"/>
          </a:xfrm>
          <a:prstGeom prst="rect">
            <a:avLst/>
          </a:prstGeom>
        </p:spPr>
      </p:pic>
      <p:pic>
        <p:nvPicPr>
          <p:cNvPr id="19" name="Picture 18" descr="‏(‏0501172177.gif"/>
          <p:cNvPicPr>
            <a:picLocks noChangeAspect="1"/>
          </p:cNvPicPr>
          <p:nvPr/>
        </p:nvPicPr>
        <p:blipFill>
          <a:blip r:embed="rId4"/>
          <a:stretch>
            <a:fillRect/>
          </a:stretch>
        </p:blipFill>
        <p:spPr>
          <a:xfrm>
            <a:off x="1828800" y="0"/>
            <a:ext cx="866775" cy="1247775"/>
          </a:xfrm>
          <a:prstGeom prst="rect">
            <a:avLst/>
          </a:prstGeom>
        </p:spPr>
      </p:pic>
      <p:pic>
        <p:nvPicPr>
          <p:cNvPr id="20" name="Picture 19" descr="‏(‏0501172177.gif"/>
          <p:cNvPicPr>
            <a:picLocks noChangeAspect="1"/>
          </p:cNvPicPr>
          <p:nvPr/>
        </p:nvPicPr>
        <p:blipFill>
          <a:blip r:embed="rId4"/>
          <a:stretch>
            <a:fillRect/>
          </a:stretch>
        </p:blipFill>
        <p:spPr>
          <a:xfrm>
            <a:off x="2438400" y="0"/>
            <a:ext cx="866775" cy="1247775"/>
          </a:xfrm>
          <a:prstGeom prst="rect">
            <a:avLst/>
          </a:prstGeom>
        </p:spPr>
      </p:pic>
      <p:pic>
        <p:nvPicPr>
          <p:cNvPr id="21" name="Picture 20" descr="‏(‏0501172177.gif"/>
          <p:cNvPicPr>
            <a:picLocks noChangeAspect="1"/>
          </p:cNvPicPr>
          <p:nvPr/>
        </p:nvPicPr>
        <p:blipFill>
          <a:blip r:embed="rId4"/>
          <a:stretch>
            <a:fillRect/>
          </a:stretch>
        </p:blipFill>
        <p:spPr>
          <a:xfrm>
            <a:off x="2971800" y="0"/>
            <a:ext cx="866775" cy="1247775"/>
          </a:xfrm>
          <a:prstGeom prst="rect">
            <a:avLst/>
          </a:prstGeom>
        </p:spPr>
      </p:pic>
      <p:pic>
        <p:nvPicPr>
          <p:cNvPr id="22" name="Picture 21" descr="‏(‏0501172177.gif"/>
          <p:cNvPicPr>
            <a:picLocks noChangeAspect="1"/>
          </p:cNvPicPr>
          <p:nvPr/>
        </p:nvPicPr>
        <p:blipFill>
          <a:blip r:embed="rId4"/>
          <a:stretch>
            <a:fillRect/>
          </a:stretch>
        </p:blipFill>
        <p:spPr>
          <a:xfrm>
            <a:off x="4191000" y="0"/>
            <a:ext cx="866775" cy="1247775"/>
          </a:xfrm>
          <a:prstGeom prst="rect">
            <a:avLst/>
          </a:prstGeom>
        </p:spPr>
      </p:pic>
      <p:pic>
        <p:nvPicPr>
          <p:cNvPr id="23" name="Picture 22" descr="‏(‏0501172177.gif"/>
          <p:cNvPicPr>
            <a:picLocks noChangeAspect="1"/>
          </p:cNvPicPr>
          <p:nvPr/>
        </p:nvPicPr>
        <p:blipFill>
          <a:blip r:embed="rId4"/>
          <a:stretch>
            <a:fillRect/>
          </a:stretch>
        </p:blipFill>
        <p:spPr>
          <a:xfrm>
            <a:off x="0" y="228600"/>
            <a:ext cx="866775" cy="1247775"/>
          </a:xfrm>
          <a:prstGeom prst="rect">
            <a:avLst/>
          </a:prstGeom>
        </p:spPr>
      </p:pic>
      <p:pic>
        <p:nvPicPr>
          <p:cNvPr id="24" name="Picture 23" descr="‏(‏0501172177.gif"/>
          <p:cNvPicPr>
            <a:picLocks noChangeAspect="1"/>
          </p:cNvPicPr>
          <p:nvPr/>
        </p:nvPicPr>
        <p:blipFill>
          <a:blip r:embed="rId4"/>
          <a:stretch>
            <a:fillRect/>
          </a:stretch>
        </p:blipFill>
        <p:spPr>
          <a:xfrm>
            <a:off x="3657600" y="0"/>
            <a:ext cx="866775" cy="1247775"/>
          </a:xfrm>
          <a:prstGeom prst="rect">
            <a:avLst/>
          </a:prstGeom>
        </p:spPr>
      </p:pic>
      <p:pic>
        <p:nvPicPr>
          <p:cNvPr id="25" name="Picture 24" descr="‏(‏0501172177.gif"/>
          <p:cNvPicPr>
            <a:picLocks noChangeAspect="1"/>
          </p:cNvPicPr>
          <p:nvPr/>
        </p:nvPicPr>
        <p:blipFill>
          <a:blip r:embed="rId4"/>
          <a:stretch>
            <a:fillRect/>
          </a:stretch>
        </p:blipFill>
        <p:spPr>
          <a:xfrm>
            <a:off x="152400" y="381000"/>
            <a:ext cx="866775" cy="1247775"/>
          </a:xfrm>
          <a:prstGeom prst="rect">
            <a:avLst/>
          </a:prstGeom>
        </p:spPr>
      </p:pic>
      <p:pic>
        <p:nvPicPr>
          <p:cNvPr id="26" name="Picture 25" descr="‏(‏0501172177.gif"/>
          <p:cNvPicPr>
            <a:picLocks noChangeAspect="1"/>
          </p:cNvPicPr>
          <p:nvPr/>
        </p:nvPicPr>
        <p:blipFill>
          <a:blip r:embed="rId4"/>
          <a:stretch>
            <a:fillRect/>
          </a:stretch>
        </p:blipFill>
        <p:spPr>
          <a:xfrm>
            <a:off x="304800" y="533400"/>
            <a:ext cx="866775" cy="1247775"/>
          </a:xfrm>
          <a:prstGeom prst="rect">
            <a:avLst/>
          </a:prstGeom>
        </p:spPr>
      </p:pic>
      <p:pic>
        <p:nvPicPr>
          <p:cNvPr id="27" name="Picture 26" descr="‏(‏0501172177.gif"/>
          <p:cNvPicPr>
            <a:picLocks noChangeAspect="1"/>
          </p:cNvPicPr>
          <p:nvPr/>
        </p:nvPicPr>
        <p:blipFill>
          <a:blip r:embed="rId4"/>
          <a:stretch>
            <a:fillRect/>
          </a:stretch>
        </p:blipFill>
        <p:spPr>
          <a:xfrm>
            <a:off x="457200" y="685800"/>
            <a:ext cx="866775" cy="1247775"/>
          </a:xfrm>
          <a:prstGeom prst="rect">
            <a:avLst/>
          </a:prstGeom>
        </p:spPr>
      </p:pic>
      <p:pic>
        <p:nvPicPr>
          <p:cNvPr id="28" name="Picture 27" descr="‏(‏0501172177.gif"/>
          <p:cNvPicPr>
            <a:picLocks noChangeAspect="1"/>
          </p:cNvPicPr>
          <p:nvPr/>
        </p:nvPicPr>
        <p:blipFill>
          <a:blip r:embed="rId4"/>
          <a:stretch>
            <a:fillRect/>
          </a:stretch>
        </p:blipFill>
        <p:spPr>
          <a:xfrm>
            <a:off x="609600" y="838200"/>
            <a:ext cx="866775" cy="1247775"/>
          </a:xfrm>
          <a:prstGeom prst="rect">
            <a:avLst/>
          </a:prstGeom>
        </p:spPr>
      </p:pic>
      <p:pic>
        <p:nvPicPr>
          <p:cNvPr id="29" name="Picture 28" descr="‏(‏0501172177.gif"/>
          <p:cNvPicPr>
            <a:picLocks noChangeAspect="1"/>
          </p:cNvPicPr>
          <p:nvPr/>
        </p:nvPicPr>
        <p:blipFill>
          <a:blip r:embed="rId4"/>
          <a:stretch>
            <a:fillRect/>
          </a:stretch>
        </p:blipFill>
        <p:spPr>
          <a:xfrm>
            <a:off x="762000" y="990600"/>
            <a:ext cx="866775" cy="1247775"/>
          </a:xfrm>
          <a:prstGeom prst="rect">
            <a:avLst/>
          </a:prstGeom>
        </p:spPr>
      </p:pic>
      <p:pic>
        <p:nvPicPr>
          <p:cNvPr id="30" name="Picture 29" descr="‏(‏0501172177.gif"/>
          <p:cNvPicPr>
            <a:picLocks noChangeAspect="1"/>
          </p:cNvPicPr>
          <p:nvPr/>
        </p:nvPicPr>
        <p:blipFill>
          <a:blip r:embed="rId4"/>
          <a:stretch>
            <a:fillRect/>
          </a:stretch>
        </p:blipFill>
        <p:spPr>
          <a:xfrm>
            <a:off x="914400" y="1143000"/>
            <a:ext cx="866775" cy="1247775"/>
          </a:xfrm>
          <a:prstGeom prst="rect">
            <a:avLst/>
          </a:prstGeom>
        </p:spPr>
      </p:pic>
      <p:pic>
        <p:nvPicPr>
          <p:cNvPr id="31" name="Picture 30" descr="‏(‏0501172177.gif"/>
          <p:cNvPicPr>
            <a:picLocks noChangeAspect="1"/>
          </p:cNvPicPr>
          <p:nvPr/>
        </p:nvPicPr>
        <p:blipFill>
          <a:blip r:embed="rId4"/>
          <a:stretch>
            <a:fillRect/>
          </a:stretch>
        </p:blipFill>
        <p:spPr>
          <a:xfrm>
            <a:off x="1066800" y="1295400"/>
            <a:ext cx="866775" cy="1247775"/>
          </a:xfrm>
          <a:prstGeom prst="rect">
            <a:avLst/>
          </a:prstGeom>
        </p:spPr>
      </p:pic>
      <p:pic>
        <p:nvPicPr>
          <p:cNvPr id="32" name="Picture 31" descr="‏(‏0501172177.gif"/>
          <p:cNvPicPr>
            <a:picLocks noChangeAspect="1"/>
          </p:cNvPicPr>
          <p:nvPr/>
        </p:nvPicPr>
        <p:blipFill>
          <a:blip r:embed="rId4"/>
          <a:stretch>
            <a:fillRect/>
          </a:stretch>
        </p:blipFill>
        <p:spPr>
          <a:xfrm>
            <a:off x="1219200" y="1447800"/>
            <a:ext cx="866775" cy="1247775"/>
          </a:xfrm>
          <a:prstGeom prst="rect">
            <a:avLst/>
          </a:prstGeom>
        </p:spPr>
      </p:pic>
      <p:pic>
        <p:nvPicPr>
          <p:cNvPr id="33" name="Picture 32" descr="‏(‏0501172177.gif"/>
          <p:cNvPicPr>
            <a:picLocks noChangeAspect="1"/>
          </p:cNvPicPr>
          <p:nvPr/>
        </p:nvPicPr>
        <p:blipFill>
          <a:blip r:embed="rId4"/>
          <a:stretch>
            <a:fillRect/>
          </a:stretch>
        </p:blipFill>
        <p:spPr>
          <a:xfrm>
            <a:off x="1371600" y="1600200"/>
            <a:ext cx="866775" cy="1247775"/>
          </a:xfrm>
          <a:prstGeom prst="rect">
            <a:avLst/>
          </a:prstGeom>
        </p:spPr>
      </p:pic>
      <p:pic>
        <p:nvPicPr>
          <p:cNvPr id="34" name="Picture 33" descr="‏(‏0501172177.gif"/>
          <p:cNvPicPr>
            <a:picLocks noChangeAspect="1"/>
          </p:cNvPicPr>
          <p:nvPr/>
        </p:nvPicPr>
        <p:blipFill>
          <a:blip r:embed="rId4"/>
          <a:stretch>
            <a:fillRect/>
          </a:stretch>
        </p:blipFill>
        <p:spPr>
          <a:xfrm>
            <a:off x="1524000" y="1752600"/>
            <a:ext cx="866775" cy="1247775"/>
          </a:xfrm>
          <a:prstGeom prst="rect">
            <a:avLst/>
          </a:prstGeom>
        </p:spPr>
      </p:pic>
      <p:pic>
        <p:nvPicPr>
          <p:cNvPr id="35" name="Picture 34" descr="‏(‏0501172177.gif"/>
          <p:cNvPicPr>
            <a:picLocks noChangeAspect="1"/>
          </p:cNvPicPr>
          <p:nvPr/>
        </p:nvPicPr>
        <p:blipFill>
          <a:blip r:embed="rId4"/>
          <a:stretch>
            <a:fillRect/>
          </a:stretch>
        </p:blipFill>
        <p:spPr>
          <a:xfrm>
            <a:off x="1676400" y="1905000"/>
            <a:ext cx="866775" cy="1247775"/>
          </a:xfrm>
          <a:prstGeom prst="rect">
            <a:avLst/>
          </a:prstGeom>
        </p:spPr>
      </p:pic>
      <p:pic>
        <p:nvPicPr>
          <p:cNvPr id="36" name="Picture 35" descr="‏(‏0501172177.gif"/>
          <p:cNvPicPr>
            <a:picLocks noChangeAspect="1"/>
          </p:cNvPicPr>
          <p:nvPr/>
        </p:nvPicPr>
        <p:blipFill>
          <a:blip r:embed="rId4"/>
          <a:stretch>
            <a:fillRect/>
          </a:stretch>
        </p:blipFill>
        <p:spPr>
          <a:xfrm>
            <a:off x="1828800" y="2057400"/>
            <a:ext cx="866775" cy="1247775"/>
          </a:xfrm>
          <a:prstGeom prst="rect">
            <a:avLst/>
          </a:prstGeom>
        </p:spPr>
      </p:pic>
      <p:pic>
        <p:nvPicPr>
          <p:cNvPr id="37" name="Picture 36" descr="‏(‏0501172177.gif"/>
          <p:cNvPicPr>
            <a:picLocks noChangeAspect="1"/>
          </p:cNvPicPr>
          <p:nvPr/>
        </p:nvPicPr>
        <p:blipFill>
          <a:blip r:embed="rId4"/>
          <a:stretch>
            <a:fillRect/>
          </a:stretch>
        </p:blipFill>
        <p:spPr>
          <a:xfrm>
            <a:off x="1981200" y="2209800"/>
            <a:ext cx="866775" cy="1247775"/>
          </a:xfrm>
          <a:prstGeom prst="rect">
            <a:avLst/>
          </a:prstGeom>
        </p:spPr>
      </p:pic>
      <p:pic>
        <p:nvPicPr>
          <p:cNvPr id="38" name="Picture 37" descr="‏(‏0501172177.gif"/>
          <p:cNvPicPr>
            <a:picLocks noChangeAspect="1"/>
          </p:cNvPicPr>
          <p:nvPr/>
        </p:nvPicPr>
        <p:blipFill>
          <a:blip r:embed="rId4"/>
          <a:stretch>
            <a:fillRect/>
          </a:stretch>
        </p:blipFill>
        <p:spPr>
          <a:xfrm>
            <a:off x="2133600" y="2362200"/>
            <a:ext cx="866775" cy="1247775"/>
          </a:xfrm>
          <a:prstGeom prst="rect">
            <a:avLst/>
          </a:prstGeom>
        </p:spPr>
      </p:pic>
      <p:pic>
        <p:nvPicPr>
          <p:cNvPr id="39" name="Picture 38" descr="‏(‏0501172177.gif"/>
          <p:cNvPicPr>
            <a:picLocks noChangeAspect="1"/>
          </p:cNvPicPr>
          <p:nvPr/>
        </p:nvPicPr>
        <p:blipFill>
          <a:blip r:embed="rId4"/>
          <a:stretch>
            <a:fillRect/>
          </a:stretch>
        </p:blipFill>
        <p:spPr>
          <a:xfrm>
            <a:off x="2286000" y="2514600"/>
            <a:ext cx="866775" cy="1247775"/>
          </a:xfrm>
          <a:prstGeom prst="rect">
            <a:avLst/>
          </a:prstGeom>
        </p:spPr>
      </p:pic>
      <p:pic>
        <p:nvPicPr>
          <p:cNvPr id="40" name="Picture 39" descr="‏(‏0501172177.gif"/>
          <p:cNvPicPr>
            <a:picLocks noChangeAspect="1"/>
          </p:cNvPicPr>
          <p:nvPr/>
        </p:nvPicPr>
        <p:blipFill>
          <a:blip r:embed="rId4"/>
          <a:stretch>
            <a:fillRect/>
          </a:stretch>
        </p:blipFill>
        <p:spPr>
          <a:xfrm>
            <a:off x="2438400" y="2667000"/>
            <a:ext cx="866775" cy="1247775"/>
          </a:xfrm>
          <a:prstGeom prst="rect">
            <a:avLst/>
          </a:prstGeom>
        </p:spPr>
      </p:pic>
      <p:pic>
        <p:nvPicPr>
          <p:cNvPr id="41" name="Picture 40" descr="‏(‏0501172177.gif"/>
          <p:cNvPicPr>
            <a:picLocks noChangeAspect="1"/>
          </p:cNvPicPr>
          <p:nvPr/>
        </p:nvPicPr>
        <p:blipFill>
          <a:blip r:embed="rId4"/>
          <a:stretch>
            <a:fillRect/>
          </a:stretch>
        </p:blipFill>
        <p:spPr>
          <a:xfrm>
            <a:off x="2590800" y="2819400"/>
            <a:ext cx="866775" cy="1247775"/>
          </a:xfrm>
          <a:prstGeom prst="rect">
            <a:avLst/>
          </a:prstGeom>
        </p:spPr>
      </p:pic>
      <p:pic>
        <p:nvPicPr>
          <p:cNvPr id="42" name="Picture 41" descr="‏(‏0501172177.gif"/>
          <p:cNvPicPr>
            <a:picLocks noChangeAspect="1"/>
          </p:cNvPicPr>
          <p:nvPr/>
        </p:nvPicPr>
        <p:blipFill>
          <a:blip r:embed="rId4"/>
          <a:stretch>
            <a:fillRect/>
          </a:stretch>
        </p:blipFill>
        <p:spPr>
          <a:xfrm>
            <a:off x="2743200" y="2971800"/>
            <a:ext cx="866775" cy="1247775"/>
          </a:xfrm>
          <a:prstGeom prst="rect">
            <a:avLst/>
          </a:prstGeom>
        </p:spPr>
      </p:pic>
      <p:pic>
        <p:nvPicPr>
          <p:cNvPr id="43" name="Picture 42" descr="‏(‏0501172177.gif"/>
          <p:cNvPicPr>
            <a:picLocks noChangeAspect="1"/>
          </p:cNvPicPr>
          <p:nvPr/>
        </p:nvPicPr>
        <p:blipFill>
          <a:blip r:embed="rId4"/>
          <a:stretch>
            <a:fillRect/>
          </a:stretch>
        </p:blipFill>
        <p:spPr>
          <a:xfrm>
            <a:off x="2895600" y="3124200"/>
            <a:ext cx="866775" cy="1247775"/>
          </a:xfrm>
          <a:prstGeom prst="rect">
            <a:avLst/>
          </a:prstGeom>
        </p:spPr>
      </p:pic>
      <p:pic>
        <p:nvPicPr>
          <p:cNvPr id="44" name="Picture 43" descr="‏(‏0501172177.gif"/>
          <p:cNvPicPr>
            <a:picLocks noChangeAspect="1"/>
          </p:cNvPicPr>
          <p:nvPr/>
        </p:nvPicPr>
        <p:blipFill>
          <a:blip r:embed="rId4"/>
          <a:stretch>
            <a:fillRect/>
          </a:stretch>
        </p:blipFill>
        <p:spPr>
          <a:xfrm>
            <a:off x="3048000" y="3276600"/>
            <a:ext cx="866775" cy="1247775"/>
          </a:xfrm>
          <a:prstGeom prst="rect">
            <a:avLst/>
          </a:prstGeom>
        </p:spPr>
      </p:pic>
      <p:pic>
        <p:nvPicPr>
          <p:cNvPr id="45" name="Picture 44" descr="‏(‏0501172177.gif"/>
          <p:cNvPicPr>
            <a:picLocks noChangeAspect="1"/>
          </p:cNvPicPr>
          <p:nvPr/>
        </p:nvPicPr>
        <p:blipFill>
          <a:blip r:embed="rId4"/>
          <a:stretch>
            <a:fillRect/>
          </a:stretch>
        </p:blipFill>
        <p:spPr>
          <a:xfrm>
            <a:off x="3200400" y="3429000"/>
            <a:ext cx="866775" cy="1247775"/>
          </a:xfrm>
          <a:prstGeom prst="rect">
            <a:avLst/>
          </a:prstGeom>
        </p:spPr>
      </p:pic>
      <p:pic>
        <p:nvPicPr>
          <p:cNvPr id="46" name="Picture 45" descr="‏(‏0501172177.gif"/>
          <p:cNvPicPr>
            <a:picLocks noChangeAspect="1"/>
          </p:cNvPicPr>
          <p:nvPr/>
        </p:nvPicPr>
        <p:blipFill>
          <a:blip r:embed="rId4"/>
          <a:stretch>
            <a:fillRect/>
          </a:stretch>
        </p:blipFill>
        <p:spPr>
          <a:xfrm>
            <a:off x="3352800" y="3581400"/>
            <a:ext cx="866775" cy="1247775"/>
          </a:xfrm>
          <a:prstGeom prst="rect">
            <a:avLst/>
          </a:prstGeom>
        </p:spPr>
      </p:pic>
      <p:pic>
        <p:nvPicPr>
          <p:cNvPr id="47" name="Picture 46" descr="‏(‏0501172177.gif"/>
          <p:cNvPicPr>
            <a:picLocks noChangeAspect="1"/>
          </p:cNvPicPr>
          <p:nvPr/>
        </p:nvPicPr>
        <p:blipFill>
          <a:blip r:embed="rId4"/>
          <a:stretch>
            <a:fillRect/>
          </a:stretch>
        </p:blipFill>
        <p:spPr>
          <a:xfrm>
            <a:off x="3505200" y="3733800"/>
            <a:ext cx="866775" cy="1247775"/>
          </a:xfrm>
          <a:prstGeom prst="rect">
            <a:avLst/>
          </a:prstGeom>
        </p:spPr>
      </p:pic>
      <p:pic>
        <p:nvPicPr>
          <p:cNvPr id="48" name="Picture 47" descr="‏(‏0501172177.gif"/>
          <p:cNvPicPr>
            <a:picLocks noChangeAspect="1"/>
          </p:cNvPicPr>
          <p:nvPr/>
        </p:nvPicPr>
        <p:blipFill>
          <a:blip r:embed="rId4"/>
          <a:stretch>
            <a:fillRect/>
          </a:stretch>
        </p:blipFill>
        <p:spPr>
          <a:xfrm>
            <a:off x="3657600" y="3886200"/>
            <a:ext cx="866775" cy="1247775"/>
          </a:xfrm>
          <a:prstGeom prst="rect">
            <a:avLst/>
          </a:prstGeom>
        </p:spPr>
      </p:pic>
      <p:pic>
        <p:nvPicPr>
          <p:cNvPr id="49" name="Picture 48" descr="‏(‏0501172177.gif"/>
          <p:cNvPicPr>
            <a:picLocks noChangeAspect="1"/>
          </p:cNvPicPr>
          <p:nvPr/>
        </p:nvPicPr>
        <p:blipFill>
          <a:blip r:embed="rId4"/>
          <a:stretch>
            <a:fillRect/>
          </a:stretch>
        </p:blipFill>
        <p:spPr>
          <a:xfrm>
            <a:off x="3810000" y="4038600"/>
            <a:ext cx="866775" cy="1247775"/>
          </a:xfrm>
          <a:prstGeom prst="rect">
            <a:avLst/>
          </a:prstGeom>
        </p:spPr>
      </p:pic>
      <p:pic>
        <p:nvPicPr>
          <p:cNvPr id="50" name="Picture 49" descr="‏(‏0501172177.gif"/>
          <p:cNvPicPr>
            <a:picLocks noChangeAspect="1"/>
          </p:cNvPicPr>
          <p:nvPr/>
        </p:nvPicPr>
        <p:blipFill>
          <a:blip r:embed="rId4"/>
          <a:stretch>
            <a:fillRect/>
          </a:stretch>
        </p:blipFill>
        <p:spPr>
          <a:xfrm>
            <a:off x="3962400" y="4191000"/>
            <a:ext cx="866775" cy="1247775"/>
          </a:xfrm>
          <a:prstGeom prst="rect">
            <a:avLst/>
          </a:prstGeom>
        </p:spPr>
      </p:pic>
      <p:pic>
        <p:nvPicPr>
          <p:cNvPr id="51" name="Picture 50" descr="‏(‏0501172177.gif"/>
          <p:cNvPicPr>
            <a:picLocks noChangeAspect="1"/>
          </p:cNvPicPr>
          <p:nvPr/>
        </p:nvPicPr>
        <p:blipFill>
          <a:blip r:embed="rId4"/>
          <a:stretch>
            <a:fillRect/>
          </a:stretch>
        </p:blipFill>
        <p:spPr>
          <a:xfrm>
            <a:off x="4114800" y="4343400"/>
            <a:ext cx="866775" cy="1247775"/>
          </a:xfrm>
          <a:prstGeom prst="rect">
            <a:avLst/>
          </a:prstGeom>
        </p:spPr>
      </p:pic>
      <p:pic>
        <p:nvPicPr>
          <p:cNvPr id="52" name="Picture 51" descr="‏(‏0501172177.gif"/>
          <p:cNvPicPr>
            <a:picLocks noChangeAspect="1"/>
          </p:cNvPicPr>
          <p:nvPr/>
        </p:nvPicPr>
        <p:blipFill>
          <a:blip r:embed="rId4"/>
          <a:stretch>
            <a:fillRect/>
          </a:stretch>
        </p:blipFill>
        <p:spPr>
          <a:xfrm>
            <a:off x="4267200" y="4495800"/>
            <a:ext cx="866775" cy="1247775"/>
          </a:xfrm>
          <a:prstGeom prst="rect">
            <a:avLst/>
          </a:prstGeom>
        </p:spPr>
      </p:pic>
      <p:pic>
        <p:nvPicPr>
          <p:cNvPr id="53" name="Picture 52" descr="‏(‏0501172177.gif"/>
          <p:cNvPicPr>
            <a:picLocks noChangeAspect="1"/>
          </p:cNvPicPr>
          <p:nvPr/>
        </p:nvPicPr>
        <p:blipFill>
          <a:blip r:embed="rId4"/>
          <a:stretch>
            <a:fillRect/>
          </a:stretch>
        </p:blipFill>
        <p:spPr>
          <a:xfrm>
            <a:off x="4419600" y="4648200"/>
            <a:ext cx="866775" cy="1247775"/>
          </a:xfrm>
          <a:prstGeom prst="rect">
            <a:avLst/>
          </a:prstGeom>
        </p:spPr>
      </p:pic>
      <p:pic>
        <p:nvPicPr>
          <p:cNvPr id="54" name="Picture 53" descr="‏(‏0501172177.gif"/>
          <p:cNvPicPr>
            <a:picLocks noChangeAspect="1"/>
          </p:cNvPicPr>
          <p:nvPr/>
        </p:nvPicPr>
        <p:blipFill>
          <a:blip r:embed="rId4"/>
          <a:stretch>
            <a:fillRect/>
          </a:stretch>
        </p:blipFill>
        <p:spPr>
          <a:xfrm>
            <a:off x="4724400" y="5334000"/>
            <a:ext cx="866775" cy="1247775"/>
          </a:xfrm>
          <a:prstGeom prst="rect">
            <a:avLst/>
          </a:prstGeom>
        </p:spPr>
      </p:pic>
      <p:pic>
        <p:nvPicPr>
          <p:cNvPr id="55" name="Picture 54" descr="‏(‏0501172177.gif"/>
          <p:cNvPicPr>
            <a:picLocks noChangeAspect="1"/>
          </p:cNvPicPr>
          <p:nvPr/>
        </p:nvPicPr>
        <p:blipFill>
          <a:blip r:embed="rId4"/>
          <a:stretch>
            <a:fillRect/>
          </a:stretch>
        </p:blipFill>
        <p:spPr>
          <a:xfrm>
            <a:off x="8277225" y="5334000"/>
            <a:ext cx="866775" cy="1247775"/>
          </a:xfrm>
          <a:prstGeom prst="rect">
            <a:avLst/>
          </a:prstGeom>
        </p:spPr>
      </p:pic>
      <p:pic>
        <p:nvPicPr>
          <p:cNvPr id="56" name="Picture 55" descr="‏(‏0501172177.gif"/>
          <p:cNvPicPr>
            <a:picLocks noChangeAspect="1"/>
          </p:cNvPicPr>
          <p:nvPr/>
        </p:nvPicPr>
        <p:blipFill>
          <a:blip r:embed="rId4"/>
          <a:stretch>
            <a:fillRect/>
          </a:stretch>
        </p:blipFill>
        <p:spPr>
          <a:xfrm>
            <a:off x="4343400" y="152400"/>
            <a:ext cx="866775" cy="1247775"/>
          </a:xfrm>
          <a:prstGeom prst="rect">
            <a:avLst/>
          </a:prstGeom>
        </p:spPr>
      </p:pic>
      <p:pic>
        <p:nvPicPr>
          <p:cNvPr id="57" name="Picture 56" descr="‏(‏0501172177.gif"/>
          <p:cNvPicPr>
            <a:picLocks noChangeAspect="1"/>
          </p:cNvPicPr>
          <p:nvPr/>
        </p:nvPicPr>
        <p:blipFill>
          <a:blip r:embed="rId4"/>
          <a:stretch>
            <a:fillRect/>
          </a:stretch>
        </p:blipFill>
        <p:spPr>
          <a:xfrm>
            <a:off x="4495800" y="304800"/>
            <a:ext cx="866775" cy="1247775"/>
          </a:xfrm>
          <a:prstGeom prst="rect">
            <a:avLst/>
          </a:prstGeom>
        </p:spPr>
      </p:pic>
      <p:pic>
        <p:nvPicPr>
          <p:cNvPr id="58" name="Picture 57" descr="‏(‏0501172177.gif"/>
          <p:cNvPicPr>
            <a:picLocks noChangeAspect="1"/>
          </p:cNvPicPr>
          <p:nvPr/>
        </p:nvPicPr>
        <p:blipFill>
          <a:blip r:embed="rId4"/>
          <a:stretch>
            <a:fillRect/>
          </a:stretch>
        </p:blipFill>
        <p:spPr>
          <a:xfrm>
            <a:off x="4648200" y="457200"/>
            <a:ext cx="866775" cy="1247775"/>
          </a:xfrm>
          <a:prstGeom prst="rect">
            <a:avLst/>
          </a:prstGeom>
        </p:spPr>
      </p:pic>
      <p:pic>
        <p:nvPicPr>
          <p:cNvPr id="59" name="Picture 58" descr="‏(‏0501172177.gif"/>
          <p:cNvPicPr>
            <a:picLocks noChangeAspect="1"/>
          </p:cNvPicPr>
          <p:nvPr/>
        </p:nvPicPr>
        <p:blipFill>
          <a:blip r:embed="rId4"/>
          <a:stretch>
            <a:fillRect/>
          </a:stretch>
        </p:blipFill>
        <p:spPr>
          <a:xfrm>
            <a:off x="4800600" y="609600"/>
            <a:ext cx="866775" cy="1247775"/>
          </a:xfrm>
          <a:prstGeom prst="rect">
            <a:avLst/>
          </a:prstGeom>
        </p:spPr>
      </p:pic>
      <p:pic>
        <p:nvPicPr>
          <p:cNvPr id="60" name="Picture 59" descr="‏(‏0501172177.gif"/>
          <p:cNvPicPr>
            <a:picLocks noChangeAspect="1"/>
          </p:cNvPicPr>
          <p:nvPr/>
        </p:nvPicPr>
        <p:blipFill>
          <a:blip r:embed="rId4"/>
          <a:stretch>
            <a:fillRect/>
          </a:stretch>
        </p:blipFill>
        <p:spPr>
          <a:xfrm>
            <a:off x="4953000" y="762000"/>
            <a:ext cx="866775" cy="1247775"/>
          </a:xfrm>
          <a:prstGeom prst="rect">
            <a:avLst/>
          </a:prstGeom>
        </p:spPr>
      </p:pic>
      <p:pic>
        <p:nvPicPr>
          <p:cNvPr id="61" name="Picture 60" descr="‏(‏0501172177.gif"/>
          <p:cNvPicPr>
            <a:picLocks noChangeAspect="1"/>
          </p:cNvPicPr>
          <p:nvPr/>
        </p:nvPicPr>
        <p:blipFill>
          <a:blip r:embed="rId4"/>
          <a:stretch>
            <a:fillRect/>
          </a:stretch>
        </p:blipFill>
        <p:spPr>
          <a:xfrm>
            <a:off x="5105400" y="914400"/>
            <a:ext cx="866775" cy="1247775"/>
          </a:xfrm>
          <a:prstGeom prst="rect">
            <a:avLst/>
          </a:prstGeom>
        </p:spPr>
      </p:pic>
      <p:pic>
        <p:nvPicPr>
          <p:cNvPr id="62" name="Picture 61" descr="‏(‏0501172177.gif"/>
          <p:cNvPicPr>
            <a:picLocks noChangeAspect="1"/>
          </p:cNvPicPr>
          <p:nvPr/>
        </p:nvPicPr>
        <p:blipFill>
          <a:blip r:embed="rId4"/>
          <a:stretch>
            <a:fillRect/>
          </a:stretch>
        </p:blipFill>
        <p:spPr>
          <a:xfrm>
            <a:off x="5257800" y="1066800"/>
            <a:ext cx="866775" cy="1247775"/>
          </a:xfrm>
          <a:prstGeom prst="rect">
            <a:avLst/>
          </a:prstGeom>
        </p:spPr>
      </p:pic>
      <p:pic>
        <p:nvPicPr>
          <p:cNvPr id="63" name="Picture 62" descr="‏(‏0501172177.gif"/>
          <p:cNvPicPr>
            <a:picLocks noChangeAspect="1"/>
          </p:cNvPicPr>
          <p:nvPr/>
        </p:nvPicPr>
        <p:blipFill>
          <a:blip r:embed="rId4"/>
          <a:stretch>
            <a:fillRect/>
          </a:stretch>
        </p:blipFill>
        <p:spPr>
          <a:xfrm>
            <a:off x="5410200" y="1219200"/>
            <a:ext cx="866775" cy="1247775"/>
          </a:xfrm>
          <a:prstGeom prst="rect">
            <a:avLst/>
          </a:prstGeom>
        </p:spPr>
      </p:pic>
      <p:pic>
        <p:nvPicPr>
          <p:cNvPr id="64" name="Picture 63" descr="‏(‏0501172177.gif"/>
          <p:cNvPicPr>
            <a:picLocks noChangeAspect="1"/>
          </p:cNvPicPr>
          <p:nvPr/>
        </p:nvPicPr>
        <p:blipFill>
          <a:blip r:embed="rId4"/>
          <a:stretch>
            <a:fillRect/>
          </a:stretch>
        </p:blipFill>
        <p:spPr>
          <a:xfrm>
            <a:off x="5562600" y="1371600"/>
            <a:ext cx="866775" cy="1247775"/>
          </a:xfrm>
          <a:prstGeom prst="rect">
            <a:avLst/>
          </a:prstGeom>
        </p:spPr>
      </p:pic>
      <p:pic>
        <p:nvPicPr>
          <p:cNvPr id="65" name="Picture 64" descr="‏(‏0501172177.gif"/>
          <p:cNvPicPr>
            <a:picLocks noChangeAspect="1"/>
          </p:cNvPicPr>
          <p:nvPr/>
        </p:nvPicPr>
        <p:blipFill>
          <a:blip r:embed="rId4"/>
          <a:stretch>
            <a:fillRect/>
          </a:stretch>
        </p:blipFill>
        <p:spPr>
          <a:xfrm>
            <a:off x="5715000" y="1524000"/>
            <a:ext cx="866775" cy="1247775"/>
          </a:xfrm>
          <a:prstGeom prst="rect">
            <a:avLst/>
          </a:prstGeom>
        </p:spPr>
      </p:pic>
      <p:pic>
        <p:nvPicPr>
          <p:cNvPr id="66" name="Picture 65" descr="‏(‏0501172177.gif"/>
          <p:cNvPicPr>
            <a:picLocks noChangeAspect="1"/>
          </p:cNvPicPr>
          <p:nvPr/>
        </p:nvPicPr>
        <p:blipFill>
          <a:blip r:embed="rId4"/>
          <a:stretch>
            <a:fillRect/>
          </a:stretch>
        </p:blipFill>
        <p:spPr>
          <a:xfrm>
            <a:off x="5867400" y="1676400"/>
            <a:ext cx="866775" cy="1247775"/>
          </a:xfrm>
          <a:prstGeom prst="rect">
            <a:avLst/>
          </a:prstGeom>
        </p:spPr>
      </p:pic>
      <p:pic>
        <p:nvPicPr>
          <p:cNvPr id="67" name="Picture 66" descr="‏(‏0501172177.gif"/>
          <p:cNvPicPr>
            <a:picLocks noChangeAspect="1"/>
          </p:cNvPicPr>
          <p:nvPr/>
        </p:nvPicPr>
        <p:blipFill>
          <a:blip r:embed="rId4"/>
          <a:stretch>
            <a:fillRect/>
          </a:stretch>
        </p:blipFill>
        <p:spPr>
          <a:xfrm>
            <a:off x="6019800" y="1828800"/>
            <a:ext cx="866775" cy="1247775"/>
          </a:xfrm>
          <a:prstGeom prst="rect">
            <a:avLst/>
          </a:prstGeom>
        </p:spPr>
      </p:pic>
      <p:pic>
        <p:nvPicPr>
          <p:cNvPr id="68" name="Picture 67" descr="‏(‏0501172177.gif"/>
          <p:cNvPicPr>
            <a:picLocks noChangeAspect="1"/>
          </p:cNvPicPr>
          <p:nvPr/>
        </p:nvPicPr>
        <p:blipFill>
          <a:blip r:embed="rId4"/>
          <a:stretch>
            <a:fillRect/>
          </a:stretch>
        </p:blipFill>
        <p:spPr>
          <a:xfrm>
            <a:off x="6172200" y="1981200"/>
            <a:ext cx="866775" cy="1247775"/>
          </a:xfrm>
          <a:prstGeom prst="rect">
            <a:avLst/>
          </a:prstGeom>
        </p:spPr>
      </p:pic>
      <p:pic>
        <p:nvPicPr>
          <p:cNvPr id="69" name="Picture 68" descr="‏(‏0501172177.gif"/>
          <p:cNvPicPr>
            <a:picLocks noChangeAspect="1"/>
          </p:cNvPicPr>
          <p:nvPr/>
        </p:nvPicPr>
        <p:blipFill>
          <a:blip r:embed="rId4"/>
          <a:stretch>
            <a:fillRect/>
          </a:stretch>
        </p:blipFill>
        <p:spPr>
          <a:xfrm>
            <a:off x="6324600" y="2133600"/>
            <a:ext cx="866775" cy="1247775"/>
          </a:xfrm>
          <a:prstGeom prst="rect">
            <a:avLst/>
          </a:prstGeom>
        </p:spPr>
      </p:pic>
      <p:pic>
        <p:nvPicPr>
          <p:cNvPr id="70" name="Picture 69" descr="‏(‏0501172177.gif"/>
          <p:cNvPicPr>
            <a:picLocks noChangeAspect="1"/>
          </p:cNvPicPr>
          <p:nvPr/>
        </p:nvPicPr>
        <p:blipFill>
          <a:blip r:embed="rId4"/>
          <a:stretch>
            <a:fillRect/>
          </a:stretch>
        </p:blipFill>
        <p:spPr>
          <a:xfrm>
            <a:off x="6477000" y="2286000"/>
            <a:ext cx="866775" cy="1247775"/>
          </a:xfrm>
          <a:prstGeom prst="rect">
            <a:avLst/>
          </a:prstGeom>
        </p:spPr>
      </p:pic>
      <p:pic>
        <p:nvPicPr>
          <p:cNvPr id="71" name="Picture 70" descr="‏(‏0501172177.gif"/>
          <p:cNvPicPr>
            <a:picLocks noChangeAspect="1"/>
          </p:cNvPicPr>
          <p:nvPr/>
        </p:nvPicPr>
        <p:blipFill>
          <a:blip r:embed="rId4"/>
          <a:stretch>
            <a:fillRect/>
          </a:stretch>
        </p:blipFill>
        <p:spPr>
          <a:xfrm>
            <a:off x="6629400" y="2438400"/>
            <a:ext cx="866775" cy="1247775"/>
          </a:xfrm>
          <a:prstGeom prst="rect">
            <a:avLst/>
          </a:prstGeom>
        </p:spPr>
      </p:pic>
      <p:pic>
        <p:nvPicPr>
          <p:cNvPr id="72" name="Picture 71" descr="‏(‏0501172177.gif"/>
          <p:cNvPicPr>
            <a:picLocks noChangeAspect="1"/>
          </p:cNvPicPr>
          <p:nvPr/>
        </p:nvPicPr>
        <p:blipFill>
          <a:blip r:embed="rId4"/>
          <a:stretch>
            <a:fillRect/>
          </a:stretch>
        </p:blipFill>
        <p:spPr>
          <a:xfrm>
            <a:off x="6781800" y="2590800"/>
            <a:ext cx="866775" cy="1247775"/>
          </a:xfrm>
          <a:prstGeom prst="rect">
            <a:avLst/>
          </a:prstGeom>
        </p:spPr>
      </p:pic>
      <p:pic>
        <p:nvPicPr>
          <p:cNvPr id="73" name="Picture 72" descr="‏(‏0501172177.gif"/>
          <p:cNvPicPr>
            <a:picLocks noChangeAspect="1"/>
          </p:cNvPicPr>
          <p:nvPr/>
        </p:nvPicPr>
        <p:blipFill>
          <a:blip r:embed="rId4"/>
          <a:stretch>
            <a:fillRect/>
          </a:stretch>
        </p:blipFill>
        <p:spPr>
          <a:xfrm>
            <a:off x="6934200" y="2743200"/>
            <a:ext cx="866775" cy="1247775"/>
          </a:xfrm>
          <a:prstGeom prst="rect">
            <a:avLst/>
          </a:prstGeom>
        </p:spPr>
      </p:pic>
      <p:pic>
        <p:nvPicPr>
          <p:cNvPr id="74" name="Picture 73" descr="‏(‏0501172177.gif"/>
          <p:cNvPicPr>
            <a:picLocks noChangeAspect="1"/>
          </p:cNvPicPr>
          <p:nvPr/>
        </p:nvPicPr>
        <p:blipFill>
          <a:blip r:embed="rId4"/>
          <a:stretch>
            <a:fillRect/>
          </a:stretch>
        </p:blipFill>
        <p:spPr>
          <a:xfrm>
            <a:off x="8277225" y="838200"/>
            <a:ext cx="866775" cy="1600200"/>
          </a:xfrm>
          <a:prstGeom prst="rect">
            <a:avLst/>
          </a:prstGeom>
        </p:spPr>
      </p:pic>
      <p:pic>
        <p:nvPicPr>
          <p:cNvPr id="75" name="Picture 74" descr="‏(‏0501172177.gif"/>
          <p:cNvPicPr>
            <a:picLocks noChangeAspect="1"/>
          </p:cNvPicPr>
          <p:nvPr/>
        </p:nvPicPr>
        <p:blipFill>
          <a:blip r:embed="rId4"/>
          <a:stretch>
            <a:fillRect/>
          </a:stretch>
        </p:blipFill>
        <p:spPr>
          <a:xfrm>
            <a:off x="5334000" y="5334000"/>
            <a:ext cx="866775" cy="1247775"/>
          </a:xfrm>
          <a:prstGeom prst="rect">
            <a:avLst/>
          </a:prstGeom>
        </p:spPr>
      </p:pic>
      <p:pic>
        <p:nvPicPr>
          <p:cNvPr id="76" name="Picture 75" descr="‏(‏0501172177.gif"/>
          <p:cNvPicPr>
            <a:picLocks noChangeAspect="1"/>
          </p:cNvPicPr>
          <p:nvPr/>
        </p:nvPicPr>
        <p:blipFill>
          <a:blip r:embed="rId4"/>
          <a:stretch>
            <a:fillRect/>
          </a:stretch>
        </p:blipFill>
        <p:spPr>
          <a:xfrm>
            <a:off x="5791200" y="5334000"/>
            <a:ext cx="866775" cy="1247775"/>
          </a:xfrm>
          <a:prstGeom prst="rect">
            <a:avLst/>
          </a:prstGeom>
        </p:spPr>
      </p:pic>
      <p:pic>
        <p:nvPicPr>
          <p:cNvPr id="77" name="Picture 76" descr="‏(‏0501172177.gif"/>
          <p:cNvPicPr>
            <a:picLocks noChangeAspect="1"/>
          </p:cNvPicPr>
          <p:nvPr/>
        </p:nvPicPr>
        <p:blipFill>
          <a:blip r:embed="rId4"/>
          <a:stretch>
            <a:fillRect/>
          </a:stretch>
        </p:blipFill>
        <p:spPr>
          <a:xfrm>
            <a:off x="6248400" y="5257800"/>
            <a:ext cx="866775" cy="1247775"/>
          </a:xfrm>
          <a:prstGeom prst="rect">
            <a:avLst/>
          </a:prstGeom>
        </p:spPr>
      </p:pic>
      <p:pic>
        <p:nvPicPr>
          <p:cNvPr id="78" name="Picture 77" descr="‏(‏0501172177.gif"/>
          <p:cNvPicPr>
            <a:picLocks noChangeAspect="1"/>
          </p:cNvPicPr>
          <p:nvPr/>
        </p:nvPicPr>
        <p:blipFill>
          <a:blip r:embed="rId4"/>
          <a:stretch>
            <a:fillRect/>
          </a:stretch>
        </p:blipFill>
        <p:spPr>
          <a:xfrm>
            <a:off x="6858000" y="5257800"/>
            <a:ext cx="866775" cy="1247775"/>
          </a:xfrm>
          <a:prstGeom prst="rect">
            <a:avLst/>
          </a:prstGeom>
        </p:spPr>
      </p:pic>
      <p:pic>
        <p:nvPicPr>
          <p:cNvPr id="79" name="Picture 78" descr="‏(‏0501172177.gif"/>
          <p:cNvPicPr>
            <a:picLocks noChangeAspect="1"/>
          </p:cNvPicPr>
          <p:nvPr/>
        </p:nvPicPr>
        <p:blipFill>
          <a:blip r:embed="rId4"/>
          <a:stretch>
            <a:fillRect/>
          </a:stretch>
        </p:blipFill>
        <p:spPr>
          <a:xfrm>
            <a:off x="7543800" y="5334000"/>
            <a:ext cx="866775" cy="1247775"/>
          </a:xfrm>
          <a:prstGeom prst="rect">
            <a:avLst/>
          </a:prstGeom>
        </p:spPr>
      </p:pic>
      <p:pic>
        <p:nvPicPr>
          <p:cNvPr id="80" name="Picture 79" descr="‏(‏0501172177.gif"/>
          <p:cNvPicPr>
            <a:picLocks noChangeAspect="1"/>
          </p:cNvPicPr>
          <p:nvPr/>
        </p:nvPicPr>
        <p:blipFill>
          <a:blip r:embed="rId4"/>
          <a:stretch>
            <a:fillRect/>
          </a:stretch>
        </p:blipFill>
        <p:spPr>
          <a:xfrm>
            <a:off x="7086600" y="2895600"/>
            <a:ext cx="866775" cy="1247775"/>
          </a:xfrm>
          <a:prstGeom prst="rect">
            <a:avLst/>
          </a:prstGeom>
        </p:spPr>
      </p:pic>
      <p:pic>
        <p:nvPicPr>
          <p:cNvPr id="81" name="Picture 80" descr="‏(‏0501172177.gif"/>
          <p:cNvPicPr>
            <a:picLocks noChangeAspect="1"/>
          </p:cNvPicPr>
          <p:nvPr/>
        </p:nvPicPr>
        <p:blipFill>
          <a:blip r:embed="rId4"/>
          <a:stretch>
            <a:fillRect/>
          </a:stretch>
        </p:blipFill>
        <p:spPr>
          <a:xfrm>
            <a:off x="7239000" y="3048000"/>
            <a:ext cx="866775" cy="1247775"/>
          </a:xfrm>
          <a:prstGeom prst="rect">
            <a:avLst/>
          </a:prstGeom>
        </p:spPr>
      </p:pic>
      <p:pic>
        <p:nvPicPr>
          <p:cNvPr id="82" name="Picture 81" descr="‏(‏0501172177.gif"/>
          <p:cNvPicPr>
            <a:picLocks noChangeAspect="1"/>
          </p:cNvPicPr>
          <p:nvPr/>
        </p:nvPicPr>
        <p:blipFill>
          <a:blip r:embed="rId4"/>
          <a:stretch>
            <a:fillRect/>
          </a:stretch>
        </p:blipFill>
        <p:spPr>
          <a:xfrm>
            <a:off x="7391400" y="3200400"/>
            <a:ext cx="866775" cy="1247775"/>
          </a:xfrm>
          <a:prstGeom prst="rect">
            <a:avLst/>
          </a:prstGeom>
        </p:spPr>
      </p:pic>
      <p:pic>
        <p:nvPicPr>
          <p:cNvPr id="83" name="Picture 82" descr="‏(‏0501172177.gif"/>
          <p:cNvPicPr>
            <a:picLocks noChangeAspect="1"/>
          </p:cNvPicPr>
          <p:nvPr/>
        </p:nvPicPr>
        <p:blipFill>
          <a:blip r:embed="rId4"/>
          <a:stretch>
            <a:fillRect/>
          </a:stretch>
        </p:blipFill>
        <p:spPr>
          <a:xfrm>
            <a:off x="7543800" y="3352800"/>
            <a:ext cx="866775" cy="1247775"/>
          </a:xfrm>
          <a:prstGeom prst="rect">
            <a:avLst/>
          </a:prstGeom>
        </p:spPr>
      </p:pic>
      <p:pic>
        <p:nvPicPr>
          <p:cNvPr id="84" name="Picture 83" descr="‏(‏0501172177.gif"/>
          <p:cNvPicPr>
            <a:picLocks noChangeAspect="1"/>
          </p:cNvPicPr>
          <p:nvPr/>
        </p:nvPicPr>
        <p:blipFill>
          <a:blip r:embed="rId4"/>
          <a:stretch>
            <a:fillRect/>
          </a:stretch>
        </p:blipFill>
        <p:spPr>
          <a:xfrm>
            <a:off x="7696200" y="3505200"/>
            <a:ext cx="866775" cy="1247775"/>
          </a:xfrm>
          <a:prstGeom prst="rect">
            <a:avLst/>
          </a:prstGeom>
        </p:spPr>
      </p:pic>
      <p:pic>
        <p:nvPicPr>
          <p:cNvPr id="85" name="Picture 84" descr="‏(‏0501172177.gif"/>
          <p:cNvPicPr>
            <a:picLocks noChangeAspect="1"/>
          </p:cNvPicPr>
          <p:nvPr/>
        </p:nvPicPr>
        <p:blipFill>
          <a:blip r:embed="rId4"/>
          <a:stretch>
            <a:fillRect/>
          </a:stretch>
        </p:blipFill>
        <p:spPr>
          <a:xfrm>
            <a:off x="7848600" y="3657600"/>
            <a:ext cx="866775" cy="1247775"/>
          </a:xfrm>
          <a:prstGeom prst="rect">
            <a:avLst/>
          </a:prstGeom>
        </p:spPr>
      </p:pic>
      <p:pic>
        <p:nvPicPr>
          <p:cNvPr id="86" name="Picture 85" descr="‏(‏0501172177.gif"/>
          <p:cNvPicPr>
            <a:picLocks noChangeAspect="1"/>
          </p:cNvPicPr>
          <p:nvPr/>
        </p:nvPicPr>
        <p:blipFill>
          <a:blip r:embed="rId4"/>
          <a:stretch>
            <a:fillRect/>
          </a:stretch>
        </p:blipFill>
        <p:spPr>
          <a:xfrm>
            <a:off x="8001000" y="3810000"/>
            <a:ext cx="866775" cy="1247775"/>
          </a:xfrm>
          <a:prstGeom prst="rect">
            <a:avLst/>
          </a:prstGeom>
        </p:spPr>
      </p:pic>
      <p:pic>
        <p:nvPicPr>
          <p:cNvPr id="87" name="Picture 86" descr="‏(‏0501172177.gif"/>
          <p:cNvPicPr>
            <a:picLocks noChangeAspect="1"/>
          </p:cNvPicPr>
          <p:nvPr/>
        </p:nvPicPr>
        <p:blipFill>
          <a:blip r:embed="rId4"/>
          <a:stretch>
            <a:fillRect/>
          </a:stretch>
        </p:blipFill>
        <p:spPr>
          <a:xfrm>
            <a:off x="8153400" y="3962400"/>
            <a:ext cx="866775" cy="1247775"/>
          </a:xfrm>
          <a:prstGeom prst="rect">
            <a:avLst/>
          </a:prstGeom>
        </p:spPr>
      </p:pic>
      <p:pic>
        <p:nvPicPr>
          <p:cNvPr id="88" name="Picture 87" descr="‏(‏0501172177.gif"/>
          <p:cNvPicPr>
            <a:picLocks noChangeAspect="1"/>
          </p:cNvPicPr>
          <p:nvPr/>
        </p:nvPicPr>
        <p:blipFill>
          <a:blip r:embed="rId4"/>
          <a:stretch>
            <a:fillRect/>
          </a:stretch>
        </p:blipFill>
        <p:spPr>
          <a:xfrm>
            <a:off x="8305800" y="4114800"/>
            <a:ext cx="866775" cy="1247775"/>
          </a:xfrm>
          <a:prstGeom prst="rect">
            <a:avLst/>
          </a:prstGeom>
        </p:spPr>
      </p:pic>
      <p:pic>
        <p:nvPicPr>
          <p:cNvPr id="90" name="Picture 89" descr="_k.gif"/>
          <p:cNvPicPr>
            <a:picLocks noChangeAspect="1"/>
          </p:cNvPicPr>
          <p:nvPr/>
        </p:nvPicPr>
        <p:blipFill>
          <a:blip r:embed="rId6"/>
          <a:stretch>
            <a:fillRect/>
          </a:stretch>
        </p:blipFill>
        <p:spPr>
          <a:xfrm>
            <a:off x="6477000" y="324342"/>
            <a:ext cx="2286000" cy="197069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7187" y="2292231"/>
            <a:ext cx="1176338" cy="1114425"/>
          </a:xfrm>
          <a:prstGeom prst="rect">
            <a:avLst/>
          </a:prstGeom>
        </p:spPr>
      </p:pic>
      <p:pic>
        <p:nvPicPr>
          <p:cNvPr id="92" name="Picture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0" y="2152369"/>
            <a:ext cx="1271587" cy="1243013"/>
          </a:xfrm>
          <a:prstGeom prst="rect">
            <a:avLst/>
          </a:prstGeom>
        </p:spPr>
      </p:pic>
      <p:sp>
        <p:nvSpPr>
          <p:cNvPr id="91" name="TextBox 90"/>
          <p:cNvSpPr txBox="1"/>
          <p:nvPr/>
        </p:nvSpPr>
        <p:spPr>
          <a:xfrm>
            <a:off x="990600" y="609600"/>
            <a:ext cx="7315200" cy="5410200"/>
          </a:xfrm>
          <a:prstGeom prst="rect">
            <a:avLst/>
          </a:prstGeom>
          <a:noFill/>
        </p:spPr>
        <p:txBody>
          <a:bodyPr wrap="square" rtlCol="0">
            <a:prstTxWarp prst="textSto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9600" b="1" i="1" dirty="0" smtClean="0">
                <a:ln w="11430"/>
                <a:solidFill>
                  <a:srgbClr val="FF0000"/>
                </a:solidFill>
                <a:latin typeface="NikoshBAN" pitchFamily="2" charset="0"/>
                <a:cs typeface="NikoshBAN" pitchFamily="2" charset="0"/>
              </a:rPr>
              <a:t>ফু</a:t>
            </a:r>
            <a:r>
              <a:rPr lang="bn-IN" sz="9600" b="1" i="1" dirty="0" smtClean="0">
                <a:ln w="11430"/>
                <a:solidFill>
                  <a:srgbClr val="002060"/>
                </a:solidFill>
                <a:latin typeface="NikoshBAN" pitchFamily="2" charset="0"/>
                <a:cs typeface="NikoshBAN" pitchFamily="2" charset="0"/>
              </a:rPr>
              <a:t>লে </a:t>
            </a:r>
            <a:r>
              <a:rPr lang="bn-IN" sz="9600" b="1" i="1" dirty="0" smtClean="0">
                <a:ln w="11430"/>
                <a:solidFill>
                  <a:srgbClr val="FFFF00"/>
                </a:solidFill>
                <a:latin typeface="NikoshBAN" pitchFamily="2" charset="0"/>
                <a:cs typeface="NikoshBAN" pitchFamily="2" charset="0"/>
              </a:rPr>
              <a:t>ফু</a:t>
            </a:r>
            <a:r>
              <a:rPr lang="bn-IN" sz="9600" b="1" i="1" dirty="0" smtClean="0">
                <a:ln w="11430"/>
                <a:solidFill>
                  <a:schemeClr val="accent3"/>
                </a:solidFill>
                <a:latin typeface="NikoshBAN" pitchFamily="2" charset="0"/>
                <a:cs typeface="NikoshBAN" pitchFamily="2" charset="0"/>
              </a:rPr>
              <a:t>লে</a:t>
            </a:r>
            <a:r>
              <a:rPr lang="bn-IN" sz="9600" b="1" i="1" dirty="0" smtClean="0">
                <a:ln w="11430"/>
                <a:solidFill>
                  <a:srgbClr val="002060"/>
                </a:solidFill>
                <a:latin typeface="NikoshBAN" pitchFamily="2" charset="0"/>
                <a:cs typeface="NikoshBAN" pitchFamily="2" charset="0"/>
              </a:rPr>
              <a:t> </a:t>
            </a:r>
            <a:r>
              <a:rPr lang="bn-IN" sz="9600" b="1" i="1" dirty="0" smtClean="0">
                <a:ln w="11430"/>
                <a:solidFill>
                  <a:srgbClr val="00B0F0"/>
                </a:solidFill>
                <a:latin typeface="NikoshBAN" pitchFamily="2" charset="0"/>
                <a:cs typeface="NikoshBAN" pitchFamily="2" charset="0"/>
              </a:rPr>
              <a:t>স্বা</a:t>
            </a:r>
            <a:r>
              <a:rPr lang="bn-IN" sz="9600" b="1" i="1" dirty="0" smtClean="0">
                <a:ln w="11430"/>
                <a:solidFill>
                  <a:srgbClr val="FFFF00"/>
                </a:solidFill>
                <a:latin typeface="NikoshBAN" pitchFamily="2" charset="0"/>
                <a:cs typeface="NikoshBAN" pitchFamily="2" charset="0"/>
              </a:rPr>
              <a:t>গ</a:t>
            </a:r>
            <a:r>
              <a:rPr lang="bn-IN" sz="9600" b="1" i="1" dirty="0" smtClean="0">
                <a:ln w="11430"/>
                <a:solidFill>
                  <a:srgbClr val="002060"/>
                </a:solidFill>
                <a:latin typeface="NikoshBAN" pitchFamily="2" charset="0"/>
                <a:cs typeface="NikoshBAN" pitchFamily="2" charset="0"/>
              </a:rPr>
              <a:t>ত</a:t>
            </a:r>
            <a:r>
              <a:rPr lang="bn-IN" sz="9600" b="1" i="1" dirty="0" smtClean="0">
                <a:ln w="11430"/>
                <a:solidFill>
                  <a:srgbClr val="FF0000"/>
                </a:solidFill>
                <a:latin typeface="NikoshBAN" pitchFamily="2" charset="0"/>
                <a:cs typeface="NikoshBAN" pitchFamily="2" charset="0"/>
              </a:rPr>
              <a:t>ম</a:t>
            </a:r>
          </a:p>
          <a:p>
            <a:r>
              <a:rPr lang="bn-IN" sz="6000" b="1" i="1" dirty="0" smtClean="0">
                <a:ln w="11430"/>
                <a:solidFill>
                  <a:srgbClr val="FF0000"/>
                </a:solidFill>
                <a:latin typeface="NikoshBAN" pitchFamily="2" charset="0"/>
                <a:cs typeface="NikoshBAN" pitchFamily="2" charset="0"/>
              </a:rPr>
              <a:t>সা</a:t>
            </a:r>
            <a:r>
              <a:rPr lang="bn-IN" sz="6000" b="1" i="1" dirty="0" smtClean="0">
                <a:ln w="11430"/>
                <a:solidFill>
                  <a:srgbClr val="FFFF00"/>
                </a:solidFill>
                <a:latin typeface="NikoshBAN" pitchFamily="2" charset="0"/>
                <a:cs typeface="NikoshBAN" pitchFamily="2" charset="0"/>
              </a:rPr>
              <a:t>গ</a:t>
            </a:r>
            <a:r>
              <a:rPr lang="bn-IN" sz="6000" b="1" i="1" dirty="0" smtClean="0">
                <a:ln w="11430"/>
                <a:solidFill>
                  <a:srgbClr val="FF0000"/>
                </a:solidFill>
                <a:latin typeface="NikoshBAN" pitchFamily="2" charset="0"/>
                <a:cs typeface="NikoshBAN" pitchFamily="2" charset="0"/>
              </a:rPr>
              <a:t>র</a:t>
            </a:r>
            <a:r>
              <a:rPr lang="bn-IN" sz="6000" b="1" i="1" dirty="0" smtClean="0">
                <a:ln w="11430"/>
                <a:solidFill>
                  <a:srgbClr val="FFFF00"/>
                </a:solidFill>
                <a:latin typeface="NikoshBAN" pitchFamily="2" charset="0"/>
                <a:cs typeface="NikoshBAN" pitchFamily="2" charset="0"/>
              </a:rPr>
              <a:t>ক</a:t>
            </a:r>
            <a:r>
              <a:rPr lang="bn-IN" sz="6000" b="1" i="1" dirty="0" smtClean="0">
                <a:ln w="11430"/>
                <a:solidFill>
                  <a:srgbClr val="FF0000"/>
                </a:solidFill>
                <a:latin typeface="NikoshBAN" pitchFamily="2" charset="0"/>
                <a:cs typeface="NikoshBAN" pitchFamily="2" charset="0"/>
              </a:rPr>
              <a:t>ন্যা </a:t>
            </a:r>
            <a:r>
              <a:rPr lang="bn-IN" sz="6000" b="1" i="1" dirty="0" smtClean="0">
                <a:ln w="11430"/>
                <a:solidFill>
                  <a:srgbClr val="FFFF00"/>
                </a:solidFill>
                <a:latin typeface="NikoshBAN" pitchFamily="2" charset="0"/>
                <a:cs typeface="NikoshBAN" pitchFamily="2" charset="0"/>
              </a:rPr>
              <a:t>অ</a:t>
            </a:r>
            <a:r>
              <a:rPr lang="bn-IN" sz="6000" b="1" i="1" dirty="0" smtClean="0">
                <a:ln w="11430"/>
                <a:solidFill>
                  <a:srgbClr val="FF0000"/>
                </a:solidFill>
                <a:latin typeface="NikoshBAN" pitchFamily="2" charset="0"/>
                <a:cs typeface="NikoshBAN" pitchFamily="2" charset="0"/>
              </a:rPr>
              <a:t>ন</a:t>
            </a:r>
            <a:r>
              <a:rPr lang="bn-IN" sz="6000" b="1" i="1" dirty="0" smtClean="0">
                <a:ln w="11430"/>
                <a:solidFill>
                  <a:srgbClr val="FFFF00"/>
                </a:solidFill>
                <a:latin typeface="NikoshBAN" pitchFamily="2" charset="0"/>
                <a:cs typeface="NikoshBAN" pitchFamily="2" charset="0"/>
              </a:rPr>
              <a:t>লা</a:t>
            </a:r>
            <a:r>
              <a:rPr lang="bn-IN" sz="6000" b="1" i="1" dirty="0" smtClean="0">
                <a:ln w="11430"/>
                <a:solidFill>
                  <a:srgbClr val="FF0000"/>
                </a:solidFill>
                <a:latin typeface="NikoshBAN" pitchFamily="2" charset="0"/>
                <a:cs typeface="NikoshBAN" pitchFamily="2" charset="0"/>
              </a:rPr>
              <a:t>ই</a:t>
            </a:r>
            <a:r>
              <a:rPr lang="bn-IN" sz="6000" b="1" i="1" dirty="0" smtClean="0">
                <a:ln w="11430"/>
                <a:solidFill>
                  <a:srgbClr val="FFFF00"/>
                </a:solidFill>
                <a:latin typeface="NikoshBAN" pitchFamily="2" charset="0"/>
                <a:cs typeface="NikoshBAN" pitchFamily="2" charset="0"/>
              </a:rPr>
              <a:t>ন</a:t>
            </a:r>
            <a:r>
              <a:rPr lang="bn-IN" sz="6000" b="1" i="1" dirty="0" smtClean="0">
                <a:ln w="11430"/>
                <a:solidFill>
                  <a:srgbClr val="FF0000"/>
                </a:solidFill>
                <a:latin typeface="NikoshBAN" pitchFamily="2" charset="0"/>
                <a:cs typeface="NikoshBAN" pitchFamily="2" charset="0"/>
              </a:rPr>
              <a:t> শি</a:t>
            </a:r>
            <a:r>
              <a:rPr lang="bn-IN" sz="6000" b="1" i="1" dirty="0" smtClean="0">
                <a:ln w="11430"/>
                <a:solidFill>
                  <a:srgbClr val="FFFF00"/>
                </a:solidFill>
                <a:latin typeface="NikoshBAN" pitchFamily="2" charset="0"/>
                <a:cs typeface="NikoshBAN" pitchFamily="2" charset="0"/>
              </a:rPr>
              <a:t>ক্ষা</a:t>
            </a:r>
            <a:r>
              <a:rPr lang="bn-IN" sz="6000" b="1" i="1" dirty="0" smtClean="0">
                <a:ln w="11430"/>
                <a:solidFill>
                  <a:srgbClr val="FF0000"/>
                </a:solidFill>
                <a:latin typeface="NikoshBAN" pitchFamily="2" charset="0"/>
                <a:cs typeface="NikoshBAN" pitchFamily="2" charset="0"/>
              </a:rPr>
              <a:t>ল</a:t>
            </a:r>
            <a:r>
              <a:rPr lang="bn-IN" sz="6000" b="1" i="1" dirty="0" smtClean="0">
                <a:ln w="11430"/>
                <a:solidFill>
                  <a:srgbClr val="FFFF00"/>
                </a:solidFill>
                <a:latin typeface="NikoshBAN" pitchFamily="2" charset="0"/>
                <a:cs typeface="NikoshBAN" pitchFamily="2" charset="0"/>
              </a:rPr>
              <a:t>য় </a:t>
            </a:r>
            <a:endParaRPr lang="en-US" sz="6000" b="1" i="1" dirty="0">
              <a:ln w="1143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6549667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diamond(out)">
                                      <p:cBhvr>
                                        <p:cTn id="7" dur="2000"/>
                                        <p:tgtEl>
                                          <p:spTgt spid="9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91">
                                            <p:txEl>
                                              <p:pRg st="1" end="1"/>
                                            </p:txEl>
                                          </p:spTgt>
                                        </p:tgtEl>
                                        <p:attrNameLst>
                                          <p:attrName>style.visibility</p:attrName>
                                        </p:attrNameLst>
                                      </p:cBhvr>
                                      <p:to>
                                        <p:strVal val="visible"/>
                                      </p:to>
                                    </p:set>
                                    <p:animEffect transition="in" filter="diamond(out)">
                                      <p:cBhvr>
                                        <p:cTn id="12" dur="2000"/>
                                        <p:tgtEl>
                                          <p:spTgt spid="9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build="p" bldLvl="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28685"/>
            <a:ext cx="7543800" cy="923330"/>
          </a:xfrm>
          <a:prstGeom prst="rect">
            <a:avLst/>
          </a:prstGeom>
          <a:blipFill>
            <a:blip r:embed="rId3"/>
            <a:tile tx="0" ty="0" sx="100000" sy="100000" flip="none" algn="tl"/>
          </a:blipFill>
          <a:ln w="76200">
            <a:noFill/>
          </a:ln>
        </p:spPr>
        <p:txBody>
          <a:bodyPr wrap="square" numCol="1" rtlCol="0">
            <a:spAutoFit/>
          </a:bodyPr>
          <a:lstStyle/>
          <a:p>
            <a:pPr algn="ctr"/>
            <a:r>
              <a:rPr lang="bn-IN" sz="5400" dirty="0" smtClean="0">
                <a:solidFill>
                  <a:srgbClr val="002060"/>
                </a:solidFill>
                <a:latin typeface="NikoshBAN" panose="02000000000000000000" pitchFamily="2" charset="0"/>
                <a:cs typeface="NikoshBAN" panose="02000000000000000000" pitchFamily="2" charset="0"/>
              </a:rPr>
              <a:t>মুদ্রাস্ফীতির বৈশিষ্ট্যঃ</a:t>
            </a:r>
          </a:p>
        </p:txBody>
      </p:sp>
      <p:sp>
        <p:nvSpPr>
          <p:cNvPr id="3" name="TextBox 2"/>
          <p:cNvSpPr txBox="1"/>
          <p:nvPr/>
        </p:nvSpPr>
        <p:spPr>
          <a:xfrm>
            <a:off x="457200" y="1571685"/>
            <a:ext cx="8153400" cy="4031873"/>
          </a:xfrm>
          <a:prstGeom prst="rect">
            <a:avLst/>
          </a:prstGeom>
          <a:blipFill>
            <a:blip r:embed="rId3"/>
            <a:tile tx="0" ty="0" sx="100000" sy="100000" flip="none" algn="tl"/>
          </a:blipFill>
          <a:ln w="76200">
            <a:noFill/>
          </a:ln>
        </p:spPr>
        <p:txBody>
          <a:bodyPr wrap="square" numCol="1" rtlCol="0">
            <a:spAutoFit/>
          </a:bodyPr>
          <a:lstStyle/>
          <a:p>
            <a:pPr marL="685800" indent="-685800">
              <a:buFont typeface="Wingdings" pitchFamily="2" charset="2"/>
              <a:buChar char="v"/>
            </a:pPr>
            <a:r>
              <a:rPr lang="bn-IN" sz="3200" dirty="0" smtClean="0">
                <a:latin typeface="NikoshBAN" panose="02000000000000000000" pitchFamily="2" charset="0"/>
                <a:cs typeface="NikoshBAN" panose="02000000000000000000" pitchFamily="2" charset="0"/>
              </a:rPr>
              <a:t>দাম স্তর ক্রামাগতভাবে বৃদ্ধি পায়। </a:t>
            </a:r>
          </a:p>
          <a:p>
            <a:pPr marL="685800" indent="-685800">
              <a:buFont typeface="Wingdings" pitchFamily="2" charset="2"/>
              <a:buChar char="v"/>
            </a:pPr>
            <a:r>
              <a:rPr lang="bn-IN" sz="3200" dirty="0" smtClean="0">
                <a:latin typeface="NikoshBAN" panose="02000000000000000000" pitchFamily="2" charset="0"/>
                <a:cs typeface="NikoshBAN" panose="02000000000000000000" pitchFamily="2" charset="0"/>
              </a:rPr>
              <a:t>অর্থের ক্রয় ক্ষমতা বা অর্থের মূল্য হ্রাস পায়। </a:t>
            </a:r>
          </a:p>
          <a:p>
            <a:pPr marL="685800" indent="-685800">
              <a:buFont typeface="Wingdings" pitchFamily="2" charset="2"/>
              <a:buChar char="v"/>
            </a:pPr>
            <a:r>
              <a:rPr lang="bn-IN" sz="3200" dirty="0" smtClean="0">
                <a:latin typeface="NikoshBAN" panose="02000000000000000000" pitchFamily="2" charset="0"/>
                <a:cs typeface="NikoshBAN" panose="02000000000000000000" pitchFamily="2" charset="0"/>
              </a:rPr>
              <a:t>স্বল্প পরিমাণ সেবা বা দ্রব্যের জন্য অধিক অর্থ ব্যয় হয়। </a:t>
            </a:r>
          </a:p>
          <a:p>
            <a:pPr marL="685800" indent="-685800">
              <a:buFont typeface="Wingdings" pitchFamily="2" charset="2"/>
              <a:buChar char="v"/>
            </a:pPr>
            <a:r>
              <a:rPr lang="bn-IN" sz="3200" dirty="0" smtClean="0">
                <a:latin typeface="NikoshBAN" panose="02000000000000000000" pitchFamily="2" charset="0"/>
                <a:cs typeface="NikoshBAN" panose="02000000000000000000" pitchFamily="2" charset="0"/>
              </a:rPr>
              <a:t>সামগ্রিক যোগান অপেক্ষায় সামগ্রিক চাহিদা বৃদ্ধি পায়। </a:t>
            </a:r>
          </a:p>
          <a:p>
            <a:pPr marL="685800" indent="-685800">
              <a:buFont typeface="Wingdings" pitchFamily="2" charset="2"/>
              <a:buChar char="v"/>
            </a:pPr>
            <a:r>
              <a:rPr lang="bn-IN" sz="3200" dirty="0" smtClean="0">
                <a:latin typeface="NikoshBAN" panose="02000000000000000000" pitchFamily="2" charset="0"/>
                <a:cs typeface="NikoshBAN" panose="02000000000000000000" pitchFamily="2" charset="0"/>
              </a:rPr>
              <a:t>মৃদু মুদ্রাস্ফীতি বিনিয়োগ, কর্মসংস্থান ও উৎপাদন বৃদ্ধির জন্য সহায়ক। </a:t>
            </a:r>
          </a:p>
          <a:p>
            <a:pPr marL="685800" indent="-685800">
              <a:buFont typeface="Wingdings" pitchFamily="2" charset="2"/>
              <a:buChar char="v"/>
            </a:pPr>
            <a:r>
              <a:rPr lang="bn-IN" sz="3200" dirty="0" smtClean="0">
                <a:latin typeface="NikoshBAN" panose="02000000000000000000" pitchFamily="2" charset="0"/>
                <a:cs typeface="NikoshBAN" panose="02000000000000000000" pitchFamily="2" charset="0"/>
              </a:rPr>
              <a:t>উল্লস্ফন মুদ্রাস্ফীতি অর্থনীতিতে চরম ভারসাম্যহীন অবস্থা সৃষ্টি করে। </a:t>
            </a:r>
          </a:p>
        </p:txBody>
      </p:sp>
    </p:spTree>
    <p:extLst>
      <p:ext uri="{BB962C8B-B14F-4D97-AF65-F5344CB8AC3E}">
        <p14:creationId xmlns:p14="http://schemas.microsoft.com/office/powerpoint/2010/main" val="32878735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circle(in)">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circle(in)">
                                      <p:cBhvr>
                                        <p:cTn id="42" dur="2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circle(in)">
                                      <p:cBhvr>
                                        <p:cTn id="4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895600"/>
            <a:ext cx="7543800" cy="923330"/>
          </a:xfrm>
          <a:prstGeom prst="rect">
            <a:avLst/>
          </a:prstGeom>
          <a:blipFill>
            <a:blip r:embed="rId3"/>
            <a:tile tx="0" ty="0" sx="100000" sy="100000" flip="none" algn="tl"/>
          </a:blipFill>
          <a:ln w="76200">
            <a:noFill/>
          </a:ln>
        </p:spPr>
        <p:txBody>
          <a:bodyPr wrap="square" numCol="1" rtlCol="0">
            <a:spAutoFit/>
          </a:bodyPr>
          <a:lstStyle/>
          <a:p>
            <a:pPr algn="ctr"/>
            <a:r>
              <a:rPr lang="bn-IN" sz="5400" dirty="0" smtClean="0">
                <a:solidFill>
                  <a:srgbClr val="002060"/>
                </a:solidFill>
                <a:latin typeface="NikoshBAN" panose="02000000000000000000" pitchFamily="2" charset="0"/>
                <a:cs typeface="NikoshBAN" panose="02000000000000000000" pitchFamily="2" charset="0"/>
              </a:rPr>
              <a:t>বাংলাদেশে মুদ্রাস্ফীতির কারণঃ</a:t>
            </a:r>
          </a:p>
        </p:txBody>
      </p:sp>
    </p:spTree>
    <p:extLst>
      <p:ext uri="{BB962C8B-B14F-4D97-AF65-F5344CB8AC3E}">
        <p14:creationId xmlns:p14="http://schemas.microsoft.com/office/powerpoint/2010/main" val="36764443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449" y="2213827"/>
            <a:ext cx="2837161" cy="1554884"/>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382" y="141544"/>
            <a:ext cx="2871803" cy="1665501"/>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p:cNvSpPr txBox="1"/>
          <p:nvPr/>
        </p:nvSpPr>
        <p:spPr>
          <a:xfrm>
            <a:off x="1185083" y="1745567"/>
            <a:ext cx="2920102" cy="584775"/>
          </a:xfrm>
          <a:prstGeom prst="rect">
            <a:avLst/>
          </a:prstGeom>
          <a:noFill/>
          <a:ln>
            <a:noFill/>
          </a:ln>
        </p:spPr>
        <p:txBody>
          <a:bodyPr wrap="square" rtlCol="0">
            <a:spAutoFit/>
          </a:bodyPr>
          <a:lstStyle/>
          <a:p>
            <a:pPr algn="ct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পঙ্গপাল</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5226449" y="1745567"/>
            <a:ext cx="2837161" cy="584775"/>
          </a:xfrm>
          <a:prstGeom prst="rect">
            <a:avLst/>
          </a:prstGeom>
          <a:noFill/>
          <a:ln>
            <a:noFill/>
          </a:ln>
        </p:spPr>
        <p:txBody>
          <a:bodyPr wrap="square" rtlCol="0">
            <a:spAutoFit/>
          </a:bodyPr>
          <a:lstStyle/>
          <a:p>
            <a:pPr algn="ctr"/>
            <a:r>
              <a:rPr lang="bn-IN"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খরা</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5207507" y="3690550"/>
            <a:ext cx="3022093" cy="46166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ঘূর্ণিঝড়</a:t>
            </a:r>
            <a:endPar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TextBox 16"/>
          <p:cNvSpPr txBox="1"/>
          <p:nvPr/>
        </p:nvSpPr>
        <p:spPr>
          <a:xfrm>
            <a:off x="1157886" y="3733800"/>
            <a:ext cx="3054215"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 বৃষ্টি</a:t>
            </a:r>
            <a:endPar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083" y="2178667"/>
            <a:ext cx="2920102" cy="1555133"/>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0518" y="132166"/>
            <a:ext cx="2837161" cy="1665501"/>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5083" y="4147842"/>
            <a:ext cx="2920102" cy="1665501"/>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6449" y="4113616"/>
            <a:ext cx="2837162" cy="1665501"/>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4" name="TextBox 23"/>
          <p:cNvSpPr txBox="1"/>
          <p:nvPr/>
        </p:nvSpPr>
        <p:spPr>
          <a:xfrm>
            <a:off x="5210554" y="5750981"/>
            <a:ext cx="3054215"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সুনামি</a:t>
            </a:r>
            <a:endPar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TextBox 24"/>
          <p:cNvSpPr txBox="1"/>
          <p:nvPr/>
        </p:nvSpPr>
        <p:spPr>
          <a:xfrm>
            <a:off x="1185083" y="5788002"/>
            <a:ext cx="3054215"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জলোচ্ছ্বাস</a:t>
            </a:r>
            <a:endPar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6" name="Rounded Rectangle 25"/>
          <p:cNvSpPr/>
          <p:nvPr/>
        </p:nvSpPr>
        <p:spPr>
          <a:xfrm>
            <a:off x="1423029" y="6202400"/>
            <a:ext cx="6625156" cy="456374"/>
          </a:xfrm>
          <a:prstGeom prst="roundRect">
            <a:avLst>
              <a:gd name="adj" fmla="val 50000"/>
            </a:avLst>
          </a:prstGeom>
          <a:blipFill>
            <a:blip r:embed="rId9"/>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প্রাকৃতিক দুর্যোগ</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1798320" y="228600"/>
            <a:ext cx="5638800" cy="707886"/>
          </a:xfrm>
          <a:prstGeom prst="rect">
            <a:avLst/>
          </a:prstGeom>
          <a:blipFill>
            <a:blip r:embed="rId9"/>
            <a:tile tx="0" ty="0" sx="100000" sy="100000" flip="none" algn="tl"/>
          </a:blipFill>
        </p:spPr>
        <p:txBody>
          <a:bodyPr wrap="square" rtlCol="0">
            <a:spAutoFit/>
          </a:bodyPr>
          <a:lstStyle/>
          <a:p>
            <a:pPr algn="ct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তোমরা কী দেখছ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67443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53" presetClass="exit" presetSubtype="32" fill="hold" grpId="1" nodeType="afterEffect">
                                  <p:stCondLst>
                                    <p:cond delay="0"/>
                                  </p:stCondLst>
                                  <p:childTnLst>
                                    <p:anim calcmode="lin" valueType="num">
                                      <p:cBhvr>
                                        <p:cTn id="10" dur="500"/>
                                        <p:tgtEl>
                                          <p:spTgt spid="16"/>
                                        </p:tgtEl>
                                        <p:attrNameLst>
                                          <p:attrName>ppt_w</p:attrName>
                                        </p:attrNameLst>
                                      </p:cBhvr>
                                      <p:tavLst>
                                        <p:tav tm="0">
                                          <p:val>
                                            <p:strVal val="ppt_w"/>
                                          </p:val>
                                        </p:tav>
                                        <p:tav tm="100000">
                                          <p:val>
                                            <p:fltVal val="0"/>
                                          </p:val>
                                        </p:tav>
                                      </p:tavLst>
                                    </p:anim>
                                    <p:anim calcmode="lin" valueType="num">
                                      <p:cBhvr>
                                        <p:cTn id="11" dur="500"/>
                                        <p:tgtEl>
                                          <p:spTgt spid="16"/>
                                        </p:tgtEl>
                                        <p:attrNameLst>
                                          <p:attrName>ppt_h</p:attrName>
                                        </p:attrNameLst>
                                      </p:cBhvr>
                                      <p:tavLst>
                                        <p:tav tm="0">
                                          <p:val>
                                            <p:strVal val="ppt_h"/>
                                          </p:val>
                                        </p:tav>
                                        <p:tav tm="100000">
                                          <p:val>
                                            <p:fltVal val="0"/>
                                          </p:val>
                                        </p:tav>
                                      </p:tavLst>
                                    </p:anim>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style.rotation</p:attrName>
                                        </p:attrNameLst>
                                      </p:cBhvr>
                                      <p:tavLst>
                                        <p:tav tm="0">
                                          <p:val>
                                            <p:fltVal val="90"/>
                                          </p:val>
                                        </p:tav>
                                        <p:tav tm="100000">
                                          <p:val>
                                            <p:fltVal val="0"/>
                                          </p:val>
                                        </p:tav>
                                      </p:tavLst>
                                    </p:anim>
                                    <p:animEffect transition="in" filter="fade">
                                      <p:cBhvr>
                                        <p:cTn id="34" dur="1000"/>
                                        <p:tgtEl>
                                          <p:spTgt spid="21"/>
                                        </p:tgtEl>
                                      </p:cBhvr>
                                    </p:animEffect>
                                  </p:childTnLst>
                                </p:cTn>
                              </p:par>
                            </p:childTnLst>
                          </p:cTn>
                        </p:par>
                        <p:par>
                          <p:cTn id="35" fill="hold">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par>
                          <p:cTn id="52" fill="hold">
                            <p:stCondLst>
                              <p:cond delay="500"/>
                            </p:stCondLst>
                            <p:childTnLst>
                              <p:par>
                                <p:cTn id="53" presetID="31"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par>
                          <p:cTn id="59" fill="hold">
                            <p:stCondLst>
                              <p:cond delay="1500"/>
                            </p:stCondLst>
                            <p:childTnLst>
                              <p:par>
                                <p:cTn id="60" presetID="16" presetClass="entr" presetSubtype="21"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1000" fill="hold"/>
                                        <p:tgtEl>
                                          <p:spTgt spid="22"/>
                                        </p:tgtEl>
                                        <p:attrNameLst>
                                          <p:attrName>ppt_w</p:attrName>
                                        </p:attrNameLst>
                                      </p:cBhvr>
                                      <p:tavLst>
                                        <p:tav tm="0">
                                          <p:val>
                                            <p:fltVal val="0"/>
                                          </p:val>
                                        </p:tav>
                                        <p:tav tm="100000">
                                          <p:val>
                                            <p:strVal val="#ppt_w"/>
                                          </p:val>
                                        </p:tav>
                                      </p:tavLst>
                                    </p:anim>
                                    <p:anim calcmode="lin" valueType="num">
                                      <p:cBhvr>
                                        <p:cTn id="68" dur="1000" fill="hold"/>
                                        <p:tgtEl>
                                          <p:spTgt spid="22"/>
                                        </p:tgtEl>
                                        <p:attrNameLst>
                                          <p:attrName>ppt_h</p:attrName>
                                        </p:attrNameLst>
                                      </p:cBhvr>
                                      <p:tavLst>
                                        <p:tav tm="0">
                                          <p:val>
                                            <p:fltVal val="0"/>
                                          </p:val>
                                        </p:tav>
                                        <p:tav tm="100000">
                                          <p:val>
                                            <p:strVal val="#ppt_h"/>
                                          </p:val>
                                        </p:tav>
                                      </p:tavLst>
                                    </p:anim>
                                    <p:anim calcmode="lin" valueType="num">
                                      <p:cBhvr>
                                        <p:cTn id="69" dur="1000" fill="hold"/>
                                        <p:tgtEl>
                                          <p:spTgt spid="22"/>
                                        </p:tgtEl>
                                        <p:attrNameLst>
                                          <p:attrName>style.rotation</p:attrName>
                                        </p:attrNameLst>
                                      </p:cBhvr>
                                      <p:tavLst>
                                        <p:tav tm="0">
                                          <p:val>
                                            <p:fltVal val="90"/>
                                          </p:val>
                                        </p:tav>
                                        <p:tav tm="100000">
                                          <p:val>
                                            <p:fltVal val="0"/>
                                          </p:val>
                                        </p:tav>
                                      </p:tavLst>
                                    </p:anim>
                                    <p:animEffect transition="in" filter="fade">
                                      <p:cBhvr>
                                        <p:cTn id="70" dur="1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barn(inVertical)">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arn(inVertical)">
                                      <p:cBhvr>
                                        <p:cTn id="88" dur="500"/>
                                        <p:tgtEl>
                                          <p:spTgt spid="24"/>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animBg="1"/>
      <p:bldP spid="17" grpId="0" animBg="1"/>
      <p:bldP spid="24" grpId="0" animBg="1"/>
      <p:bldP spid="25" grpId="0" animBg="1"/>
      <p:bldP spid="26" grpId="0"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5" y="1711796"/>
            <a:ext cx="4086225" cy="25146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TextBox 16"/>
          <p:cNvSpPr txBox="1"/>
          <p:nvPr/>
        </p:nvSpPr>
        <p:spPr>
          <a:xfrm>
            <a:off x="1371600" y="6096000"/>
            <a:ext cx="6553199" cy="646331"/>
          </a:xfrm>
          <a:prstGeom prst="rect">
            <a:avLst/>
          </a:prstGeom>
          <a:blipFill>
            <a:blip r:embed="rId4"/>
            <a:tile tx="0" ty="0" sx="100000" sy="100000" flip="none" algn="tl"/>
          </a:blip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 </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স্থিতিশীলতা</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1711795"/>
            <a:ext cx="3810000" cy="2514601"/>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3018627" y="330299"/>
            <a:ext cx="330597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 দেখছ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39638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62" y="1348244"/>
            <a:ext cx="3520965" cy="2309356"/>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TextBox 16"/>
          <p:cNvSpPr txBox="1"/>
          <p:nvPr/>
        </p:nvSpPr>
        <p:spPr>
          <a:xfrm>
            <a:off x="1371600" y="6019800"/>
            <a:ext cx="6629400"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বাজার ব্যবস্থা তদারকির অভাব</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590" y="1383412"/>
            <a:ext cx="3540601" cy="2274188"/>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822762" y="3962400"/>
            <a:ext cx="3520965"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বাজার ব্যবস্থা তদারকি</a:t>
            </a:r>
            <a:endPar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4954934" y="3962399"/>
            <a:ext cx="3538257"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ঘুষ গ্রহণ</a:t>
            </a:r>
            <a:endPar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3018626" y="152400"/>
            <a:ext cx="330597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 দেখছ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09654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18500"/>
            <a:ext cx="3303307" cy="232568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TextBox 16"/>
          <p:cNvSpPr txBox="1"/>
          <p:nvPr/>
        </p:nvSpPr>
        <p:spPr>
          <a:xfrm>
            <a:off x="685800" y="4129733"/>
            <a:ext cx="3298618"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জনসংখ্যা</a:t>
            </a:r>
            <a:endPar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3" name="Group 2"/>
          <p:cNvGrpSpPr/>
          <p:nvPr/>
        </p:nvGrpSpPr>
        <p:grpSpPr>
          <a:xfrm>
            <a:off x="4953000" y="1418500"/>
            <a:ext cx="3276600" cy="2325680"/>
            <a:chOff x="5902310" y="2240280"/>
            <a:chExt cx="2141589" cy="145126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2310" y="2240280"/>
              <a:ext cx="2141589" cy="145126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5126" r="55113" b="75447"/>
            <a:stretch/>
          </p:blipFill>
          <p:spPr>
            <a:xfrm rot="18967468">
              <a:off x="6536960" y="2656622"/>
              <a:ext cx="714048" cy="209425"/>
            </a:xfrm>
            <a:prstGeom prst="rect">
              <a:avLst/>
            </a:prstGeom>
            <a:ln w="127000" cap="rnd">
              <a:noFill/>
            </a:ln>
            <a:effectLst>
              <a:outerShdw blurRad="76200" dist="95250" dir="10500000" sx="97000" sy="23000" kx="900000" algn="br" rotWithShape="0">
                <a:srgbClr val="000000">
                  <a:alpha val="20000"/>
                </a:srgbClr>
              </a:outerShdw>
            </a:effectLst>
          </p:spPr>
        </p:pic>
      </p:grpSp>
      <p:sp>
        <p:nvSpPr>
          <p:cNvPr id="10" name="TextBox 9"/>
          <p:cNvSpPr txBox="1"/>
          <p:nvPr/>
        </p:nvSpPr>
        <p:spPr>
          <a:xfrm>
            <a:off x="4953000" y="4213064"/>
            <a:ext cx="3276600"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জনসংখ্যা</a:t>
            </a: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বৃদ্ধি</a:t>
            </a:r>
            <a:endPar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1371600" y="5906869"/>
            <a:ext cx="655320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জনসংখ্যা</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বৃদ্ধি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3018627" y="228600"/>
            <a:ext cx="330597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 দেখছ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109750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81200"/>
            <a:ext cx="3545725" cy="2506394"/>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TextBox 16"/>
          <p:cNvSpPr txBox="1"/>
          <p:nvPr/>
        </p:nvSpPr>
        <p:spPr>
          <a:xfrm>
            <a:off x="1371600" y="6019800"/>
            <a:ext cx="6629400" cy="646331"/>
          </a:xfrm>
          <a:prstGeom prst="rect">
            <a:avLst/>
          </a:prstGeom>
          <a:blipFill>
            <a:blip r:embed="rId4"/>
            <a:tile tx="0" ty="0" sx="100000" sy="100000" flip="none" algn="tl"/>
          </a:blip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মজুরি বৃদ্ধি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1981200"/>
            <a:ext cx="3539363" cy="25146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3018627" y="274029"/>
            <a:ext cx="330597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 দেখছ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29460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42756"/>
            <a:ext cx="2674043" cy="19050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TextBox 16"/>
          <p:cNvSpPr txBox="1"/>
          <p:nvPr/>
        </p:nvSpPr>
        <p:spPr>
          <a:xfrm>
            <a:off x="1371600" y="6019800"/>
            <a:ext cx="6522138" cy="646331"/>
          </a:xfrm>
          <a:prstGeom prst="rect">
            <a:avLst/>
          </a:prstGeom>
          <a:blipFill>
            <a:blip r:embed="rId4"/>
            <a:tile tx="0" ty="0" sx="100000" sy="100000" flip="none" algn="tl"/>
          </a:blip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যুদ্ধ ব্যয় নির্বাহ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11667" b="11410"/>
          <a:stretch/>
        </p:blipFill>
        <p:spPr>
          <a:xfrm>
            <a:off x="3276600" y="2542756"/>
            <a:ext cx="2726280" cy="19050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9348" y="2588734"/>
            <a:ext cx="2726280" cy="1814215"/>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3018627" y="400638"/>
            <a:ext cx="330597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 দেখছ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822468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854225"/>
            <a:ext cx="2569164" cy="19981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TextBox 16"/>
          <p:cNvSpPr txBox="1"/>
          <p:nvPr/>
        </p:nvSpPr>
        <p:spPr>
          <a:xfrm>
            <a:off x="1321069" y="5997714"/>
            <a:ext cx="6603731" cy="646331"/>
          </a:xfrm>
          <a:prstGeom prst="rect">
            <a:avLst/>
          </a:prstGeom>
          <a:blipFill>
            <a:blip r:embed="rId4"/>
            <a:tile tx="0" ty="0" sx="100000" sy="100000" flip="none" algn="tl"/>
          </a:blip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ট্রেড ইউনিয়ন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0338" y="1854225"/>
            <a:ext cx="2539462" cy="19981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7354" y="1854226"/>
            <a:ext cx="2537426" cy="19981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3018627" y="333962"/>
            <a:ext cx="330597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 দেখছ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78177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29499"/>
            <a:ext cx="3124199" cy="1909233"/>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7" name="TextBox 16"/>
          <p:cNvSpPr txBox="1"/>
          <p:nvPr/>
        </p:nvSpPr>
        <p:spPr>
          <a:xfrm>
            <a:off x="1371600" y="6106551"/>
            <a:ext cx="6553200" cy="646331"/>
          </a:xfrm>
          <a:prstGeom prst="rect">
            <a:avLst/>
          </a:prstGeom>
          <a:blipFill>
            <a:blip r:embed="rId4"/>
            <a:tile tx="0" ty="0" sx="100000" sy="100000" flip="none" algn="tl"/>
          </a:blip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অপর্যাপ্ত বিদ্যুৎ সরবরাহ</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8191" y="1629500"/>
            <a:ext cx="3067845" cy="1909232"/>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5002482" y="3581400"/>
            <a:ext cx="3073554" cy="707886"/>
          </a:xfrm>
          <a:prstGeom prst="rect">
            <a:avLst/>
          </a:prstGeom>
          <a:blipFill>
            <a:blip r:embed="rId4"/>
            <a:tile tx="0" ty="0" sx="100000" sy="100000" flip="none" algn="tl"/>
          </a:blip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উৎপাদন বন্ধ</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838200" y="3581400"/>
            <a:ext cx="3124199" cy="707887"/>
          </a:xfrm>
          <a:prstGeom prst="rect">
            <a:avLst/>
          </a:prstGeom>
          <a:blipFill>
            <a:blip r:embed="rId4"/>
            <a:tile tx="0" ty="0" sx="100000" sy="100000" flip="none" algn="tl"/>
          </a:blip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লোডশেডিং</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2995213" y="333962"/>
            <a:ext cx="330597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 দেখছ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65792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8"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990600" y="1219200"/>
            <a:ext cx="2438400" cy="488950"/>
          </a:xfrm>
          <a:prstGeom prst="roundRect">
            <a:avLst>
              <a:gd name="adj" fmla="val 50000"/>
            </a:avLst>
          </a:prstGeom>
          <a:blipFill dpi="0" rotWithShape="1">
            <a:blip r:embed="rId2"/>
            <a:srcRect/>
            <a:tile tx="0" ty="0" sx="100000" sy="100000" flip="none" algn="tl"/>
          </a:blipFill>
          <a:ln w="9525" algn="ctr">
            <a:solidFill>
              <a:schemeClr val="tx1"/>
            </a:solidFill>
            <a:round/>
            <a:headEnd/>
            <a:tailEnd/>
          </a:ln>
        </p:spPr>
        <p:txBody>
          <a:bodyPr/>
          <a:lstStyle>
            <a:lvl1pPr defTabSz="1300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300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300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300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300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300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300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300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300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60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Content Placeholder 10"/>
          <p:cNvSpPr>
            <a:spLocks noGrp="1"/>
          </p:cNvSpPr>
          <p:nvPr>
            <p:ph sz="half" idx="1"/>
          </p:nvPr>
        </p:nvSpPr>
        <p:spPr>
          <a:xfrm>
            <a:off x="152400" y="1082719"/>
            <a:ext cx="4114800" cy="4995863"/>
          </a:xfrm>
          <a:blipFill>
            <a:blip r:embed="rId3"/>
            <a:tile tx="0" ty="0" sx="100000" sy="100000" flip="none" algn="tl"/>
          </a:blipFill>
          <a:ln w="28575">
            <a:solidFill>
              <a:schemeClr val="accent2"/>
            </a:solidFill>
          </a:ln>
        </p:spPr>
        <p:txBody>
          <a:bodyPr rtlCol="0">
            <a:normAutofit/>
          </a:bodyPr>
          <a:lstStyle/>
          <a:p>
            <a:pPr algn="ctr" eaLnBrk="1" fontAlgn="auto" hangingPunct="1">
              <a:spcAft>
                <a:spcPts val="0"/>
              </a:spcAft>
              <a:buFont typeface="Arial" panose="020B0604020202020204" pitchFamily="34" charset="0"/>
              <a:buNone/>
              <a:defRPr/>
            </a:pPr>
            <a:r>
              <a:rPr lang="bn-BD"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 পরিচিতি</a:t>
            </a:r>
            <a:endParaRPr lang="en-US"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ounded Rectangle 5"/>
          <p:cNvSpPr>
            <a:spLocks noChangeArrowheads="1"/>
          </p:cNvSpPr>
          <p:nvPr/>
        </p:nvSpPr>
        <p:spPr bwMode="auto">
          <a:xfrm>
            <a:off x="5676900" y="1219200"/>
            <a:ext cx="2438400" cy="488950"/>
          </a:xfrm>
          <a:prstGeom prst="roundRect">
            <a:avLst>
              <a:gd name="adj" fmla="val 50000"/>
            </a:avLst>
          </a:prstGeom>
          <a:blipFill dpi="0" rotWithShape="1">
            <a:blip r:embed="rId2"/>
            <a:srcRect/>
            <a:tile tx="0" ty="0" sx="100000" sy="100000" flip="none" algn="tl"/>
          </a:blipFill>
          <a:ln w="9525" algn="ctr">
            <a:solidFill>
              <a:schemeClr val="tx1"/>
            </a:solidFill>
            <a:round/>
            <a:headEnd/>
            <a:tailEnd/>
          </a:ln>
        </p:spPr>
        <p:txBody>
          <a:bodyPr/>
          <a:lstStyle>
            <a:lvl1pPr defTabSz="1300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300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300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300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300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300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300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300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300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60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Content Placeholder 12"/>
          <p:cNvSpPr txBox="1">
            <a:spLocks/>
          </p:cNvSpPr>
          <p:nvPr/>
        </p:nvSpPr>
        <p:spPr>
          <a:xfrm>
            <a:off x="4664075" y="1082720"/>
            <a:ext cx="4327525" cy="4995863"/>
          </a:xfrm>
          <a:prstGeom prst="rect">
            <a:avLst/>
          </a:prstGeom>
          <a:blipFill>
            <a:blip r:embed="rId3"/>
            <a:tile tx="0" ty="0" sx="100000" sy="100000" flip="none" algn="tl"/>
          </a:blipFill>
          <a:ln w="28575">
            <a:solidFill>
              <a:schemeClr val="accent2"/>
            </a:solidFill>
          </a:ln>
        </p:spPr>
        <p:txBody>
          <a:bodyPr/>
          <a:lstStyle/>
          <a:p>
            <a:pPr marL="342900" indent="-342900" algn="ctr" eaLnBrk="1" fontAlgn="auto" hangingPunct="1">
              <a:spcBef>
                <a:spcPct val="20000"/>
              </a:spcBef>
              <a:spcAft>
                <a:spcPts val="0"/>
              </a:spcAft>
              <a:buFont typeface="Arial" pitchFamily="34" charset="0"/>
              <a:buNone/>
              <a:defRPr/>
            </a:pPr>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পরিচিতি</a:t>
            </a:r>
          </a:p>
          <a:p>
            <a:pPr marL="342900" indent="-342900" eaLnBrk="1" fontAlgn="auto" hangingPunct="1">
              <a:spcBef>
                <a:spcPct val="20000"/>
              </a:spcBef>
              <a:spcAft>
                <a:spcPts val="0"/>
              </a:spcAft>
              <a:buFont typeface="Arial" pitchFamily="34" charset="0"/>
              <a:buNone/>
              <a:defRPr/>
            </a:pP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দ্বাদশ</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342900" indent="-342900" eaLnBrk="1" fontAlgn="auto" hangingPunct="1">
              <a:spcBef>
                <a:spcPct val="20000"/>
              </a:spcBef>
              <a:spcAft>
                <a:spcPts val="0"/>
              </a:spcAft>
              <a:buFont typeface="Arial" pitchFamily="34" charset="0"/>
              <a:buNone/>
              <a:defRPr/>
            </a:pP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অর্থনীতি</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২য়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342900" indent="-342900" eaLnBrk="1" fontAlgn="auto" hangingPunct="1">
              <a:spcBef>
                <a:spcPct val="20000"/>
              </a:spcBef>
              <a:spcAft>
                <a:spcPts val="0"/>
              </a:spcAft>
              <a:buFont typeface="Arial" pitchFamily="34" charset="0"/>
              <a:buNone/>
              <a:defRPr/>
            </a:pP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সপ্তম</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342900" indent="-342900" algn="ctr" eaLnBrk="1" fontAlgn="auto" hangingPunct="1">
              <a:spcBef>
                <a:spcPct val="20000"/>
              </a:spcBef>
              <a:spcAft>
                <a:spcPts val="0"/>
              </a:spcAft>
              <a:buFont typeface="Arial" pitchFamily="34" charset="0"/>
              <a:buNone/>
              <a:defRPr/>
            </a:pPr>
            <a:endPar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342900" indent="-342900" algn="ctr" eaLnBrk="1" fontAlgn="auto" hangingPunct="1">
              <a:spcBef>
                <a:spcPct val="20000"/>
              </a:spcBef>
              <a:spcAft>
                <a:spcPts val="0"/>
              </a:spcAft>
              <a:buFont typeface="Arial" pitchFamily="34" charset="0"/>
              <a:buNone/>
              <a:defRPr/>
            </a:pPr>
            <a:endPar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342900" indent="-342900" algn="ctr" eaLnBrk="1" fontAlgn="auto" hangingPunct="1">
              <a:spcBef>
                <a:spcPct val="20000"/>
              </a:spcBef>
              <a:spcAft>
                <a:spcPts val="0"/>
              </a:spcAft>
              <a:defRPr/>
            </a:pPr>
            <a:endParaRPr lang="en-US" sz="3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342900" indent="-342900" algn="ctr" eaLnBrk="1" fontAlgn="auto" hangingPunct="1">
              <a:spcBef>
                <a:spcPct val="20000"/>
              </a:spcBef>
              <a:spcAft>
                <a:spcPts val="0"/>
              </a:spcAft>
              <a:buFont typeface="Arial" pitchFamily="34" charset="0"/>
              <a:buNone/>
              <a:defRPr/>
            </a:pP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457200" y="3926052"/>
            <a:ext cx="3733800" cy="2215991"/>
          </a:xfrm>
          <a:prstGeom prst="rect">
            <a:avLst/>
          </a:prstGeom>
          <a:noFill/>
        </p:spPr>
        <p:txBody>
          <a:bodyPr>
            <a:spAutoFit/>
          </a:bodyPr>
          <a:lstStyle/>
          <a:p>
            <a:pPr algn="ctr" eaLnBrk="1" fontAlgn="auto" hangingPunct="1">
              <a:spcBef>
                <a:spcPts val="0"/>
              </a:spcBef>
              <a:spcAft>
                <a:spcPts val="0"/>
              </a:spcAft>
              <a:defRPr/>
            </a:pPr>
            <a:r>
              <a:rPr lang="bn-BD" sz="3200" dirty="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মোঃ </a:t>
            </a:r>
            <a:r>
              <a:rPr lang="bn-IN" sz="3200"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ওবাইদুল্লাহ</a:t>
            </a:r>
            <a:endParaRPr lang="bn-BD" sz="3200" dirty="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endParaRPr>
          </a:p>
          <a:p>
            <a:pPr algn="ctr" eaLnBrk="1" fontAlgn="auto" hangingPunct="1">
              <a:spcBef>
                <a:spcPts val="0"/>
              </a:spcBef>
              <a:spcAft>
                <a:spcPts val="0"/>
              </a:spcAft>
              <a:defRPr/>
            </a:pPr>
            <a:r>
              <a:rPr lang="bn-IN" sz="2800"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প্রভাষকঃ অর্থনীতি</a:t>
            </a:r>
            <a:endParaRPr lang="bn-BD" sz="2800" dirty="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endParaRPr>
          </a:p>
          <a:p>
            <a:pPr algn="ctr" eaLnBrk="1" fontAlgn="auto" hangingPunct="1">
              <a:spcBef>
                <a:spcPts val="0"/>
              </a:spcBef>
              <a:spcAft>
                <a:spcPts val="0"/>
              </a:spcAft>
              <a:defRPr/>
            </a:pPr>
            <a:r>
              <a:rPr lang="en-US" dirty="0" err="1"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মুক্তিযোদ্ধা</a:t>
            </a:r>
            <a:r>
              <a:rPr lang="en-US"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 </a:t>
            </a:r>
            <a:r>
              <a:rPr lang="en-US" dirty="0" err="1"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মেমোরিয়াল</a:t>
            </a:r>
            <a:r>
              <a:rPr lang="en-US"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 </a:t>
            </a:r>
            <a:r>
              <a:rPr lang="en-US" dirty="0" err="1"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ডিগ্রি</a:t>
            </a:r>
            <a:r>
              <a:rPr lang="en-US"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 </a:t>
            </a:r>
            <a:r>
              <a:rPr lang="en-US" dirty="0" err="1"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কলেজ,কলাপাড়া</a:t>
            </a:r>
            <a:endParaRPr lang="bn-BD"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endParaRPr>
          </a:p>
          <a:p>
            <a:pPr algn="ctr" eaLnBrk="1" fontAlgn="auto" hangingPunct="1">
              <a:spcBef>
                <a:spcPts val="0"/>
              </a:spcBef>
              <a:spcAft>
                <a:spcPts val="0"/>
              </a:spcAft>
              <a:defRPr/>
            </a:pPr>
            <a:r>
              <a:rPr lang="en-US"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E-mail</a:t>
            </a:r>
            <a:r>
              <a:rPr lang="en-US" dirty="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 </a:t>
            </a:r>
            <a:r>
              <a:rPr lang="en-US" dirty="0" smtClean="0">
                <a:ln w="0"/>
                <a:effectLst>
                  <a:outerShdw blurRad="38100" dist="38100" dir="2700000" algn="tl" rotWithShape="0">
                    <a:srgbClr val="000000">
                      <a:alpha val="43137"/>
                    </a:srgbClr>
                  </a:outerShdw>
                </a:effectLst>
                <a:latin typeface="Times New Roman" pitchFamily="18" charset="0"/>
                <a:cs typeface="Times New Roman" pitchFamily="18" charset="0"/>
                <a:hlinkClick r:id="rId4"/>
              </a:rPr>
              <a:t>mdobydullah69@yahoo.com</a:t>
            </a:r>
            <a:endParaRPr lang="bn-IN" dirty="0" smtClean="0">
              <a:ln w="0"/>
              <a:effectLst>
                <a:outerShdw blurRad="38100" dist="38100" dir="2700000" algn="tl" rotWithShape="0">
                  <a:srgbClr val="000000">
                    <a:alpha val="43137"/>
                  </a:srgbClr>
                </a:outerShdw>
              </a:effectLst>
              <a:latin typeface="Times New Roman" pitchFamily="18" charset="0"/>
              <a:cs typeface="Times New Roman" pitchFamily="18" charset="0"/>
            </a:endParaRPr>
          </a:p>
          <a:p>
            <a:pPr algn="ctr" eaLnBrk="1" fontAlgn="auto" hangingPunct="1">
              <a:spcBef>
                <a:spcPts val="0"/>
              </a:spcBef>
              <a:spcAft>
                <a:spcPts val="0"/>
              </a:spcAft>
              <a:defRPr/>
            </a:pPr>
            <a:r>
              <a:rPr lang="en-US" sz="2400" dirty="0" err="1" smtClean="0">
                <a:ln w="0"/>
                <a:effectLst>
                  <a:outerShdw blurRad="38100" dist="38100" dir="2700000" algn="tl" rotWithShape="0">
                    <a:srgbClr val="000000">
                      <a:alpha val="43137"/>
                    </a:srgbClr>
                  </a:outerShdw>
                </a:effectLst>
                <a:latin typeface="Times New Roman" pitchFamily="18" charset="0"/>
                <a:cs typeface="Times New Roman" pitchFamily="18" charset="0"/>
              </a:rPr>
              <a:t>Fb</a:t>
            </a:r>
            <a:r>
              <a:rPr lang="en-US" sz="2400" dirty="0" smtClean="0">
                <a:ln w="0"/>
                <a:effectLst>
                  <a:outerShdw blurRad="38100" dist="38100" dir="2700000" algn="tl" rotWithShape="0">
                    <a:srgbClr val="000000">
                      <a:alpha val="43137"/>
                    </a:srgbClr>
                  </a:outerShdw>
                </a:effectLst>
                <a:latin typeface="Times New Roman" pitchFamily="18" charset="0"/>
                <a:cs typeface="Times New Roman" pitchFamily="18" charset="0"/>
              </a:rPr>
              <a:t>: mdobydullah69</a:t>
            </a:r>
            <a:endParaRPr lang="bn-BD" sz="2400" dirty="0">
              <a:ln w="0"/>
              <a:effectLst>
                <a:outerShdw blurRad="38100" dist="38100" dir="2700000" algn="tl" rotWithShape="0">
                  <a:srgbClr val="000000">
                    <a:alpha val="43137"/>
                  </a:srgbClr>
                </a:outerShdw>
              </a:effectLst>
              <a:latin typeface="Times New Roman" pitchFamily="18" charset="0"/>
              <a:cs typeface="NikoshBAN" panose="02000000000000000000" pitchFamily="2" charset="0"/>
            </a:endParaRPr>
          </a:p>
          <a:p>
            <a:pPr algn="ctr" eaLnBrk="1" fontAlgn="auto" hangingPunct="1">
              <a:spcBef>
                <a:spcPts val="0"/>
              </a:spcBef>
              <a:spcAft>
                <a:spcPts val="0"/>
              </a:spcAft>
              <a:defRPr/>
            </a:pPr>
            <a:r>
              <a:rPr lang="en-US"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Mob: 01714250679 </a:t>
            </a:r>
            <a:r>
              <a:rPr lang="en-US" dirty="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 </a:t>
            </a:r>
            <a:r>
              <a:rPr lang="en-US" dirty="0" smtClean="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rPr>
              <a:t>01531134248</a:t>
            </a:r>
            <a:endParaRPr lang="en-US" dirty="0">
              <a:ln w="0"/>
              <a:effectLst>
                <a:outerShdw blurRad="38100" dist="38100" dir="2700000" algn="tl" rotWithShape="0">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4896508" y="3787914"/>
            <a:ext cx="3996556" cy="707886"/>
          </a:xfrm>
          <a:prstGeom prst="roundRect">
            <a:avLst>
              <a:gd name="adj" fmla="val 0"/>
            </a:avLst>
          </a:prstGeom>
          <a:blipFill>
            <a:blip r:embed="rId3"/>
            <a:tile tx="0" ty="0" sx="100000" sy="100000" flip="none" algn="tl"/>
          </a:blipFill>
          <a:ln w="28575">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eaLnBrk="1" fontAlgn="auto" hangingPunct="1">
              <a:spcBef>
                <a:spcPts val="0"/>
              </a:spcBef>
              <a:spcAft>
                <a:spcPts val="0"/>
              </a:spcAft>
              <a:defRPr/>
            </a:pPr>
            <a:r>
              <a:rPr lang="bn-BD" sz="40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অধ্যায়ের নাম</a:t>
            </a:r>
            <a:endParaRPr lang="en-US" sz="4000" b="1"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14" name="Content Placeholder 10"/>
          <p:cNvSpPr txBox="1">
            <a:spLocks/>
          </p:cNvSpPr>
          <p:nvPr/>
        </p:nvSpPr>
        <p:spPr bwMode="auto">
          <a:xfrm>
            <a:off x="3048000" y="109557"/>
            <a:ext cx="2971800" cy="804843"/>
          </a:xfrm>
          <a:prstGeom prst="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fontAlgn="auto" hangingPunct="1">
              <a:spcAft>
                <a:spcPts val="0"/>
              </a:spcAft>
              <a:buFont typeface="Arial" panose="020B0604020202020204" pitchFamily="34" charset="0"/>
              <a:buNone/>
              <a:defRPr/>
            </a:pPr>
            <a:r>
              <a:rPr lang="bn-BD" sz="6000" dirty="0" smtClean="0">
                <a:solidFill>
                  <a:schemeClr val="accent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6000" dirty="0">
              <a:solidFill>
                <a:schemeClr val="accent2"/>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r="3043"/>
          <a:stretch/>
        </p:blipFill>
        <p:spPr>
          <a:xfrm>
            <a:off x="1082257" y="1600200"/>
            <a:ext cx="2255085" cy="2325852"/>
          </a:xfrm>
          <a:prstGeom prst="rect">
            <a:avLst/>
          </a:prstGeom>
          <a:ln w="28575">
            <a:solidFill>
              <a:srgbClr val="0070C0"/>
            </a:solidFill>
          </a:ln>
        </p:spPr>
      </p:pic>
      <p:sp>
        <p:nvSpPr>
          <p:cNvPr id="13" name="TextBox 12"/>
          <p:cNvSpPr txBox="1"/>
          <p:nvPr/>
        </p:nvSpPr>
        <p:spPr>
          <a:xfrm>
            <a:off x="4897822" y="4876800"/>
            <a:ext cx="3996556" cy="707886"/>
          </a:xfrm>
          <a:prstGeom prst="roundRect">
            <a:avLst>
              <a:gd name="adj" fmla="val 0"/>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eaLnBrk="1" fontAlgn="auto" hangingPunct="1">
              <a:spcBef>
                <a:spcPts val="0"/>
              </a:spcBef>
              <a:spcAft>
                <a:spcPts val="0"/>
              </a:spcAft>
              <a:defRPr/>
            </a:pPr>
            <a:r>
              <a:rPr lang="bn-IN" sz="4000" b="1" dirty="0" smtClean="0">
                <a:ln w="10160">
                  <a:noFill/>
                  <a:prstDash val="solid"/>
                </a:ln>
                <a:solidFill>
                  <a:srgbClr val="00206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মুদ্রাস্ফীতি</a:t>
            </a:r>
            <a:endParaRPr lang="en-US" sz="4000" b="1" dirty="0">
              <a:ln w="10160">
                <a:noFill/>
                <a:prstDash val="solid"/>
              </a:ln>
              <a:solidFill>
                <a:srgbClr val="002060"/>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22379010"/>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47800" y="6096000"/>
            <a:ext cx="6476999"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সরকারি ব্যয় বৃদ্ধি</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2" name="Group 1"/>
          <p:cNvGrpSpPr/>
          <p:nvPr/>
        </p:nvGrpSpPr>
        <p:grpSpPr>
          <a:xfrm>
            <a:off x="2162262" y="1981200"/>
            <a:ext cx="4883834" cy="3057055"/>
            <a:chOff x="2203940" y="1981200"/>
            <a:chExt cx="4883834" cy="2990584"/>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03940" y="1981200"/>
              <a:ext cx="4876800" cy="2990584"/>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4300" t="29680" b="17345"/>
            <a:stretch/>
          </p:blipFill>
          <p:spPr>
            <a:xfrm>
              <a:off x="5605592" y="3128916"/>
              <a:ext cx="1482182" cy="1842868"/>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sp>
        <p:nvSpPr>
          <p:cNvPr id="6" name="TextBox 5"/>
          <p:cNvSpPr txBox="1"/>
          <p:nvPr/>
        </p:nvSpPr>
        <p:spPr>
          <a:xfrm>
            <a:off x="2922767" y="533400"/>
            <a:ext cx="330597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 দেখছ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86544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71600" y="6096000"/>
            <a:ext cx="6553199"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রপ্তানি বৃদ্ধি</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2" name="Group 1"/>
          <p:cNvGrpSpPr/>
          <p:nvPr/>
        </p:nvGrpSpPr>
        <p:grpSpPr>
          <a:xfrm>
            <a:off x="2133600" y="1840068"/>
            <a:ext cx="4876800" cy="2990584"/>
            <a:chOff x="2133600" y="1840068"/>
            <a:chExt cx="4876800" cy="299058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840068"/>
              <a:ext cx="4876800" cy="2990584"/>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4300" t="29680" b="17345"/>
            <a:stretch/>
          </p:blipFill>
          <p:spPr>
            <a:xfrm>
              <a:off x="5597122" y="2847556"/>
              <a:ext cx="1413278" cy="1983096"/>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5922761" y="3773363"/>
              <a:ext cx="762000" cy="461665"/>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রপ্তানি</a:t>
              </a:r>
              <a:endParaRPr lang="en-US" sz="2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rot="19635668">
              <a:off x="2480463" y="3602222"/>
              <a:ext cx="375152" cy="169277"/>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5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আমদানি</a:t>
              </a:r>
              <a:endParaRPr lang="en-US" sz="5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11" name="TextBox 10"/>
          <p:cNvSpPr txBox="1"/>
          <p:nvPr/>
        </p:nvSpPr>
        <p:spPr>
          <a:xfrm>
            <a:off x="2121313" y="4847363"/>
            <a:ext cx="2514600"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আমদানি</a:t>
            </a:r>
            <a:endParaRPr lang="en-US" sz="1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4876800" y="4878065"/>
            <a:ext cx="2133600"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রপ্তানি</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2982926" y="333962"/>
            <a:ext cx="330597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 দেখছ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69907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295400" y="6172200"/>
            <a:ext cx="6629400" cy="646331"/>
          </a:xfrm>
          <a:prstGeom prst="rect">
            <a:avLst/>
          </a:prstGeom>
          <a:blipFill>
            <a:blip r:embed="rId3"/>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মজুদদার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t="18483"/>
          <a:stretch/>
        </p:blipFill>
        <p:spPr>
          <a:xfrm>
            <a:off x="465202" y="1981200"/>
            <a:ext cx="3903986" cy="2286000"/>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870" y="2065158"/>
            <a:ext cx="3932218" cy="2202042"/>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0" name="TextBox 19"/>
          <p:cNvSpPr txBox="1"/>
          <p:nvPr/>
        </p:nvSpPr>
        <p:spPr>
          <a:xfrm>
            <a:off x="4875870" y="4267200"/>
            <a:ext cx="3955664" cy="707886"/>
          </a:xfrm>
          <a:prstGeom prst="rect">
            <a:avLst/>
          </a:prstGeom>
          <a:blipFill>
            <a:blip r:embed="rId3"/>
            <a:tile tx="0" ty="0" sx="100000" sy="100000" flip="none" algn="tl"/>
          </a:blip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ধানমজুদ</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1" name="TextBox 20"/>
          <p:cNvSpPr txBox="1"/>
          <p:nvPr/>
        </p:nvSpPr>
        <p:spPr>
          <a:xfrm>
            <a:off x="466375" y="4267200"/>
            <a:ext cx="3903986" cy="707886"/>
          </a:xfrm>
          <a:prstGeom prst="rect">
            <a:avLst/>
          </a:prstGeom>
          <a:blipFill>
            <a:blip r:embed="rId3"/>
            <a:tile tx="0" ty="0" sx="100000" sy="100000" flip="none" algn="tl"/>
          </a:blip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ধানের গোলা</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3018627" y="457200"/>
            <a:ext cx="330597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 দেখছ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8592453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90"/>
                                          </p:val>
                                        </p:tav>
                                        <p:tav tm="100000">
                                          <p:val>
                                            <p:fltVal val="0"/>
                                          </p:val>
                                        </p:tav>
                                      </p:tavLst>
                                    </p:anim>
                                    <p:animEffect transition="in" filter="fade">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18627" y="-19981"/>
            <a:ext cx="3305973"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কি দেখছ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TextBox 16"/>
          <p:cNvSpPr txBox="1"/>
          <p:nvPr/>
        </p:nvSpPr>
        <p:spPr>
          <a:xfrm>
            <a:off x="1371600" y="6096000"/>
            <a:ext cx="6629400" cy="646331"/>
          </a:xfrm>
          <a:prstGeom prst="rect">
            <a:avLst/>
          </a:prstGeom>
          <a:blipFill>
            <a:blip r:embed="rId3"/>
            <a:tile tx="0" ty="0" sx="100000" sy="100000" flip="none" algn="tl"/>
          </a:blip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ঝুঁকিপূর্ণ যোগাযোগ ব্যবস্থা</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716" y="2574012"/>
            <a:ext cx="2560743" cy="1697884"/>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5936" y="2574012"/>
            <a:ext cx="2551464" cy="1697883"/>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b="9920"/>
          <a:stretch/>
        </p:blipFill>
        <p:spPr>
          <a:xfrm>
            <a:off x="6103059" y="2618372"/>
            <a:ext cx="2507541" cy="1653523"/>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34132" t="16012" r="42620" b="52136"/>
          <a:stretch/>
        </p:blipFill>
        <p:spPr>
          <a:xfrm>
            <a:off x="7086600" y="2660060"/>
            <a:ext cx="764932" cy="697436"/>
          </a:xfrm>
          <a:prstGeom prst="rect">
            <a:avLst/>
          </a:prstGeom>
          <a:ln w="127000" cap="rnd">
            <a:no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810335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style.rotation</p:attrName>
                                        </p:attrNameLst>
                                      </p:cBhvr>
                                      <p:tavLst>
                                        <p:tav tm="0">
                                          <p:val>
                                            <p:fltVal val="90"/>
                                          </p:val>
                                        </p:tav>
                                        <p:tav tm="100000">
                                          <p:val>
                                            <p:fltVal val="0"/>
                                          </p:val>
                                        </p:tav>
                                      </p:tavLst>
                                    </p:anim>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 calcmode="lin" valueType="num">
                                      <p:cBhvr>
                                        <p:cTn id="30" dur="1000" fill="hold"/>
                                        <p:tgtEl>
                                          <p:spTgt spid="21"/>
                                        </p:tgtEl>
                                        <p:attrNameLst>
                                          <p:attrName>style.rotation</p:attrName>
                                        </p:attrNameLst>
                                      </p:cBhvr>
                                      <p:tavLst>
                                        <p:tav tm="0">
                                          <p:val>
                                            <p:fltVal val="90"/>
                                          </p:val>
                                        </p:tav>
                                        <p:tav tm="100000">
                                          <p:val>
                                            <p:fltVal val="0"/>
                                          </p:val>
                                        </p:tav>
                                      </p:tavLst>
                                    </p:anim>
                                    <p:animEffect transition="in" filter="fade">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fltVal val="0"/>
                                          </p:val>
                                        </p:tav>
                                        <p:tav tm="100000">
                                          <p:val>
                                            <p:strVal val="#ppt_w"/>
                                          </p:val>
                                        </p:tav>
                                      </p:tavLst>
                                    </p:anim>
                                    <p:anim calcmode="lin" valueType="num">
                                      <p:cBhvr>
                                        <p:cTn id="42" dur="1000" fill="hold"/>
                                        <p:tgtEl>
                                          <p:spTgt spid="22"/>
                                        </p:tgtEl>
                                        <p:attrNameLst>
                                          <p:attrName>ppt_h</p:attrName>
                                        </p:attrNameLst>
                                      </p:cBhvr>
                                      <p:tavLst>
                                        <p:tav tm="0">
                                          <p:val>
                                            <p:fltVal val="0"/>
                                          </p:val>
                                        </p:tav>
                                        <p:tav tm="100000">
                                          <p:val>
                                            <p:strVal val="#ppt_h"/>
                                          </p:val>
                                        </p:tav>
                                      </p:tavLst>
                                    </p:anim>
                                    <p:anim calcmode="lin" valueType="num">
                                      <p:cBhvr>
                                        <p:cTn id="43" dur="1000" fill="hold"/>
                                        <p:tgtEl>
                                          <p:spTgt spid="22"/>
                                        </p:tgtEl>
                                        <p:attrNameLst>
                                          <p:attrName>style.rotation</p:attrName>
                                        </p:attrNameLst>
                                      </p:cBhvr>
                                      <p:tavLst>
                                        <p:tav tm="0">
                                          <p:val>
                                            <p:fltVal val="90"/>
                                          </p:val>
                                        </p:tav>
                                        <p:tav tm="100000">
                                          <p:val>
                                            <p:fltVal val="0"/>
                                          </p:val>
                                        </p:tav>
                                      </p:tavLst>
                                    </p:anim>
                                    <p:animEffect transition="in" filter="fade">
                                      <p:cBhvr>
                                        <p:cTn id="4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00400" y="920214"/>
            <a:ext cx="2362200" cy="707886"/>
          </a:xfrm>
          <a:prstGeom prst="rect">
            <a:avLst/>
          </a:prstGeom>
          <a:noFill/>
        </p:spPr>
        <p:txBody>
          <a:bodyPr wrap="square" rtlCol="0">
            <a:spAutoFit/>
          </a:bodyPr>
          <a:lstStyle/>
          <a:p>
            <a:r>
              <a:rPr lang="bn-BD" sz="4000" b="1"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a:t>
            </a:r>
            <a:endParaRPr lang="en-US" sz="4000" b="1"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920214"/>
            <a:ext cx="2052637" cy="2052637"/>
          </a:xfrm>
          <a:prstGeom prst="rect">
            <a:avLst/>
          </a:prstGeom>
          <a:ln>
            <a:noFill/>
          </a:ln>
          <a:effectLst>
            <a:softEdge rad="112500"/>
          </a:effec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36486"/>
            <a:ext cx="2052637" cy="2052637"/>
          </a:xfrm>
          <a:prstGeom prst="rect">
            <a:avLst/>
          </a:prstGeom>
          <a:ln>
            <a:noFill/>
          </a:ln>
          <a:effectLst>
            <a:softEdge rad="112500"/>
          </a:effectLst>
        </p:spPr>
      </p:pic>
      <p:sp>
        <p:nvSpPr>
          <p:cNvPr id="2" name="TextBox 1"/>
          <p:cNvSpPr txBox="1"/>
          <p:nvPr/>
        </p:nvSpPr>
        <p:spPr>
          <a:xfrm>
            <a:off x="1066800" y="3352800"/>
            <a:ext cx="7086600" cy="646331"/>
          </a:xfrm>
          <a:prstGeom prst="rect">
            <a:avLst/>
          </a:prstGeom>
          <a:blipFill>
            <a:blip r:embed="rId3"/>
            <a:tile tx="0" ty="0" sx="100000" sy="100000" flip="none" algn="tl"/>
          </a:blipFill>
        </p:spPr>
        <p:txBody>
          <a:bodyPr wrap="square" rtlCol="0">
            <a:spAutoFit/>
          </a:bodyPr>
          <a:lstStyle/>
          <a:p>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মুদ্রাস্ফীতি কি দেশের জন্য উত্তম</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ব্যাখ্যা </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53900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52800" y="54114"/>
            <a:ext cx="2438400" cy="707886"/>
          </a:xfrm>
          <a:prstGeom prst="rect">
            <a:avLst/>
          </a:prstGeom>
          <a:noFill/>
        </p:spPr>
        <p:txBody>
          <a:bodyPr wrap="square" rtlCol="0">
            <a:spAutoFit/>
          </a:bodyPr>
          <a:lstStyle/>
          <a:p>
            <a:r>
              <a:rPr lang="bn-BD" sz="4000" u="sng"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a:t>
            </a:r>
            <a:endParaRPr lang="en-US" sz="40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365738" y="3133001"/>
            <a:ext cx="6781800" cy="1938992"/>
          </a:xfrm>
          <a:prstGeom prst="rect">
            <a:avLst/>
          </a:prstGeom>
          <a:noFill/>
        </p:spPr>
        <p:txBody>
          <a:bodyPr wrap="square" rtlCol="0">
            <a:prstTxWarp prst="textPlain">
              <a:avLst/>
            </a:prstTxWarp>
            <a:spAutoFit/>
          </a:bodyPr>
          <a:lstStyle/>
          <a:p>
            <a:pPr algn="ct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 মুদ্রাস্ফীতি কেন </a:t>
            </a: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বৃদ্ধি </a:t>
            </a:r>
            <a:r>
              <a:rPr lang="bn-IN"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পায়</a:t>
            </a: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জোড়ায় আলোচনা করে লিখ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931" y="408057"/>
            <a:ext cx="2552700" cy="1790700"/>
          </a:xfrm>
          <a:prstGeom prst="rect">
            <a:avLst/>
          </a:prstGeom>
          <a:ln>
            <a:noFill/>
          </a:ln>
          <a:effectLst>
            <a:softEdge rad="112500"/>
          </a:effectLst>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408057"/>
            <a:ext cx="2552700" cy="1790700"/>
          </a:xfrm>
          <a:prstGeom prst="rect">
            <a:avLst/>
          </a:prstGeom>
          <a:ln>
            <a:noFill/>
          </a:ln>
          <a:effectLst>
            <a:softEdge rad="112500"/>
          </a:effectLst>
        </p:spPr>
      </p:pic>
    </p:spTree>
    <p:extLst>
      <p:ext uri="{BB962C8B-B14F-4D97-AF65-F5344CB8AC3E}">
        <p14:creationId xmlns:p14="http://schemas.microsoft.com/office/powerpoint/2010/main" val="401121161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9671" y="1853148"/>
            <a:ext cx="7848601" cy="4401205"/>
          </a:xfrm>
          <a:prstGeom prst="rect">
            <a:avLst/>
          </a:prstGeom>
          <a:blipFill>
            <a:blip r:embed="rId3"/>
            <a:tile tx="0" ty="0" sx="100000" sy="100000" flip="none" algn="tl"/>
          </a:blipFill>
          <a:ln w="76200">
            <a:noFill/>
          </a:ln>
        </p:spPr>
        <p:txBody>
          <a:bodyPr wrap="square" numCol="1" rtlCol="0">
            <a:spAutoFit/>
          </a:bodyPr>
          <a:lstStyle/>
          <a:p>
            <a:pPr algn="just"/>
            <a:r>
              <a:rPr lang="bn-IN" sz="4000" dirty="0" smtClean="0">
                <a:solidFill>
                  <a:srgbClr val="7030A0"/>
                </a:solidFill>
                <a:latin typeface="NikoshBAN" panose="02000000000000000000" pitchFamily="2" charset="0"/>
                <a:cs typeface="NikoshBAN" panose="02000000000000000000" pitchFamily="2" charset="0"/>
              </a:rPr>
              <a:t>উপরিক্ত কারণসমূহকে শ্রেণিবিন্যাস করা হলে মুদ্রাস্ফীতির কারণ সমূহকে চারটি শ্রেণিতে বিভাজন করা যায়- </a:t>
            </a:r>
          </a:p>
          <a:p>
            <a:pPr marL="571500" indent="-571500" algn="just">
              <a:buFont typeface="Wingdings" pitchFamily="2" charset="2"/>
              <a:buChar char="v"/>
            </a:pPr>
            <a:r>
              <a:rPr lang="bn-IN" sz="4000" dirty="0" smtClean="0">
                <a:solidFill>
                  <a:srgbClr val="7030A0"/>
                </a:solidFill>
                <a:latin typeface="NikoshBAN" panose="02000000000000000000" pitchFamily="2" charset="0"/>
                <a:cs typeface="NikoshBAN" panose="02000000000000000000" pitchFamily="2" charset="0"/>
              </a:rPr>
              <a:t>চাহিদা বৃদ্ধিজনিত কারণ।</a:t>
            </a:r>
          </a:p>
          <a:p>
            <a:pPr marL="571500" indent="-571500" algn="just">
              <a:buFont typeface="Wingdings" pitchFamily="2" charset="2"/>
              <a:buChar char="v"/>
            </a:pPr>
            <a:r>
              <a:rPr lang="bn-IN" sz="4000" dirty="0" smtClean="0">
                <a:solidFill>
                  <a:srgbClr val="7030A0"/>
                </a:solidFill>
                <a:latin typeface="NikoshBAN" panose="02000000000000000000" pitchFamily="2" charset="0"/>
                <a:cs typeface="NikoshBAN" panose="02000000000000000000" pitchFamily="2" charset="0"/>
              </a:rPr>
              <a:t>ব্যয় বৃদ্ধিজনিত কারণ।</a:t>
            </a:r>
          </a:p>
          <a:p>
            <a:pPr marL="571500" indent="-571500" algn="just">
              <a:buFont typeface="Wingdings" pitchFamily="2" charset="2"/>
              <a:buChar char="v"/>
            </a:pPr>
            <a:r>
              <a:rPr lang="bn-IN" sz="4000" dirty="0" smtClean="0">
                <a:solidFill>
                  <a:srgbClr val="7030A0"/>
                </a:solidFill>
                <a:latin typeface="NikoshBAN" panose="02000000000000000000" pitchFamily="2" charset="0"/>
                <a:cs typeface="NikoshBAN" panose="02000000000000000000" pitchFamily="2" charset="0"/>
              </a:rPr>
              <a:t>বাজার ব্যবস্থার কাঠামোগত দুর্বলতার কারণে।</a:t>
            </a:r>
          </a:p>
          <a:p>
            <a:pPr marL="571500" indent="-571500" algn="just">
              <a:buFont typeface="Wingdings" pitchFamily="2" charset="2"/>
              <a:buChar char="v"/>
            </a:pPr>
            <a:r>
              <a:rPr lang="bn-IN" sz="4000" dirty="0" smtClean="0">
                <a:solidFill>
                  <a:srgbClr val="7030A0"/>
                </a:solidFill>
                <a:latin typeface="NikoshBAN" panose="02000000000000000000" pitchFamily="2" charset="0"/>
                <a:cs typeface="NikoshBAN" panose="02000000000000000000" pitchFamily="2" charset="0"/>
              </a:rPr>
              <a:t>প্রাকৃতিক ও মানবসৃষ্ট দুর্যোগগত কারণে।  </a:t>
            </a:r>
          </a:p>
        </p:txBody>
      </p:sp>
      <p:sp>
        <p:nvSpPr>
          <p:cNvPr id="5" name="TextBox 4"/>
          <p:cNvSpPr txBox="1"/>
          <p:nvPr/>
        </p:nvSpPr>
        <p:spPr>
          <a:xfrm>
            <a:off x="589671" y="678359"/>
            <a:ext cx="7848601" cy="1015663"/>
          </a:xfrm>
          <a:prstGeom prst="rect">
            <a:avLst/>
          </a:prstGeom>
          <a:blipFill>
            <a:blip r:embed="rId3"/>
            <a:tile tx="0" ty="0" sx="100000" sy="100000" flip="none" algn="tl"/>
          </a:blipFill>
          <a:ln w="76200">
            <a:noFill/>
          </a:ln>
        </p:spPr>
        <p:txBody>
          <a:bodyPr wrap="square" rtlCol="0">
            <a:spAutoFit/>
          </a:bodyPr>
          <a:lstStyle/>
          <a:p>
            <a:pPr algn="ctr"/>
            <a:r>
              <a:rPr lang="bn-IN" sz="6000" dirty="0" smtClean="0">
                <a:solidFill>
                  <a:srgbClr val="7030A0"/>
                </a:solidFill>
                <a:latin typeface="NikoshBAN" panose="02000000000000000000" pitchFamily="2" charset="0"/>
                <a:cs typeface="NikoshBAN" panose="02000000000000000000" pitchFamily="2" charset="0"/>
              </a:rPr>
              <a:t>নোটঃ </a:t>
            </a:r>
            <a:endParaRPr lang="bn-IN" sz="60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4446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circle(in)">
                                      <p:cBhvr>
                                        <p:cTn id="27" dur="20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circle(in)">
                                      <p:cBhvr>
                                        <p:cTn id="32" dur="20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circle(in)">
                                      <p:cBhvr>
                                        <p:cTn id="37" dur="20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circle(in)">
                                      <p:cBhvr>
                                        <p:cTn id="4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2590801"/>
            <a:ext cx="8839200" cy="1676400"/>
          </a:xfrm>
          <a:prstGeom prst="rect">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00200" y="2552701"/>
            <a:ext cx="5867400" cy="1752600"/>
          </a:xfrm>
          <a:prstGeom prst="ellipse">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11500" dirty="0" smtClean="0">
                <a:solidFill>
                  <a:schemeClr val="tx1"/>
                </a:solidFill>
                <a:latin typeface="NikoshBAN" pitchFamily="2" charset="0"/>
                <a:cs typeface="NikoshBAN" pitchFamily="2" charset="0"/>
              </a:rPr>
              <a:t>মূল্যায়ন</a:t>
            </a:r>
            <a:endParaRPr lang="en-US" sz="287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3045441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52400" y="2400300"/>
            <a:ext cx="8839200" cy="1752600"/>
          </a:xfrm>
          <a:prstGeom prst="ellipse">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v"/>
            </a:pPr>
            <a:r>
              <a:rPr lang="bn-IN" sz="5400" dirty="0" smtClean="0">
                <a:solidFill>
                  <a:schemeClr val="tx1"/>
                </a:solidFill>
                <a:latin typeface="NikoshBAN" pitchFamily="2" charset="0"/>
                <a:cs typeface="NikoshBAN" pitchFamily="2" charset="0"/>
              </a:rPr>
              <a:t>মুদ্রাস্ফীতি </a:t>
            </a:r>
            <a:r>
              <a:rPr lang="bn-BD" sz="5400" dirty="0" smtClean="0">
                <a:solidFill>
                  <a:schemeClr val="tx1"/>
                </a:solidFill>
                <a:latin typeface="NikoshBAN" pitchFamily="2" charset="0"/>
                <a:cs typeface="NikoshBAN" pitchFamily="2" charset="0"/>
              </a:rPr>
              <a:t>কি ?</a:t>
            </a:r>
            <a:endParaRPr lang="bn-BD" sz="5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536167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0" y="2400300"/>
            <a:ext cx="9144000" cy="1752600"/>
          </a:xfrm>
          <a:prstGeom prst="roundRect">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chemeClr val="tx1"/>
                </a:solidFill>
                <a:latin typeface="NikoshBAN" pitchFamily="2" charset="0"/>
                <a:cs typeface="NikoshBAN" pitchFamily="2" charset="0"/>
              </a:rPr>
              <a:t>মুদ্রাস্ফীতির কারণ কি কি </a:t>
            </a:r>
            <a:r>
              <a:rPr lang="bn-BD" sz="4800" dirty="0" smtClean="0">
                <a:solidFill>
                  <a:schemeClr val="tx1"/>
                </a:solidFill>
                <a:latin typeface="NikoshBAN" pitchFamily="2" charset="0"/>
                <a:cs typeface="NikoshBAN" pitchFamily="2" charset="0"/>
              </a:rPr>
              <a:t>?</a:t>
            </a:r>
            <a:endParaRPr lang="bn-BD" sz="4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374634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A0DC1B3-05BD-48F9-AEE2-5621F034BFFC}" type="datetime1">
              <a:rPr lang="en-US" smtClean="0"/>
              <a:pPr/>
              <a:t>19-May-20</a:t>
            </a:fld>
            <a:endParaRPr lang="en-US" dirty="0"/>
          </a:p>
        </p:txBody>
      </p:sp>
      <p:sp>
        <p:nvSpPr>
          <p:cNvPr id="5" name="Footer Placeholder 4"/>
          <p:cNvSpPr>
            <a:spLocks noGrp="1"/>
          </p:cNvSpPr>
          <p:nvPr>
            <p:ph type="ftr" sz="quarter" idx="11"/>
          </p:nvPr>
        </p:nvSpPr>
        <p:spPr/>
        <p:txBody>
          <a:bodyPr/>
          <a:lstStyle/>
          <a:p>
            <a:r>
              <a:rPr lang="en-US" smtClean="0"/>
              <a:t>Md. Rafiqul Bari</a:t>
            </a:r>
            <a:endParaRPr lang="en-US"/>
          </a:p>
        </p:txBody>
      </p:sp>
      <p:sp>
        <p:nvSpPr>
          <p:cNvPr id="6" name="TextBox 5"/>
          <p:cNvSpPr txBox="1"/>
          <p:nvPr/>
        </p:nvSpPr>
        <p:spPr>
          <a:xfrm>
            <a:off x="1828800" y="1447800"/>
            <a:ext cx="5638800" cy="707886"/>
          </a:xfrm>
          <a:prstGeom prst="rect">
            <a:avLst/>
          </a:prstGeom>
          <a:blipFill>
            <a:blip r:embed="rId3"/>
            <a:tile tx="0" ty="0" sx="100000" sy="100000" flip="none" algn="tl"/>
          </a:blipFill>
        </p:spPr>
        <p:txBody>
          <a:bodyPr wrap="square" rtlCol="0">
            <a:spAutoFit/>
          </a:bodyPr>
          <a:lstStyle/>
          <a:p>
            <a:pPr algn="ct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ছবিতে তোমরা কী দেখছ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2" descr="C:\Users\Md Solayman\Desktop\New folder\5d59990ac75cd.jpg"/>
          <p:cNvPicPr>
            <a:picLocks noChangeAspect="1" noChangeArrowheads="1"/>
          </p:cNvPicPr>
          <p:nvPr/>
        </p:nvPicPr>
        <p:blipFill>
          <a:blip r:embed="rId4"/>
          <a:srcRect/>
          <a:stretch>
            <a:fillRect/>
          </a:stretch>
        </p:blipFill>
        <p:spPr bwMode="auto">
          <a:xfrm>
            <a:off x="1371600" y="2590800"/>
            <a:ext cx="3276600" cy="2514600"/>
          </a:xfrm>
          <a:prstGeom prst="rect">
            <a:avLst/>
          </a:prstGeom>
          <a:noFill/>
          <a:ln w="76200">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2590800"/>
            <a:ext cx="3090862" cy="2514600"/>
          </a:xfrm>
          <a:prstGeom prst="rect">
            <a:avLst/>
          </a:prstGeom>
          <a:ln w="76200">
            <a:noFill/>
          </a:ln>
        </p:spPr>
      </p:pic>
    </p:spTree>
    <p:extLst>
      <p:ext uri="{BB962C8B-B14F-4D97-AF65-F5344CB8AC3E}">
        <p14:creationId xmlns:p14="http://schemas.microsoft.com/office/powerpoint/2010/main" val="1027913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xit" presetSubtype="32" fill="hold" grpId="1" nodeType="afterEffect">
                                  <p:stCondLst>
                                    <p:cond delay="0"/>
                                  </p:stCondLst>
                                  <p:childTnLst>
                                    <p:anim calcmode="lin" valueType="num">
                                      <p:cBhvr>
                                        <p:cTn id="10" dur="500"/>
                                        <p:tgtEl>
                                          <p:spTgt spid="6"/>
                                        </p:tgtEl>
                                        <p:attrNameLst>
                                          <p:attrName>ppt_w</p:attrName>
                                        </p:attrNameLst>
                                      </p:cBhvr>
                                      <p:tavLst>
                                        <p:tav tm="0">
                                          <p:val>
                                            <p:strVal val="ppt_w"/>
                                          </p:val>
                                        </p:tav>
                                        <p:tav tm="100000">
                                          <p:val>
                                            <p:fltVal val="0"/>
                                          </p:val>
                                        </p:tav>
                                      </p:tavLst>
                                    </p:anim>
                                    <p:anim calcmode="lin" valueType="num">
                                      <p:cBhvr>
                                        <p:cTn id="11" dur="500"/>
                                        <p:tgtEl>
                                          <p:spTgt spid="6"/>
                                        </p:tgtEl>
                                        <p:attrNameLst>
                                          <p:attrName>ppt_h</p:attrName>
                                        </p:attrNameLst>
                                      </p:cBhvr>
                                      <p:tavLst>
                                        <p:tav tm="0">
                                          <p:val>
                                            <p:strVal val="ppt_h"/>
                                          </p:val>
                                        </p:tav>
                                        <p:tav tm="100000">
                                          <p:val>
                                            <p:fltVal val="0"/>
                                          </p:val>
                                        </p:tav>
                                      </p:tavLst>
                                    </p:anim>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20837" y="914400"/>
            <a:ext cx="6477000" cy="990600"/>
          </a:xfrm>
          <a:prstGeom prst="ellipse">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solidFill>
                  <a:schemeClr val="tx1"/>
                </a:solidFill>
                <a:latin typeface="NikoshBAN" pitchFamily="2" charset="0"/>
                <a:cs typeface="NikoshBAN" pitchFamily="2" charset="0"/>
              </a:rPr>
              <a:t>দলীয় কাজ</a:t>
            </a:r>
            <a:endParaRPr lang="en-US" sz="7200" dirty="0">
              <a:solidFill>
                <a:schemeClr val="tx1"/>
              </a:solidFill>
              <a:latin typeface="NikoshBAN" pitchFamily="2" charset="0"/>
              <a:cs typeface="NikoshBAN" pitchFamily="2" charset="0"/>
            </a:endParaRPr>
          </a:p>
        </p:txBody>
      </p:sp>
      <p:sp>
        <p:nvSpPr>
          <p:cNvPr id="5" name="Rounded Rectangle 4"/>
          <p:cNvSpPr/>
          <p:nvPr/>
        </p:nvSpPr>
        <p:spPr>
          <a:xfrm>
            <a:off x="457200" y="2362200"/>
            <a:ext cx="8229600" cy="3581399"/>
          </a:xfrm>
          <a:prstGeom prst="roundRect">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chemeClr val="tx1"/>
                </a:solidFill>
                <a:latin typeface="NikoshBAN" panose="02000000000000000000" pitchFamily="2" charset="0"/>
                <a:cs typeface="NikoshBAN" panose="02000000000000000000" pitchFamily="2" charset="0"/>
              </a:rPr>
              <a:t>প্রশ্নঃ</a:t>
            </a:r>
            <a:r>
              <a:rPr lang="bn-IN" sz="5400" dirty="0">
                <a:solidFill>
                  <a:schemeClr val="tx1"/>
                </a:solidFill>
                <a:latin typeface="NikoshBAN" panose="02000000000000000000" pitchFamily="2" charset="0"/>
                <a:cs typeface="NikoshBAN" panose="02000000000000000000" pitchFamily="2" charset="0"/>
              </a:rPr>
              <a:t> </a:t>
            </a:r>
            <a:r>
              <a:rPr lang="bn-IN" sz="5400" dirty="0" smtClean="0">
                <a:solidFill>
                  <a:schemeClr val="tx1"/>
                </a:solidFill>
                <a:latin typeface="NikoshBAN" panose="02000000000000000000" pitchFamily="2" charset="0"/>
                <a:cs typeface="NikoshBAN" panose="02000000000000000000" pitchFamily="2" charset="0"/>
              </a:rPr>
              <a:t>মুদ্রাস্ফীতি কি একটি দেশের অর্থনীতিতে উত্তম তোমাদের মতামত তুলে ধর। </a:t>
            </a:r>
          </a:p>
        </p:txBody>
      </p:sp>
    </p:spTree>
    <p:extLst>
      <p:ext uri="{BB962C8B-B14F-4D97-AF65-F5344CB8AC3E}">
        <p14:creationId xmlns:p14="http://schemas.microsoft.com/office/powerpoint/2010/main" val="797890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3000" y="457200"/>
            <a:ext cx="7162800" cy="5865911"/>
            <a:chOff x="181970" y="228600"/>
            <a:chExt cx="9511259" cy="6246911"/>
          </a:xfrm>
        </p:grpSpPr>
        <p:sp>
          <p:nvSpPr>
            <p:cNvPr id="4" name="TextBox 3"/>
            <p:cNvSpPr txBox="1"/>
            <p:nvPr/>
          </p:nvSpPr>
          <p:spPr>
            <a:xfrm>
              <a:off x="181970" y="228600"/>
              <a:ext cx="9511259" cy="983302"/>
            </a:xfrm>
            <a:prstGeom prst="rect">
              <a:avLst/>
            </a:prstGeom>
            <a:blipFill>
              <a:blip r:embed="rId3"/>
              <a:tile tx="0" ty="0" sx="100000" sy="100000" flip="none" algn="tl"/>
            </a:blipFill>
            <a:ln w="76200">
              <a:noFill/>
            </a:ln>
          </p:spPr>
          <p:txBody>
            <a:bodyPr wrap="square" numCol="1" rtlCol="0">
              <a:spAutoFit/>
            </a:bodyPr>
            <a:lstStyle/>
            <a:p>
              <a:pPr algn="ctr"/>
              <a:r>
                <a:rPr lang="bn-IN" sz="5400" dirty="0">
                  <a:latin typeface="NikoshBAN" pitchFamily="2" charset="0"/>
                  <a:cs typeface="NikoshBAN" pitchFamily="2" charset="0"/>
                </a:rPr>
                <a:t>বাড়ির কাজ</a:t>
              </a:r>
              <a:endParaRPr lang="en-US" sz="5400" dirty="0">
                <a:latin typeface="NikoshBAN" pitchFamily="2" charset="0"/>
                <a:cs typeface="NikoshBAN" pitchFamily="2" charset="0"/>
              </a:endParaRPr>
            </a:p>
          </p:txBody>
        </p:sp>
        <p:cxnSp>
          <p:nvCxnSpPr>
            <p:cNvPr id="5" name="Straight Arrow Connector 4"/>
            <p:cNvCxnSpPr/>
            <p:nvPr/>
          </p:nvCxnSpPr>
          <p:spPr>
            <a:xfrm>
              <a:off x="2895600" y="5562600"/>
              <a:ext cx="4419600"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2895600" y="1752600"/>
              <a:ext cx="0" cy="381000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4648200" y="1752600"/>
              <a:ext cx="0" cy="381000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895600" y="4038600"/>
              <a:ext cx="1752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95600" y="3124200"/>
              <a:ext cx="1752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714750" y="3505200"/>
              <a:ext cx="1866900" cy="990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14750" y="2628900"/>
              <a:ext cx="1866900" cy="990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09800" y="5177879"/>
              <a:ext cx="685800" cy="769441"/>
            </a:xfrm>
            <a:prstGeom prst="rect">
              <a:avLst/>
            </a:prstGeom>
            <a:noFill/>
          </p:spPr>
          <p:txBody>
            <a:bodyPr wrap="square" rtlCol="0">
              <a:spAutoFit/>
            </a:bodyPr>
            <a:lstStyle/>
            <a:p>
              <a:pPr algn="ctr"/>
              <a:r>
                <a:rPr lang="en-US" sz="4400" dirty="0">
                  <a:latin typeface="NikoshBAN" pitchFamily="2" charset="0"/>
                  <a:cs typeface="NikoshBAN" pitchFamily="2" charset="0"/>
                </a:rPr>
                <a:t>o</a:t>
              </a:r>
            </a:p>
          </p:txBody>
        </p:sp>
        <p:sp>
          <p:nvSpPr>
            <p:cNvPr id="25" name="TextBox 24"/>
            <p:cNvSpPr txBox="1"/>
            <p:nvPr/>
          </p:nvSpPr>
          <p:spPr>
            <a:xfrm>
              <a:off x="4850518" y="3254156"/>
              <a:ext cx="4266263"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D</a:t>
              </a:r>
              <a:r>
                <a:rPr lang="en-US" sz="2400" dirty="0" smtClean="0">
                  <a:latin typeface="NikoshBAN" pitchFamily="2" charset="0"/>
                  <a:cs typeface="NikoshBAN" pitchFamily="2" charset="0"/>
                </a:rPr>
                <a:t>2</a:t>
              </a:r>
              <a:r>
                <a:rPr lang="en-US" sz="4400" dirty="0" smtClean="0">
                  <a:latin typeface="NikoshBAN" pitchFamily="2" charset="0"/>
                  <a:cs typeface="NikoshBAN" pitchFamily="2" charset="0"/>
                </a:rPr>
                <a:t>=AD</a:t>
              </a:r>
              <a:r>
                <a:rPr lang="en-US" sz="2400" dirty="0" smtClean="0">
                  <a:latin typeface="NikoshBAN" pitchFamily="2" charset="0"/>
                  <a:cs typeface="NikoshBAN" pitchFamily="2" charset="0"/>
                </a:rPr>
                <a:t>2</a:t>
              </a:r>
              <a:endParaRPr lang="en-US" sz="2400" dirty="0">
                <a:latin typeface="NikoshBAN" pitchFamily="2" charset="0"/>
                <a:cs typeface="NikoshBAN" pitchFamily="2" charset="0"/>
              </a:endParaRPr>
            </a:p>
          </p:txBody>
        </p:sp>
        <p:sp>
          <p:nvSpPr>
            <p:cNvPr id="26" name="TextBox 25"/>
            <p:cNvSpPr txBox="1"/>
            <p:nvPr/>
          </p:nvSpPr>
          <p:spPr>
            <a:xfrm>
              <a:off x="4946285" y="4267200"/>
              <a:ext cx="4074728"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D</a:t>
              </a:r>
              <a:r>
                <a:rPr lang="en-US" sz="2400" dirty="0" smtClean="0">
                  <a:latin typeface="NikoshBAN" pitchFamily="2" charset="0"/>
                  <a:cs typeface="NikoshBAN" pitchFamily="2" charset="0"/>
                </a:rPr>
                <a:t>1</a:t>
              </a:r>
              <a:r>
                <a:rPr lang="en-US" sz="4400" dirty="0" smtClean="0">
                  <a:latin typeface="NikoshBAN" pitchFamily="2" charset="0"/>
                  <a:cs typeface="NikoshBAN" pitchFamily="2" charset="0"/>
                </a:rPr>
                <a:t>=AD</a:t>
              </a:r>
              <a:r>
                <a:rPr lang="en-US" sz="2400" dirty="0" smtClean="0">
                  <a:latin typeface="NikoshBAN" pitchFamily="2" charset="0"/>
                  <a:cs typeface="NikoshBAN" pitchFamily="2" charset="0"/>
                </a:rPr>
                <a:t>1</a:t>
              </a:r>
              <a:endParaRPr lang="en-US" sz="2400" dirty="0">
                <a:latin typeface="NikoshBAN" pitchFamily="2" charset="0"/>
                <a:cs typeface="NikoshBAN" pitchFamily="2" charset="0"/>
              </a:endParaRPr>
            </a:p>
          </p:txBody>
        </p:sp>
        <p:sp>
          <p:nvSpPr>
            <p:cNvPr id="27" name="TextBox 26"/>
            <p:cNvSpPr txBox="1"/>
            <p:nvPr/>
          </p:nvSpPr>
          <p:spPr>
            <a:xfrm>
              <a:off x="3031243" y="1151930"/>
              <a:ext cx="3638550"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S=AS</a:t>
              </a:r>
              <a:endParaRPr lang="en-US" sz="4400" dirty="0">
                <a:latin typeface="NikoshBAN" pitchFamily="2" charset="0"/>
                <a:cs typeface="NikoshBAN" pitchFamily="2" charset="0"/>
              </a:endParaRPr>
            </a:p>
          </p:txBody>
        </p:sp>
        <p:sp>
          <p:nvSpPr>
            <p:cNvPr id="28" name="TextBox 27"/>
            <p:cNvSpPr txBox="1"/>
            <p:nvPr/>
          </p:nvSpPr>
          <p:spPr>
            <a:xfrm>
              <a:off x="4594699" y="2354759"/>
              <a:ext cx="685800"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b</a:t>
              </a:r>
              <a:endParaRPr lang="en-US" sz="4400" dirty="0">
                <a:latin typeface="NikoshBAN" pitchFamily="2" charset="0"/>
                <a:cs typeface="NikoshBAN" pitchFamily="2" charset="0"/>
              </a:endParaRPr>
            </a:p>
          </p:txBody>
        </p:sp>
        <p:sp>
          <p:nvSpPr>
            <p:cNvPr id="29" name="TextBox 28"/>
            <p:cNvSpPr txBox="1"/>
            <p:nvPr/>
          </p:nvSpPr>
          <p:spPr>
            <a:xfrm>
              <a:off x="4648200" y="3307258"/>
              <a:ext cx="685800"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a</a:t>
              </a:r>
              <a:endParaRPr lang="en-US" sz="4400" dirty="0">
                <a:latin typeface="NikoshBAN" pitchFamily="2" charset="0"/>
                <a:cs typeface="NikoshBAN" pitchFamily="2" charset="0"/>
              </a:endParaRPr>
            </a:p>
          </p:txBody>
        </p:sp>
        <p:sp>
          <p:nvSpPr>
            <p:cNvPr id="30" name="TextBox 29"/>
            <p:cNvSpPr txBox="1"/>
            <p:nvPr/>
          </p:nvSpPr>
          <p:spPr>
            <a:xfrm>
              <a:off x="1447801" y="1600200"/>
              <a:ext cx="1427813" cy="954107"/>
            </a:xfrm>
            <a:prstGeom prst="rect">
              <a:avLst/>
            </a:prstGeom>
            <a:noFill/>
          </p:spPr>
          <p:txBody>
            <a:bodyPr wrap="square" rtlCol="0">
              <a:spAutoFit/>
            </a:bodyPr>
            <a:lstStyle/>
            <a:p>
              <a:pPr algn="ctr"/>
              <a:r>
                <a:rPr lang="en-US" sz="2800" dirty="0" smtClean="0">
                  <a:latin typeface="NikoshBAN" pitchFamily="2" charset="0"/>
                  <a:cs typeface="NikoshBAN" pitchFamily="2" charset="0"/>
                </a:rPr>
                <a:t>P=</a:t>
              </a:r>
              <a:r>
                <a:rPr lang="en-US" sz="2800" dirty="0" err="1" smtClean="0">
                  <a:latin typeface="NikoshBAN" pitchFamily="2" charset="0"/>
                  <a:cs typeface="NikoshBAN" pitchFamily="2" charset="0"/>
                </a:rPr>
                <a:t>দামস্তর</a:t>
              </a:r>
              <a:endParaRPr lang="en-US" sz="2800" dirty="0">
                <a:latin typeface="NikoshBAN" pitchFamily="2" charset="0"/>
                <a:cs typeface="NikoshBAN" pitchFamily="2" charset="0"/>
              </a:endParaRPr>
            </a:p>
          </p:txBody>
        </p:sp>
        <p:sp>
          <p:nvSpPr>
            <p:cNvPr id="31" name="TextBox 30"/>
            <p:cNvSpPr txBox="1"/>
            <p:nvPr/>
          </p:nvSpPr>
          <p:spPr>
            <a:xfrm>
              <a:off x="1752600" y="2744530"/>
              <a:ext cx="1063989"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P</a:t>
              </a:r>
              <a:r>
                <a:rPr lang="en-US" sz="2400" dirty="0" smtClean="0">
                  <a:latin typeface="NikoshBAN" pitchFamily="2" charset="0"/>
                  <a:cs typeface="NikoshBAN" pitchFamily="2" charset="0"/>
                </a:rPr>
                <a:t>2</a:t>
              </a:r>
              <a:endParaRPr lang="en-US" sz="2400" dirty="0">
                <a:latin typeface="NikoshBAN" pitchFamily="2" charset="0"/>
                <a:cs typeface="NikoshBAN" pitchFamily="2" charset="0"/>
              </a:endParaRPr>
            </a:p>
          </p:txBody>
        </p:sp>
        <p:sp>
          <p:nvSpPr>
            <p:cNvPr id="32" name="TextBox 31"/>
            <p:cNvSpPr txBox="1"/>
            <p:nvPr/>
          </p:nvSpPr>
          <p:spPr>
            <a:xfrm>
              <a:off x="1752600" y="3615725"/>
              <a:ext cx="1069923"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P</a:t>
              </a:r>
              <a:r>
                <a:rPr lang="en-US" sz="2400" dirty="0" smtClean="0">
                  <a:latin typeface="NikoshBAN" pitchFamily="2" charset="0"/>
                  <a:cs typeface="NikoshBAN" pitchFamily="2" charset="0"/>
                </a:rPr>
                <a:t>1</a:t>
              </a:r>
              <a:endParaRPr lang="en-US" sz="2400" dirty="0">
                <a:latin typeface="NikoshBAN" pitchFamily="2" charset="0"/>
                <a:cs typeface="NikoshBAN" pitchFamily="2" charset="0"/>
              </a:endParaRPr>
            </a:p>
          </p:txBody>
        </p:sp>
        <p:sp>
          <p:nvSpPr>
            <p:cNvPr id="33" name="TextBox 32"/>
            <p:cNvSpPr txBox="1"/>
            <p:nvPr/>
          </p:nvSpPr>
          <p:spPr>
            <a:xfrm>
              <a:off x="6669792" y="5706070"/>
              <a:ext cx="1979072" cy="606987"/>
            </a:xfrm>
            <a:prstGeom prst="rect">
              <a:avLst/>
            </a:prstGeom>
            <a:noFill/>
          </p:spPr>
          <p:txBody>
            <a:bodyPr wrap="square" rtlCol="0">
              <a:spAutoFit/>
            </a:bodyPr>
            <a:lstStyle/>
            <a:p>
              <a:pPr algn="ctr"/>
              <a:r>
                <a:rPr lang="en-US" sz="3200" dirty="0" smtClean="0">
                  <a:latin typeface="NikoshBAN" pitchFamily="2" charset="0"/>
                  <a:cs typeface="NikoshBAN" pitchFamily="2" charset="0"/>
                </a:rPr>
                <a:t>Y=</a:t>
              </a:r>
              <a:r>
                <a:rPr lang="en-US" sz="2400" dirty="0" err="1" smtClean="0">
                  <a:latin typeface="NikoshBAN" pitchFamily="2" charset="0"/>
                  <a:cs typeface="NikoshBAN" pitchFamily="2" charset="0"/>
                </a:rPr>
                <a:t>উৎপাদন</a:t>
              </a:r>
              <a:endParaRPr lang="en-US" sz="2400" dirty="0">
                <a:latin typeface="NikoshBAN" pitchFamily="2" charset="0"/>
                <a:cs typeface="NikoshBAN" pitchFamily="2" charset="0"/>
              </a:endParaRPr>
            </a:p>
          </p:txBody>
        </p:sp>
        <p:sp>
          <p:nvSpPr>
            <p:cNvPr id="34" name="TextBox 33"/>
            <p:cNvSpPr txBox="1"/>
            <p:nvPr/>
          </p:nvSpPr>
          <p:spPr>
            <a:xfrm>
              <a:off x="3932723" y="5706070"/>
              <a:ext cx="1589796" cy="769441"/>
            </a:xfrm>
            <a:prstGeom prst="rect">
              <a:avLst/>
            </a:prstGeom>
            <a:noFill/>
          </p:spPr>
          <p:txBody>
            <a:bodyPr wrap="square" rtlCol="0">
              <a:spAutoFit/>
            </a:bodyPr>
            <a:lstStyle/>
            <a:p>
              <a:pPr algn="ctr"/>
              <a:r>
                <a:rPr lang="en-US" sz="4400" dirty="0" err="1" smtClean="0">
                  <a:latin typeface="NikoshBAN" pitchFamily="2" charset="0"/>
                  <a:cs typeface="NikoshBAN" pitchFamily="2" charset="0"/>
                </a:rPr>
                <a:t>Yf</a:t>
              </a:r>
              <a:endParaRPr lang="en-US" sz="4400" dirty="0">
                <a:latin typeface="NikoshBAN" pitchFamily="2" charset="0"/>
                <a:cs typeface="NikoshBAN" pitchFamily="2" charset="0"/>
              </a:endParaRPr>
            </a:p>
          </p:txBody>
        </p:sp>
      </p:grpSp>
    </p:spTree>
    <p:extLst>
      <p:ext uri="{BB962C8B-B14F-4D97-AF65-F5344CB8AC3E}">
        <p14:creationId xmlns:p14="http://schemas.microsoft.com/office/powerpoint/2010/main" val="2883052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432560" y="0"/>
            <a:ext cx="6477000" cy="1219200"/>
          </a:xfrm>
          <a:prstGeom prst="ellipse">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smtClean="0">
                <a:solidFill>
                  <a:schemeClr val="tx1"/>
                </a:solidFill>
                <a:latin typeface="NikoshBAN" pitchFamily="2" charset="0"/>
                <a:cs typeface="NikoshBAN" pitchFamily="2" charset="0"/>
              </a:rPr>
              <a:t>প্রশ্ন</a:t>
            </a:r>
            <a:endParaRPr lang="en-US" sz="8800" dirty="0">
              <a:solidFill>
                <a:schemeClr val="tx1"/>
              </a:solidFill>
              <a:latin typeface="NikoshBAN" pitchFamily="2" charset="0"/>
              <a:cs typeface="NikoshBAN" pitchFamily="2" charset="0"/>
            </a:endParaRPr>
          </a:p>
        </p:txBody>
      </p:sp>
      <p:sp>
        <p:nvSpPr>
          <p:cNvPr id="7" name="Rectangle 6"/>
          <p:cNvSpPr/>
          <p:nvPr/>
        </p:nvSpPr>
        <p:spPr>
          <a:xfrm>
            <a:off x="914400" y="1828800"/>
            <a:ext cx="7467600" cy="3886200"/>
          </a:xfrm>
          <a:prstGeom prst="rect">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4400" dirty="0" smtClean="0">
                <a:solidFill>
                  <a:schemeClr val="tx1"/>
                </a:solidFill>
                <a:latin typeface="NikoshBAN" panose="02000000000000000000" pitchFamily="2" charset="0"/>
                <a:cs typeface="NikoshBAN" panose="02000000000000000000" pitchFamily="2" charset="0"/>
              </a:rPr>
              <a:t>ক</a:t>
            </a:r>
            <a:r>
              <a:rPr lang="en-US" sz="4400" dirty="0" smtClean="0">
                <a:solidFill>
                  <a:schemeClr val="tx1"/>
                </a:solidFill>
                <a:latin typeface="NikoshBAN" panose="02000000000000000000" pitchFamily="2" charset="0"/>
                <a:cs typeface="NikoshBAN" panose="02000000000000000000" pitchFamily="2" charset="0"/>
              </a:rPr>
              <a:t>.</a:t>
            </a:r>
            <a:r>
              <a:rPr lang="bn-IN" sz="4400" dirty="0" smtClean="0">
                <a:solidFill>
                  <a:schemeClr val="tx1"/>
                </a:solidFill>
                <a:latin typeface="NikoshBAN" panose="02000000000000000000" pitchFamily="2" charset="0"/>
                <a:cs typeface="NikoshBAN" panose="02000000000000000000" pitchFamily="2" charset="0"/>
              </a:rPr>
              <a:t>মুদ্রাস্ফীতি কি? </a:t>
            </a:r>
          </a:p>
          <a:p>
            <a:pPr algn="just"/>
            <a:r>
              <a:rPr lang="bn-IN" sz="4400" dirty="0" smtClean="0">
                <a:solidFill>
                  <a:schemeClr val="tx1"/>
                </a:solidFill>
                <a:latin typeface="NikoshBAN" panose="02000000000000000000" pitchFamily="2" charset="0"/>
                <a:cs typeface="NikoshBAN" panose="02000000000000000000" pitchFamily="2" charset="0"/>
              </a:rPr>
              <a:t>খ.মুদ্রাস্ফীতির বৈশিষ্ট্য গুলো ব্যাখ্যা কর। </a:t>
            </a:r>
            <a:endParaRPr lang="en-US" sz="4400" dirty="0" smtClean="0">
              <a:solidFill>
                <a:schemeClr val="tx1"/>
              </a:solidFill>
              <a:latin typeface="NikoshBAN" panose="02000000000000000000" pitchFamily="2" charset="0"/>
              <a:cs typeface="NikoshBAN" panose="02000000000000000000" pitchFamily="2" charset="0"/>
            </a:endParaRPr>
          </a:p>
          <a:p>
            <a:pPr algn="just"/>
            <a:r>
              <a:rPr lang="bn-IN" sz="4400" dirty="0" smtClean="0">
                <a:solidFill>
                  <a:schemeClr val="tx1"/>
                </a:solidFill>
                <a:latin typeface="NikoshBAN" panose="02000000000000000000" pitchFamily="2" charset="0"/>
                <a:cs typeface="NikoshBAN" panose="02000000000000000000" pitchFamily="2" charset="0"/>
              </a:rPr>
              <a:t>গ.মুদ্রাস্ফীতির কারণ গুলো বর্ননা কর। </a:t>
            </a:r>
          </a:p>
          <a:p>
            <a:pPr algn="just"/>
            <a:r>
              <a:rPr lang="bn-IN" sz="4400" dirty="0" smtClean="0">
                <a:solidFill>
                  <a:schemeClr val="tx1"/>
                </a:solidFill>
                <a:latin typeface="NikoshBAN" panose="02000000000000000000" pitchFamily="2" charset="0"/>
                <a:cs typeface="NikoshBAN" panose="02000000000000000000" pitchFamily="2" charset="0"/>
              </a:rPr>
              <a:t>ঘ.চিত্রে </a:t>
            </a:r>
            <a:r>
              <a:rPr lang="bn-IN" sz="4400" dirty="0">
                <a:solidFill>
                  <a:schemeClr val="tx1"/>
                </a:solidFill>
                <a:latin typeface="NikoshBAN" panose="02000000000000000000" pitchFamily="2" charset="0"/>
                <a:cs typeface="NikoshBAN" panose="02000000000000000000" pitchFamily="2" charset="0"/>
              </a:rPr>
              <a:t>কোন ধরণের মুদ্রাস্ফীতি লক্ষ্য করা যায় </a:t>
            </a:r>
            <a:r>
              <a:rPr lang="bn-IN" sz="4400" dirty="0" smtClean="0">
                <a:solidFill>
                  <a:schemeClr val="tx1"/>
                </a:solidFill>
                <a:latin typeface="NikoshBAN" panose="02000000000000000000" pitchFamily="2" charset="0"/>
                <a:cs typeface="NikoshBAN" panose="02000000000000000000" pitchFamily="2" charset="0"/>
              </a:rPr>
              <a:t>বিশ্লেষণ কর। </a:t>
            </a:r>
          </a:p>
        </p:txBody>
      </p:sp>
    </p:spTree>
    <p:extLst>
      <p:ext uri="{BB962C8B-B14F-4D97-AF65-F5344CB8AC3E}">
        <p14:creationId xmlns:p14="http://schemas.microsoft.com/office/powerpoint/2010/main" val="3650223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circle(in)">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circle(in)">
                                      <p:cBhvr>
                                        <p:cTn id="27" dur="20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circle(in)">
                                      <p:cBhvr>
                                        <p:cTn id="32" dur="20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circle(in)">
                                      <p:cBhvr>
                                        <p:cTn id="37"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52400"/>
            <a:ext cx="5943600" cy="1066800"/>
          </a:xfrm>
          <a:prstGeom prst="rect">
            <a:avLst/>
          </a:prstGeom>
          <a:blipFill dpi="0" rotWithShape="1">
            <a:blip r:embed="rId3"/>
            <a:srcRect/>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solidFill>
                  <a:schemeClr val="tx1"/>
                </a:solidFill>
                <a:latin typeface="NikoshBAN" pitchFamily="2" charset="0"/>
                <a:cs typeface="NikoshBAN" pitchFamily="2" charset="0"/>
              </a:rPr>
              <a:t>আগামি</a:t>
            </a:r>
            <a:r>
              <a:rPr lang="en-US" sz="8000" dirty="0">
                <a:solidFill>
                  <a:schemeClr val="tx1"/>
                </a:solidFill>
                <a:latin typeface="NikoshBAN" pitchFamily="2" charset="0"/>
                <a:cs typeface="NikoshBAN" pitchFamily="2" charset="0"/>
              </a:rPr>
              <a:t> </a:t>
            </a:r>
            <a:r>
              <a:rPr lang="en-US" sz="8000" dirty="0" err="1">
                <a:solidFill>
                  <a:schemeClr val="tx1"/>
                </a:solidFill>
                <a:latin typeface="NikoshBAN" pitchFamily="2" charset="0"/>
                <a:cs typeface="NikoshBAN" pitchFamily="2" charset="0"/>
              </a:rPr>
              <a:t>পাঠ</a:t>
            </a:r>
            <a:endParaRPr lang="en-US" sz="7200" dirty="0">
              <a:solidFill>
                <a:schemeClr val="tx1"/>
              </a:solidFill>
            </a:endParaRPr>
          </a:p>
        </p:txBody>
      </p:sp>
      <p:sp>
        <p:nvSpPr>
          <p:cNvPr id="5" name="Rounded Rectangle 4"/>
          <p:cNvSpPr/>
          <p:nvPr/>
        </p:nvSpPr>
        <p:spPr>
          <a:xfrm>
            <a:off x="-4997" y="1371600"/>
            <a:ext cx="9144000" cy="1447800"/>
          </a:xfrm>
          <a:prstGeom prst="roundRect">
            <a:avLst/>
          </a:prstGeom>
          <a:blipFill dpi="0" rotWithShape="1">
            <a:blip r:embed="rId3"/>
            <a:srcRect/>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en-US" sz="4800" dirty="0" err="1" smtClean="0">
                <a:solidFill>
                  <a:schemeClr val="tx1"/>
                </a:solidFill>
                <a:latin typeface="NikoshBAN" pitchFamily="2" charset="0"/>
                <a:cs typeface="NikoshBAN" pitchFamily="2" charset="0"/>
              </a:rPr>
              <a:t>মুদ্রাস</a:t>
            </a:r>
            <a:r>
              <a:rPr lang="bn-IN" sz="4800" dirty="0" smtClean="0">
                <a:solidFill>
                  <a:schemeClr val="tx1"/>
                </a:solidFill>
                <a:latin typeface="NikoshBAN" pitchFamily="2" charset="0"/>
                <a:cs typeface="NikoshBAN" pitchFamily="2" charset="0"/>
              </a:rPr>
              <a:t>ংকোচন এর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ধারণা</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ব্যাখ্যা</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করতে</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পারবে</a:t>
            </a:r>
            <a:r>
              <a:rPr lang="en-US" sz="4800" dirty="0" smtClean="0">
                <a:solidFill>
                  <a:schemeClr val="tx1"/>
                </a:solidFill>
                <a:latin typeface="NikoshBAN" pitchFamily="2" charset="0"/>
                <a:cs typeface="NikoshBAN" pitchFamily="2" charset="0"/>
              </a:rPr>
              <a:t>;</a:t>
            </a:r>
            <a:endParaRPr lang="bn-IN" sz="4800" dirty="0">
              <a:solidFill>
                <a:schemeClr val="tx1"/>
              </a:solidFill>
              <a:latin typeface="NikoshBAN" pitchFamily="2" charset="0"/>
              <a:cs typeface="NikoshBAN" pitchFamily="2" charset="0"/>
            </a:endParaRPr>
          </a:p>
        </p:txBody>
      </p:sp>
      <p:sp>
        <p:nvSpPr>
          <p:cNvPr id="8" name="Rounded Rectangle 7"/>
          <p:cNvSpPr/>
          <p:nvPr/>
        </p:nvSpPr>
        <p:spPr>
          <a:xfrm>
            <a:off x="4998" y="3048000"/>
            <a:ext cx="9139003" cy="1447800"/>
          </a:xfrm>
          <a:prstGeom prst="roundRect">
            <a:avLst/>
          </a:prstGeom>
          <a:blipFill dpi="0" rotWithShape="1">
            <a:blip r:embed="rId3"/>
            <a:srcRect/>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Wingdings" pitchFamily="2" charset="2"/>
              <a:buChar char="v"/>
            </a:pPr>
            <a:r>
              <a:rPr lang="en-US" sz="4800" dirty="0" err="1">
                <a:solidFill>
                  <a:schemeClr val="tx1"/>
                </a:solidFill>
                <a:latin typeface="NikoshBAN" pitchFamily="2" charset="0"/>
                <a:cs typeface="NikoshBAN" pitchFamily="2" charset="0"/>
              </a:rPr>
              <a:t>মুদ্রাস</a:t>
            </a:r>
            <a:r>
              <a:rPr lang="bn-IN" sz="4800" dirty="0">
                <a:solidFill>
                  <a:schemeClr val="tx1"/>
                </a:solidFill>
                <a:latin typeface="NikoshBAN" pitchFamily="2" charset="0"/>
                <a:cs typeface="NikoshBAN" pitchFamily="2" charset="0"/>
              </a:rPr>
              <a:t>ংকোচন এর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বৈশিষ্ট্য</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বর্ননা</a:t>
            </a:r>
            <a:r>
              <a:rPr lang="en-US" sz="4800" dirty="0" smtClean="0">
                <a:solidFill>
                  <a:schemeClr val="tx1"/>
                </a:solidFill>
                <a:latin typeface="NikoshBAN" pitchFamily="2" charset="0"/>
                <a:cs typeface="NikoshBAN" pitchFamily="2" charset="0"/>
              </a:rPr>
              <a:t> </a:t>
            </a:r>
            <a:r>
              <a:rPr lang="en-US" sz="4800" dirty="0" err="1">
                <a:solidFill>
                  <a:schemeClr val="tx1"/>
                </a:solidFill>
                <a:latin typeface="NikoshBAN" pitchFamily="2" charset="0"/>
                <a:cs typeface="NikoshBAN" pitchFamily="2" charset="0"/>
              </a:rPr>
              <a:t>করতে</a:t>
            </a:r>
            <a:r>
              <a:rPr lang="en-US" sz="4800" dirty="0">
                <a:solidFill>
                  <a:schemeClr val="tx1"/>
                </a:solidFill>
                <a:latin typeface="NikoshBAN" pitchFamily="2" charset="0"/>
                <a:cs typeface="NikoshBAN" pitchFamily="2" charset="0"/>
              </a:rPr>
              <a:t> </a:t>
            </a:r>
            <a:r>
              <a:rPr lang="en-US" sz="4800" dirty="0" err="1">
                <a:solidFill>
                  <a:schemeClr val="tx1"/>
                </a:solidFill>
                <a:latin typeface="NikoshBAN" pitchFamily="2" charset="0"/>
                <a:cs typeface="NikoshBAN" pitchFamily="2" charset="0"/>
              </a:rPr>
              <a:t>পারবে</a:t>
            </a:r>
            <a:r>
              <a:rPr lang="en-US" sz="4800" dirty="0">
                <a:solidFill>
                  <a:schemeClr val="tx1"/>
                </a:solidFill>
                <a:latin typeface="NikoshBAN" pitchFamily="2" charset="0"/>
                <a:cs typeface="NikoshBAN" pitchFamily="2" charset="0"/>
              </a:rPr>
              <a:t>;</a:t>
            </a:r>
            <a:endParaRPr lang="bn-IN" sz="4800" dirty="0">
              <a:solidFill>
                <a:schemeClr val="tx1"/>
              </a:solidFill>
              <a:latin typeface="NikoshBAN" pitchFamily="2" charset="0"/>
              <a:cs typeface="NikoshBAN" pitchFamily="2" charset="0"/>
            </a:endParaRPr>
          </a:p>
        </p:txBody>
      </p:sp>
      <p:sp>
        <p:nvSpPr>
          <p:cNvPr id="9" name="Rounded Rectangle 8"/>
          <p:cNvSpPr/>
          <p:nvPr/>
        </p:nvSpPr>
        <p:spPr>
          <a:xfrm>
            <a:off x="-4999" y="4800600"/>
            <a:ext cx="9139003" cy="1219200"/>
          </a:xfrm>
          <a:prstGeom prst="roundRect">
            <a:avLst/>
          </a:prstGeom>
          <a:blipFill dpi="0" rotWithShape="1">
            <a:blip r:embed="rId3"/>
            <a:srcRect/>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Wingdings" pitchFamily="2" charset="2"/>
              <a:buChar char="v"/>
            </a:pPr>
            <a:r>
              <a:rPr lang="en-US" sz="4800" dirty="0" err="1">
                <a:solidFill>
                  <a:schemeClr val="tx1"/>
                </a:solidFill>
                <a:latin typeface="NikoshBAN" pitchFamily="2" charset="0"/>
                <a:cs typeface="NikoshBAN" pitchFamily="2" charset="0"/>
              </a:rPr>
              <a:t>মুদ্রাস্ফীতির</a:t>
            </a:r>
            <a:r>
              <a:rPr lang="en-US" sz="4800" dirty="0">
                <a:solidFill>
                  <a:schemeClr val="tx1"/>
                </a:solidFill>
                <a:latin typeface="NikoshBAN" pitchFamily="2" charset="0"/>
                <a:cs typeface="NikoshBAN" pitchFamily="2" charset="0"/>
              </a:rPr>
              <a:t> </a:t>
            </a:r>
            <a:r>
              <a:rPr lang="en-US" sz="4800" dirty="0" smtClean="0">
                <a:solidFill>
                  <a:schemeClr val="tx1"/>
                </a:solidFill>
                <a:latin typeface="NikoshBAN" pitchFamily="2" charset="0"/>
                <a:cs typeface="NikoshBAN" pitchFamily="2" charset="0"/>
              </a:rPr>
              <a:t> </a:t>
            </a:r>
            <a:r>
              <a:rPr lang="bn-IN" sz="4800" dirty="0" smtClean="0">
                <a:solidFill>
                  <a:schemeClr val="tx1"/>
                </a:solidFill>
                <a:latin typeface="NikoshBAN" pitchFamily="2" charset="0"/>
                <a:cs typeface="NikoshBAN" pitchFamily="2" charset="0"/>
              </a:rPr>
              <a:t>ও মুদ্রাসংকোচনের মধ্যে পার্থক্য তুলনামূলক </a:t>
            </a:r>
            <a:r>
              <a:rPr lang="en-US" sz="4800" dirty="0" smtClean="0">
                <a:solidFill>
                  <a:schemeClr val="tx1"/>
                </a:solidFill>
                <a:latin typeface="NikoshBAN" pitchFamily="2" charset="0"/>
                <a:cs typeface="NikoshBAN" pitchFamily="2" charset="0"/>
              </a:rPr>
              <a:t> </a:t>
            </a:r>
            <a:r>
              <a:rPr lang="bn-IN" sz="4800" dirty="0" smtClean="0">
                <a:solidFill>
                  <a:schemeClr val="tx1"/>
                </a:solidFill>
                <a:latin typeface="NikoshBAN" pitchFamily="2" charset="0"/>
                <a:cs typeface="NikoshBAN" pitchFamily="2" charset="0"/>
              </a:rPr>
              <a:t>বিশ্লেষণ করতে পারবে; </a:t>
            </a:r>
            <a:endParaRPr lang="bn-IN" sz="48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132602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circle(in)">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circle(in)">
                                      <p:cBhvr>
                                        <p:cTn id="4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200" y="762000"/>
            <a:ext cx="7467600" cy="5638800"/>
          </a:xfrm>
          <a:prstGeom prst="rect">
            <a:avLst/>
          </a:prstGeom>
          <a:noFill/>
          <a:ln w="57150">
            <a:noFill/>
          </a:ln>
        </p:spPr>
      </p:pic>
      <p:sp>
        <p:nvSpPr>
          <p:cNvPr id="6" name="Title 1"/>
          <p:cNvSpPr txBox="1">
            <a:spLocks/>
          </p:cNvSpPr>
          <p:nvPr/>
        </p:nvSpPr>
        <p:spPr>
          <a:xfrm>
            <a:off x="2027664" y="1143000"/>
            <a:ext cx="5135139" cy="1578282"/>
          </a:xfrm>
          <a:prstGeom prst="rect">
            <a:avLst/>
          </a:prstGeom>
          <a:noFill/>
          <a:ln>
            <a:noFill/>
          </a:ln>
        </p:spPr>
        <p:txBody>
          <a:bodyPr numCol="1">
            <a:prstTxWarp prst="textDeflat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800" b="1" u="sng" spc="50" dirty="0" err="1" smtClean="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a:t>
            </a:r>
            <a:r>
              <a:rPr lang="en-US" sz="13800" b="1" u="sng" spc="50" dirty="0" err="1" smtClean="0">
                <a:ln w="0">
                  <a:solidFill>
                    <a:srgbClr val="FF0000"/>
                  </a:solidFill>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ন্য</a:t>
            </a:r>
            <a:r>
              <a:rPr lang="en-US" sz="13800" b="1" u="sng" spc="50" dirty="0" err="1" smtClean="0">
                <a:ln w="0">
                  <a:solidFill>
                    <a:srgbClr val="3366CC"/>
                  </a:solidFill>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13800" b="1" u="sng" spc="50" dirty="0" err="1" smtClean="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a:t>
            </a:r>
            <a:r>
              <a:rPr lang="en-US" sz="13800" b="1" u="sng" spc="50" dirty="0" smtClean="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13800" b="1" u="sng" spc="50" dirty="0">
              <a:ln w="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54030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repeatCount="5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repeatCount="500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1374775" y="1371600"/>
            <a:ext cx="6851650" cy="1143000"/>
          </a:xfrm>
          <a:prstGeom prst="ellipse">
            <a:avLst/>
          </a:prstGeom>
          <a:solidFill>
            <a:schemeClr val="accent2">
              <a:lumMod val="5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3892550" algn="l"/>
              </a:tabLst>
            </a:pPr>
            <a:r>
              <a:rPr lang="bn-IN" sz="8000" dirty="0" smtClean="0">
                <a:solidFill>
                  <a:srgbClr val="FFFF00"/>
                </a:solidFill>
                <a:latin typeface="NikoshBAN" pitchFamily="2" charset="0"/>
                <a:cs typeface="NikoshBAN" pitchFamily="2" charset="0"/>
              </a:rPr>
              <a:t>পাঠশিরোনাম</a:t>
            </a:r>
            <a:endParaRPr lang="en-US" sz="16600" dirty="0">
              <a:solidFill>
                <a:srgbClr val="FFFF00"/>
              </a:solidFill>
              <a:latin typeface="NikoshBAN" pitchFamily="2" charset="0"/>
              <a:cs typeface="NikoshBAN" pitchFamily="2" charset="0"/>
            </a:endParaRPr>
          </a:p>
        </p:txBody>
      </p:sp>
      <p:sp>
        <p:nvSpPr>
          <p:cNvPr id="8" name="Rounded Rectangle 7"/>
          <p:cNvSpPr/>
          <p:nvPr/>
        </p:nvSpPr>
        <p:spPr>
          <a:xfrm>
            <a:off x="1374774" y="3048000"/>
            <a:ext cx="6851651" cy="2438400"/>
          </a:xfrm>
          <a:prstGeom prst="roundRect">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solidFill>
                <a:latin typeface="NikoshBAN" pitchFamily="2" charset="0"/>
                <a:cs typeface="NikoshBAN" pitchFamily="2" charset="0"/>
              </a:rPr>
              <a:t>“</a:t>
            </a:r>
            <a:r>
              <a:rPr lang="en-US" sz="4400" dirty="0" err="1">
                <a:solidFill>
                  <a:schemeClr val="tx1"/>
                </a:solidFill>
                <a:latin typeface="NikoshBAN" pitchFamily="2" charset="0"/>
                <a:cs typeface="NikoshBAN" pitchFamily="2" charset="0"/>
              </a:rPr>
              <a:t>মুদ্রাস্ফীতি</a:t>
            </a:r>
            <a:r>
              <a:rPr lang="en-US" sz="4400" dirty="0">
                <a:solidFill>
                  <a:schemeClr val="tx1"/>
                </a:solidFill>
                <a:latin typeface="NikoshBAN" pitchFamily="2" charset="0"/>
                <a:cs typeface="NikoshBAN" pitchFamily="2" charset="0"/>
              </a:rPr>
              <a:t> (INFLATION)</a:t>
            </a:r>
            <a:r>
              <a:rPr lang="bn-IN" sz="4400" dirty="0" smtClean="0">
                <a:solidFill>
                  <a:schemeClr val="tx1"/>
                </a:solidFill>
                <a:latin typeface="NikoshBAN" pitchFamily="2" charset="0"/>
                <a:cs typeface="NikoshBAN" pitchFamily="2" charset="0"/>
              </a:rPr>
              <a:t>”</a:t>
            </a:r>
            <a:endParaRPr lang="bn-BD" sz="4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423906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0"/>
            <a:ext cx="7620000" cy="761999"/>
          </a:xfrm>
          <a:prstGeom prst="roundRect">
            <a:avLst/>
          </a:prstGeom>
          <a:blipFill>
            <a:blip r:embed="rId3"/>
            <a:tile tx="0" ty="0" sx="100000" sy="100000" flip="none" algn="tl"/>
          </a:blipFill>
          <a:ln>
            <a:noFill/>
          </a:ln>
        </p:spPr>
        <p:txBody>
          <a:bodyPr>
            <a:normAutofit fontScale="90000"/>
          </a:bodyPr>
          <a:lstStyle/>
          <a:p>
            <a:r>
              <a:rPr lang="en-US"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a:t>
            </a:r>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শেষে শিক্ষার্থীরা ......</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3124200" y="85959"/>
            <a:ext cx="2514600" cy="646331"/>
          </a:xfrm>
          <a:prstGeom prst="rect">
            <a:avLst/>
          </a:prstGeom>
          <a:blipFill>
            <a:blip r:embed="rId3"/>
            <a:tile tx="0" ty="0" sx="100000" sy="100000" flip="none" algn="tl"/>
          </a:blipFill>
          <a:ln>
            <a:noFill/>
          </a:ln>
        </p:spPr>
        <p:txBody>
          <a:bodyPr wrap="square" rtlCol="0">
            <a:spAutoFit/>
          </a:bodyPr>
          <a:lstStyle/>
          <a:p>
            <a:pPr algn="ctr"/>
            <a:r>
              <a:rPr lang="en-US" sz="3600" u="sng"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36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6" name="Rounded Rectangle 25"/>
          <p:cNvSpPr/>
          <p:nvPr/>
        </p:nvSpPr>
        <p:spPr>
          <a:xfrm>
            <a:off x="762000" y="1676400"/>
            <a:ext cx="7696200" cy="1447800"/>
          </a:xfrm>
          <a:prstGeom prst="roundRect">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en-US" sz="4800" dirty="0" err="1" smtClean="0">
                <a:solidFill>
                  <a:schemeClr val="tx1"/>
                </a:solidFill>
                <a:latin typeface="NikoshBAN" pitchFamily="2" charset="0"/>
                <a:cs typeface="NikoshBAN" pitchFamily="2" charset="0"/>
              </a:rPr>
              <a:t>মুদ্রাস্ফীতির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ধারণা</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ব্যাখ্যা</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করতে</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পারবে</a:t>
            </a:r>
            <a:r>
              <a:rPr lang="en-US" sz="4800" dirty="0" smtClean="0">
                <a:solidFill>
                  <a:schemeClr val="tx1"/>
                </a:solidFill>
                <a:latin typeface="NikoshBAN" pitchFamily="2" charset="0"/>
                <a:cs typeface="NikoshBAN" pitchFamily="2" charset="0"/>
              </a:rPr>
              <a:t>;</a:t>
            </a:r>
            <a:endParaRPr lang="bn-IN" sz="4800" dirty="0">
              <a:solidFill>
                <a:schemeClr val="tx1"/>
              </a:solidFill>
              <a:latin typeface="NikoshBAN" pitchFamily="2" charset="0"/>
              <a:cs typeface="NikoshBAN" pitchFamily="2" charset="0"/>
            </a:endParaRPr>
          </a:p>
        </p:txBody>
      </p:sp>
      <p:sp>
        <p:nvSpPr>
          <p:cNvPr id="27" name="Rounded Rectangle 26"/>
          <p:cNvSpPr/>
          <p:nvPr/>
        </p:nvSpPr>
        <p:spPr>
          <a:xfrm>
            <a:off x="762000" y="3200400"/>
            <a:ext cx="7696200" cy="1447800"/>
          </a:xfrm>
          <a:prstGeom prst="roundRect">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Wingdings" pitchFamily="2" charset="2"/>
              <a:buChar char="v"/>
            </a:pPr>
            <a:r>
              <a:rPr lang="en-US" sz="4800" dirty="0" err="1">
                <a:solidFill>
                  <a:schemeClr val="tx1"/>
                </a:solidFill>
                <a:latin typeface="NikoshBAN" pitchFamily="2" charset="0"/>
                <a:cs typeface="NikoshBAN" pitchFamily="2" charset="0"/>
              </a:rPr>
              <a:t>মুদ্রাস্ফীতির</a:t>
            </a:r>
            <a:r>
              <a:rPr lang="en-US" sz="4800" dirty="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বৈশিষ্ট্য</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বর্ননা</a:t>
            </a:r>
            <a:r>
              <a:rPr lang="en-US" sz="4800" dirty="0" smtClean="0">
                <a:solidFill>
                  <a:schemeClr val="tx1"/>
                </a:solidFill>
                <a:latin typeface="NikoshBAN" pitchFamily="2" charset="0"/>
                <a:cs typeface="NikoshBAN" pitchFamily="2" charset="0"/>
              </a:rPr>
              <a:t> </a:t>
            </a:r>
            <a:r>
              <a:rPr lang="en-US" sz="4800" dirty="0" err="1">
                <a:solidFill>
                  <a:schemeClr val="tx1"/>
                </a:solidFill>
                <a:latin typeface="NikoshBAN" pitchFamily="2" charset="0"/>
                <a:cs typeface="NikoshBAN" pitchFamily="2" charset="0"/>
              </a:rPr>
              <a:t>করতে</a:t>
            </a:r>
            <a:r>
              <a:rPr lang="en-US" sz="4800" dirty="0">
                <a:solidFill>
                  <a:schemeClr val="tx1"/>
                </a:solidFill>
                <a:latin typeface="NikoshBAN" pitchFamily="2" charset="0"/>
                <a:cs typeface="NikoshBAN" pitchFamily="2" charset="0"/>
              </a:rPr>
              <a:t> </a:t>
            </a:r>
            <a:r>
              <a:rPr lang="en-US" sz="4800" dirty="0" err="1">
                <a:solidFill>
                  <a:schemeClr val="tx1"/>
                </a:solidFill>
                <a:latin typeface="NikoshBAN" pitchFamily="2" charset="0"/>
                <a:cs typeface="NikoshBAN" pitchFamily="2" charset="0"/>
              </a:rPr>
              <a:t>পারবে</a:t>
            </a:r>
            <a:r>
              <a:rPr lang="en-US" sz="4800" dirty="0">
                <a:solidFill>
                  <a:schemeClr val="tx1"/>
                </a:solidFill>
                <a:latin typeface="NikoshBAN" pitchFamily="2" charset="0"/>
                <a:cs typeface="NikoshBAN" pitchFamily="2" charset="0"/>
              </a:rPr>
              <a:t>;</a:t>
            </a:r>
            <a:endParaRPr lang="bn-IN" sz="4800" dirty="0">
              <a:solidFill>
                <a:schemeClr val="tx1"/>
              </a:solidFill>
              <a:latin typeface="NikoshBAN" pitchFamily="2" charset="0"/>
              <a:cs typeface="NikoshBAN" pitchFamily="2" charset="0"/>
            </a:endParaRPr>
          </a:p>
        </p:txBody>
      </p:sp>
      <p:sp>
        <p:nvSpPr>
          <p:cNvPr id="28" name="Rounded Rectangle 27"/>
          <p:cNvSpPr/>
          <p:nvPr/>
        </p:nvSpPr>
        <p:spPr>
          <a:xfrm>
            <a:off x="762000" y="4800600"/>
            <a:ext cx="7696200" cy="1524000"/>
          </a:xfrm>
          <a:prstGeom prst="roundRect">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Wingdings" pitchFamily="2" charset="2"/>
              <a:buChar char="v"/>
            </a:pPr>
            <a:r>
              <a:rPr lang="bn-IN" sz="4000" dirty="0" smtClean="0">
                <a:solidFill>
                  <a:schemeClr val="tx1"/>
                </a:solidFill>
                <a:latin typeface="NikoshBAN" pitchFamily="2" charset="0"/>
                <a:cs typeface="NikoshBAN" pitchFamily="2" charset="0"/>
              </a:rPr>
              <a:t>বাংলাদেশের </a:t>
            </a:r>
            <a:r>
              <a:rPr lang="en-US" sz="4000" dirty="0" err="1" smtClean="0">
                <a:solidFill>
                  <a:schemeClr val="tx1"/>
                </a:solidFill>
                <a:latin typeface="NikoshBAN" pitchFamily="2" charset="0"/>
                <a:cs typeface="NikoshBAN" pitchFamily="2" charset="0"/>
              </a:rPr>
              <a:t>মুদ্রাস্ফীতির</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কারণসমূহ</a:t>
            </a:r>
            <a:r>
              <a:rPr lang="en-US" sz="4000" dirty="0" smtClean="0">
                <a:solidFill>
                  <a:schemeClr val="tx1"/>
                </a:solidFill>
                <a:latin typeface="NikoshBAN" pitchFamily="2" charset="0"/>
                <a:cs typeface="NikoshBAN" pitchFamily="2" charset="0"/>
              </a:rPr>
              <a:t> </a:t>
            </a:r>
            <a:r>
              <a:rPr lang="bn-IN" sz="4000" dirty="0" smtClean="0">
                <a:solidFill>
                  <a:schemeClr val="tx1"/>
                </a:solidFill>
                <a:latin typeface="NikoshBAN" pitchFamily="2" charset="0"/>
                <a:cs typeface="NikoshBAN" pitchFamily="2" charset="0"/>
              </a:rPr>
              <a:t>বিশ্লেষণ করতে পারবে; </a:t>
            </a:r>
            <a:endParaRPr lang="bn-IN"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3576545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circle(in)">
                                      <p:cBhvr>
                                        <p:cTn id="12" dur="20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circle(in)">
                                      <p:cBhvr>
                                        <p:cTn id="17" dur="2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circle(in)">
                                      <p:cBhvr>
                                        <p:cTn id="22" dur="2000"/>
                                        <p:tgtEl>
                                          <p:spTgt spid="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circle(in)">
                                      <p:cBhvr>
                                        <p:cTn id="32"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a:hlinkClick r:id="" action="ppaction://ole?verb=0"/>
          </p:cNvPr>
          <p:cNvGraphicFramePr>
            <a:graphicFrameLocks noChangeAspect="1"/>
          </p:cNvGraphicFramePr>
          <p:nvPr>
            <p:extLst>
              <p:ext uri="{D42A27DB-BD31-4B8C-83A1-F6EECF244321}">
                <p14:modId xmlns:p14="http://schemas.microsoft.com/office/powerpoint/2010/main" val="999004502"/>
              </p:ext>
            </p:extLst>
          </p:nvPr>
        </p:nvGraphicFramePr>
        <p:xfrm>
          <a:off x="4648200" y="2860190"/>
          <a:ext cx="4070664" cy="1295400"/>
        </p:xfrm>
        <a:graphic>
          <a:graphicData uri="http://schemas.openxmlformats.org/presentationml/2006/ole">
            <mc:AlternateContent xmlns:mc="http://schemas.openxmlformats.org/markup-compatibility/2006">
              <mc:Choice xmlns:v="urn:schemas-microsoft-com:vml" Requires="v">
                <p:oleObj spid="_x0000_s3103" name="Packager Shell Object" showAsIcon="1" r:id="rId4" imgW="1541160" imgH="491040" progId="Package">
                  <p:embed/>
                </p:oleObj>
              </mc:Choice>
              <mc:Fallback>
                <p:oleObj name="Packager Shell Object" showAsIcon="1" r:id="rId4" imgW="1541160" imgH="491040" progId="Package">
                  <p:embed/>
                  <p:pic>
                    <p:nvPicPr>
                      <p:cNvPr id="0" name=""/>
                      <p:cNvPicPr/>
                      <p:nvPr/>
                    </p:nvPicPr>
                    <p:blipFill>
                      <a:blip r:embed="rId5"/>
                      <a:stretch>
                        <a:fillRect/>
                      </a:stretch>
                    </p:blipFill>
                    <p:spPr>
                      <a:xfrm>
                        <a:off x="4648200" y="2860190"/>
                        <a:ext cx="4070664" cy="12954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pic>
                </p:oleObj>
              </mc:Fallback>
            </mc:AlternateContent>
          </a:graphicData>
        </a:graphic>
      </p:graphicFrame>
      <p:sp>
        <p:nvSpPr>
          <p:cNvPr id="15" name="TextBox 14"/>
          <p:cNvSpPr txBox="1"/>
          <p:nvPr/>
        </p:nvSpPr>
        <p:spPr>
          <a:xfrm>
            <a:off x="2362200" y="687937"/>
            <a:ext cx="4572000" cy="707886"/>
          </a:xfrm>
          <a:prstGeom prst="rect">
            <a:avLst/>
          </a:prstGeom>
          <a:noFill/>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ভিডিও</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দেখি</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grpSp>
        <p:nvGrpSpPr>
          <p:cNvPr id="16" name="Group 15"/>
          <p:cNvGrpSpPr/>
          <p:nvPr/>
        </p:nvGrpSpPr>
        <p:grpSpPr>
          <a:xfrm>
            <a:off x="685800" y="1828800"/>
            <a:ext cx="3731295" cy="3354265"/>
            <a:chOff x="381000" y="1600200"/>
            <a:chExt cx="3731295" cy="3354265"/>
          </a:xfrm>
        </p:grpSpPr>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1600200"/>
              <a:ext cx="3731295" cy="3354265"/>
            </a:xfrm>
            <a:prstGeom prst="rect">
              <a:avLst/>
            </a:prstGeom>
            <a:ln>
              <a:noFill/>
            </a:ln>
            <a:effectLst>
              <a:softEdge rad="112500"/>
            </a:effec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7800" y="2133600"/>
              <a:ext cx="1371600" cy="995981"/>
            </a:xfrm>
            <a:prstGeom prst="rect">
              <a:avLst/>
            </a:prstGeom>
          </p:spPr>
        </p:pic>
      </p:grpSp>
    </p:spTree>
    <p:extLst>
      <p:ext uri="{BB962C8B-B14F-4D97-AF65-F5344CB8AC3E}">
        <p14:creationId xmlns:p14="http://schemas.microsoft.com/office/powerpoint/2010/main" val="13125117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7861" y="533400"/>
            <a:ext cx="7608278" cy="762000"/>
          </a:xfrm>
          <a:prstGeom prst="rect">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itchFamily="2" charset="0"/>
                <a:cs typeface="NikoshBAN" pitchFamily="2" charset="0"/>
              </a:rPr>
              <a:t>“</a:t>
            </a:r>
            <a:r>
              <a:rPr lang="en-US" sz="4800" dirty="0" err="1">
                <a:solidFill>
                  <a:schemeClr val="tx1"/>
                </a:solidFill>
                <a:latin typeface="NikoshBAN" pitchFamily="2" charset="0"/>
                <a:cs typeface="NikoshBAN" pitchFamily="2" charset="0"/>
              </a:rPr>
              <a:t>মুদ্রাস্ফীতি</a:t>
            </a:r>
            <a:r>
              <a:rPr lang="en-US" sz="4800" dirty="0">
                <a:solidFill>
                  <a:schemeClr val="tx1"/>
                </a:solidFill>
                <a:latin typeface="NikoshBAN" pitchFamily="2" charset="0"/>
                <a:cs typeface="NikoshBAN" pitchFamily="2" charset="0"/>
              </a:rPr>
              <a:t> (INFLATION)</a:t>
            </a:r>
            <a:r>
              <a:rPr lang="bn-IN" sz="4800" dirty="0">
                <a:solidFill>
                  <a:schemeClr val="tx1"/>
                </a:solidFill>
                <a:latin typeface="NikoshBAN" pitchFamily="2" charset="0"/>
                <a:cs typeface="NikoshBAN" pitchFamily="2" charset="0"/>
              </a:rPr>
              <a:t>”</a:t>
            </a:r>
            <a:endParaRPr lang="bn-BD" sz="4800" dirty="0">
              <a:solidFill>
                <a:schemeClr val="tx1"/>
              </a:solidFill>
              <a:latin typeface="NikoshBAN" pitchFamily="2" charset="0"/>
              <a:cs typeface="NikoshBAN" pitchFamily="2" charset="0"/>
            </a:endParaRPr>
          </a:p>
        </p:txBody>
      </p:sp>
      <p:sp>
        <p:nvSpPr>
          <p:cNvPr id="4" name="Rectangle 3"/>
          <p:cNvSpPr/>
          <p:nvPr/>
        </p:nvSpPr>
        <p:spPr>
          <a:xfrm>
            <a:off x="0" y="1600200"/>
            <a:ext cx="9144000" cy="1828800"/>
          </a:xfrm>
          <a:prstGeom prst="rect">
            <a:avLst/>
          </a:prstGeom>
          <a:blipFill>
            <a:blip r:embed="rId3"/>
            <a:tile tx="0" ty="0" sx="100000" sy="100000" flip="none" algn="tl"/>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3892550" algn="l"/>
              </a:tabLst>
            </a:pPr>
            <a:r>
              <a:rPr lang="en-US" sz="4000" dirty="0" err="1" smtClean="0">
                <a:solidFill>
                  <a:schemeClr val="tx1"/>
                </a:solidFill>
                <a:latin typeface="NikoshBAN" pitchFamily="2" charset="0"/>
                <a:cs typeface="NikoshBAN" pitchFamily="2" charset="0"/>
              </a:rPr>
              <a:t>দ্রব্যমূল্য</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বৃদ্ধি</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এবং</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অর্থের</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ক্রয়ক্ষমতা</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হ্রাস</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পাওয়ার</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এরূপ</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প্রবণতা</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যদি</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ধারাবাহিকভাবে</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চলতে</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থাকে</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সে</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অবস্থাকে</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অর্থনীতিতে</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মুদ্রাস্ফীতি</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বলে</a:t>
            </a:r>
            <a:r>
              <a:rPr lang="en-US" sz="4000" dirty="0" smtClean="0">
                <a:solidFill>
                  <a:schemeClr val="tx1"/>
                </a:solidFill>
                <a:latin typeface="NikoshBAN" pitchFamily="2" charset="0"/>
                <a:cs typeface="NikoshBAN" pitchFamily="2" charset="0"/>
              </a:rPr>
              <a:t>। </a:t>
            </a:r>
            <a:endParaRPr lang="en-US" sz="6600" dirty="0">
              <a:solidFill>
                <a:schemeClr val="tx1"/>
              </a:solidFill>
              <a:latin typeface="NikoshBAN" pitchFamily="2" charset="0"/>
              <a:cs typeface="NikoshBAN" pitchFamily="2" charset="0"/>
            </a:endParaRPr>
          </a:p>
        </p:txBody>
      </p:sp>
      <p:pic>
        <p:nvPicPr>
          <p:cNvPr id="5" name="Picture 2" descr="C:\Users\Md Solayman\Desktop\New folder\5d59990ac75cd.jpg"/>
          <p:cNvPicPr>
            <a:picLocks noChangeAspect="1" noChangeArrowheads="1"/>
          </p:cNvPicPr>
          <p:nvPr/>
        </p:nvPicPr>
        <p:blipFill>
          <a:blip r:embed="rId4"/>
          <a:srcRect/>
          <a:stretch>
            <a:fillRect/>
          </a:stretch>
        </p:blipFill>
        <p:spPr bwMode="auto">
          <a:xfrm>
            <a:off x="697523" y="4038600"/>
            <a:ext cx="3641501" cy="2231756"/>
          </a:xfrm>
          <a:prstGeom prst="rect">
            <a:avLst/>
          </a:prstGeom>
          <a:blipFill>
            <a:blip r:embed="rId3"/>
            <a:tile tx="0" ty="0" sx="100000" sy="100000" flip="none" algn="tl"/>
          </a:blipFill>
          <a:ln w="76200">
            <a:noFill/>
          </a:ln>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b="18108"/>
          <a:stretch/>
        </p:blipFill>
        <p:spPr>
          <a:xfrm>
            <a:off x="4829664" y="4038600"/>
            <a:ext cx="3546475" cy="2057400"/>
          </a:xfrm>
          <a:prstGeom prst="rect">
            <a:avLst/>
          </a:prstGeom>
          <a:blipFill>
            <a:blip r:embed="rId3"/>
            <a:tile tx="0" ty="0" sx="100000" sy="100000" flip="none" algn="tl"/>
          </a:blipFill>
          <a:ln w="76200">
            <a:noFill/>
          </a:ln>
        </p:spPr>
      </p:pic>
    </p:spTree>
    <p:extLst>
      <p:ext uri="{BB962C8B-B14F-4D97-AF65-F5344CB8AC3E}">
        <p14:creationId xmlns:p14="http://schemas.microsoft.com/office/powerpoint/2010/main" val="22776448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8077200" cy="5016758"/>
          </a:xfrm>
          <a:prstGeom prst="rect">
            <a:avLst/>
          </a:prstGeom>
          <a:blipFill>
            <a:blip r:embed="rId3"/>
            <a:tile tx="0" ty="0" sx="100000" sy="100000" flip="none" algn="tl"/>
          </a:blipFill>
          <a:ln w="76200">
            <a:noFill/>
          </a:ln>
        </p:spPr>
        <p:txBody>
          <a:bodyPr wrap="square" rtlCol="0">
            <a:spAutoFit/>
          </a:bodyPr>
          <a:lstStyle/>
          <a:p>
            <a:pPr algn="just"/>
            <a:r>
              <a:rPr lang="en-US" sz="6600" dirty="0" err="1" smtClean="0">
                <a:latin typeface="NikoshBAN" pitchFamily="2" charset="0"/>
                <a:cs typeface="NikoshBAN" pitchFamily="2" charset="0"/>
              </a:rPr>
              <a:t>অর্থনীতিবিদ</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ক্রাউথার</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বলেন</a:t>
            </a:r>
            <a:r>
              <a:rPr lang="en-US" sz="6600" dirty="0" smtClean="0">
                <a:latin typeface="NikoshBAN" pitchFamily="2" charset="0"/>
                <a:cs typeface="NikoshBAN" pitchFamily="2" charset="0"/>
              </a:rPr>
              <a:t>, </a:t>
            </a:r>
            <a:r>
              <a:rPr lang="en-US" sz="4800" dirty="0" err="1" smtClean="0">
                <a:latin typeface="NikoshBAN" pitchFamily="2" charset="0"/>
                <a:cs typeface="NikoshBAN" pitchFamily="2" charset="0"/>
              </a:rPr>
              <a:t>মুদ্রাস্ফীতি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এরূপ</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একটি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পরিস্থিতি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যখন</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অর্থের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মূল্য</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ক্রামাগতভাবে</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হ্রাস</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পায়</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অর্থা</a:t>
            </a:r>
            <a:r>
              <a:rPr lang="en-US" sz="4800" dirty="0" smtClean="0">
                <a:latin typeface="NikoshBAN" pitchFamily="2" charset="0"/>
                <a:cs typeface="NikoshBAN" pitchFamily="2" charset="0"/>
              </a:rPr>
              <a:t>ৎ </a:t>
            </a:r>
            <a:r>
              <a:rPr lang="en-US" sz="4800" dirty="0" err="1" smtClean="0">
                <a:latin typeface="NikoshBAN" pitchFamily="2" charset="0"/>
                <a:cs typeface="NikoshBAN" pitchFamily="2" charset="0"/>
              </a:rPr>
              <a:t>দ্রব্যের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দাম</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ক্রমেই</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বৃদ্ধি</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পায়</a:t>
            </a:r>
            <a:r>
              <a:rPr lang="en-US" sz="4800" dirty="0" smtClean="0">
                <a:latin typeface="NikoshBAN" pitchFamily="2" charset="0"/>
                <a:cs typeface="NikoshBAN" pitchFamily="2" charset="0"/>
              </a:rPr>
              <a:t>।</a:t>
            </a:r>
          </a:p>
          <a:p>
            <a:pPr algn="just"/>
            <a:r>
              <a:rPr lang="en-US" sz="6600" dirty="0" err="1" smtClean="0">
                <a:latin typeface="NikoshBAN" pitchFamily="2" charset="0"/>
                <a:cs typeface="NikoshBAN" pitchFamily="2" charset="0"/>
              </a:rPr>
              <a:t>অধ্যাপক</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হট্টে</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বলেন</a:t>
            </a:r>
            <a:r>
              <a:rPr lang="en-US" sz="6600" dirty="0" smtClean="0">
                <a:latin typeface="NikoshBAN" pitchFamily="2" charset="0"/>
                <a:cs typeface="NikoshBAN" pitchFamily="2" charset="0"/>
              </a:rPr>
              <a:t>, </a:t>
            </a:r>
            <a:r>
              <a:rPr lang="en-US" sz="4400" dirty="0" err="1" smtClean="0">
                <a:latin typeface="NikoshBAN" pitchFamily="2" charset="0"/>
                <a:cs typeface="NikoshBAN" pitchFamily="2" charset="0"/>
              </a:rPr>
              <a:t>অত্যাধিক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অর্থের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প্রচলনকে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মুদ্রাস্ফীতি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বলে</a:t>
            </a:r>
            <a:r>
              <a:rPr lang="en-US"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3844251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3897" y="372070"/>
            <a:ext cx="7099504" cy="923330"/>
          </a:xfrm>
          <a:prstGeom prst="rect">
            <a:avLst/>
          </a:prstGeom>
          <a:blipFill>
            <a:blip r:embed="rId3"/>
            <a:tile tx="0" ty="0" sx="100000" sy="100000" flip="none" algn="tl"/>
          </a:blipFill>
          <a:ln w="76200">
            <a:noFill/>
          </a:ln>
        </p:spPr>
        <p:txBody>
          <a:bodyPr wrap="square" numCol="1" rtlCol="0">
            <a:spAutoFit/>
          </a:bodyPr>
          <a:lstStyle/>
          <a:p>
            <a:pPr algn="ctr"/>
            <a:r>
              <a:rPr lang="bn-IN" sz="5400" dirty="0" smtClean="0">
                <a:solidFill>
                  <a:srgbClr val="002060"/>
                </a:solidFill>
                <a:latin typeface="NikoshBAN" pitchFamily="2" charset="0"/>
                <a:cs typeface="NikoshBAN" panose="02000000000000000000" pitchFamily="2" charset="0"/>
              </a:rPr>
              <a:t>চিত্রে মুদ্রাস্ফীতির ব্যাখ্যাঃ</a:t>
            </a:r>
          </a:p>
        </p:txBody>
      </p:sp>
      <p:cxnSp>
        <p:nvCxnSpPr>
          <p:cNvPr id="3" name="Straight Arrow Connector 2"/>
          <p:cNvCxnSpPr/>
          <p:nvPr/>
        </p:nvCxnSpPr>
        <p:spPr>
          <a:xfrm>
            <a:off x="2501696" y="5632940"/>
            <a:ext cx="4419600" cy="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flipV="1">
            <a:off x="2501696" y="1822940"/>
            <a:ext cx="0" cy="381000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flipV="1">
            <a:off x="4254296" y="1822940"/>
            <a:ext cx="0" cy="3810000"/>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501696" y="4108940"/>
            <a:ext cx="1752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01696" y="3194540"/>
            <a:ext cx="1752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20846" y="3575540"/>
            <a:ext cx="1866900" cy="990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20846" y="2699240"/>
            <a:ext cx="1866900" cy="990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15896" y="5248219"/>
            <a:ext cx="685800" cy="769441"/>
          </a:xfrm>
          <a:prstGeom prst="rect">
            <a:avLst/>
          </a:prstGeom>
          <a:noFill/>
        </p:spPr>
        <p:txBody>
          <a:bodyPr wrap="square" rtlCol="0">
            <a:spAutoFit/>
          </a:bodyPr>
          <a:lstStyle/>
          <a:p>
            <a:pPr algn="ctr"/>
            <a:r>
              <a:rPr lang="en-US" sz="4400" dirty="0">
                <a:latin typeface="NikoshBAN" pitchFamily="2" charset="0"/>
                <a:cs typeface="NikoshBAN" pitchFamily="2" charset="0"/>
              </a:rPr>
              <a:t>o</a:t>
            </a:r>
          </a:p>
        </p:txBody>
      </p:sp>
      <p:sp>
        <p:nvSpPr>
          <p:cNvPr id="11" name="TextBox 10"/>
          <p:cNvSpPr txBox="1"/>
          <p:nvPr/>
        </p:nvSpPr>
        <p:spPr>
          <a:xfrm>
            <a:off x="4046990" y="3305119"/>
            <a:ext cx="4266263"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D</a:t>
            </a:r>
            <a:r>
              <a:rPr lang="en-US" sz="2400" dirty="0" smtClean="0">
                <a:latin typeface="NikoshBAN" pitchFamily="2" charset="0"/>
                <a:cs typeface="NikoshBAN" pitchFamily="2" charset="0"/>
              </a:rPr>
              <a:t>2</a:t>
            </a:r>
            <a:r>
              <a:rPr lang="en-US" sz="4400" dirty="0" smtClean="0">
                <a:latin typeface="NikoshBAN" pitchFamily="2" charset="0"/>
                <a:cs typeface="NikoshBAN" pitchFamily="2" charset="0"/>
              </a:rPr>
              <a:t>=AD</a:t>
            </a:r>
            <a:r>
              <a:rPr lang="en-US" sz="2400" dirty="0" smtClean="0">
                <a:latin typeface="NikoshBAN" pitchFamily="2" charset="0"/>
                <a:cs typeface="NikoshBAN" pitchFamily="2" charset="0"/>
              </a:rPr>
              <a:t>2</a:t>
            </a:r>
            <a:endParaRPr lang="en-US" sz="2400" dirty="0">
              <a:latin typeface="NikoshBAN" pitchFamily="2" charset="0"/>
              <a:cs typeface="NikoshBAN" pitchFamily="2" charset="0"/>
            </a:endParaRPr>
          </a:p>
        </p:txBody>
      </p:sp>
      <p:sp>
        <p:nvSpPr>
          <p:cNvPr id="12" name="TextBox 11"/>
          <p:cNvSpPr txBox="1"/>
          <p:nvPr/>
        </p:nvSpPr>
        <p:spPr>
          <a:xfrm>
            <a:off x="4238525" y="4337540"/>
            <a:ext cx="4074728"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D</a:t>
            </a:r>
            <a:r>
              <a:rPr lang="en-US" sz="2400" dirty="0" smtClean="0">
                <a:latin typeface="NikoshBAN" pitchFamily="2" charset="0"/>
                <a:cs typeface="NikoshBAN" pitchFamily="2" charset="0"/>
              </a:rPr>
              <a:t>1</a:t>
            </a:r>
            <a:r>
              <a:rPr lang="en-US" sz="4400" dirty="0" smtClean="0">
                <a:latin typeface="NikoshBAN" pitchFamily="2" charset="0"/>
                <a:cs typeface="NikoshBAN" pitchFamily="2" charset="0"/>
              </a:rPr>
              <a:t>=AD</a:t>
            </a:r>
            <a:r>
              <a:rPr lang="en-US" sz="2400" dirty="0" smtClean="0">
                <a:latin typeface="NikoshBAN" pitchFamily="2" charset="0"/>
                <a:cs typeface="NikoshBAN" pitchFamily="2" charset="0"/>
              </a:rPr>
              <a:t>1</a:t>
            </a:r>
            <a:endParaRPr lang="en-US" sz="2400" dirty="0">
              <a:latin typeface="NikoshBAN" pitchFamily="2" charset="0"/>
              <a:cs typeface="NikoshBAN" pitchFamily="2" charset="0"/>
            </a:endParaRPr>
          </a:p>
        </p:txBody>
      </p:sp>
      <p:sp>
        <p:nvSpPr>
          <p:cNvPr id="13" name="TextBox 12"/>
          <p:cNvSpPr txBox="1"/>
          <p:nvPr/>
        </p:nvSpPr>
        <p:spPr>
          <a:xfrm>
            <a:off x="2637339" y="1222270"/>
            <a:ext cx="3638550"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S=AS</a:t>
            </a:r>
            <a:endParaRPr lang="en-US" sz="4400" dirty="0">
              <a:latin typeface="NikoshBAN" pitchFamily="2" charset="0"/>
              <a:cs typeface="NikoshBAN" pitchFamily="2" charset="0"/>
            </a:endParaRPr>
          </a:p>
        </p:txBody>
      </p:sp>
      <p:sp>
        <p:nvSpPr>
          <p:cNvPr id="14" name="TextBox 13"/>
          <p:cNvSpPr txBox="1"/>
          <p:nvPr/>
        </p:nvSpPr>
        <p:spPr>
          <a:xfrm>
            <a:off x="4200795" y="2425099"/>
            <a:ext cx="685800"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b</a:t>
            </a:r>
            <a:endParaRPr lang="en-US" sz="4400" dirty="0">
              <a:latin typeface="NikoshBAN" pitchFamily="2" charset="0"/>
              <a:cs typeface="NikoshBAN" pitchFamily="2" charset="0"/>
            </a:endParaRPr>
          </a:p>
        </p:txBody>
      </p:sp>
      <p:sp>
        <p:nvSpPr>
          <p:cNvPr id="15" name="TextBox 14"/>
          <p:cNvSpPr txBox="1"/>
          <p:nvPr/>
        </p:nvSpPr>
        <p:spPr>
          <a:xfrm>
            <a:off x="4254296" y="3377598"/>
            <a:ext cx="685800"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a</a:t>
            </a:r>
            <a:endParaRPr lang="en-US" sz="4400" dirty="0">
              <a:latin typeface="NikoshBAN" pitchFamily="2" charset="0"/>
              <a:cs typeface="NikoshBAN" pitchFamily="2" charset="0"/>
            </a:endParaRPr>
          </a:p>
        </p:txBody>
      </p:sp>
      <p:sp>
        <p:nvSpPr>
          <p:cNvPr id="16" name="TextBox 15"/>
          <p:cNvSpPr txBox="1"/>
          <p:nvPr/>
        </p:nvSpPr>
        <p:spPr>
          <a:xfrm>
            <a:off x="1053896" y="1670540"/>
            <a:ext cx="1427813" cy="523220"/>
          </a:xfrm>
          <a:prstGeom prst="rect">
            <a:avLst/>
          </a:prstGeom>
          <a:noFill/>
        </p:spPr>
        <p:txBody>
          <a:bodyPr wrap="square" rtlCol="0">
            <a:spAutoFit/>
          </a:bodyPr>
          <a:lstStyle/>
          <a:p>
            <a:pPr algn="ctr"/>
            <a:r>
              <a:rPr lang="en-US" sz="2800" dirty="0" smtClean="0">
                <a:latin typeface="NikoshBAN" pitchFamily="2" charset="0"/>
                <a:cs typeface="NikoshBAN" pitchFamily="2" charset="0"/>
              </a:rPr>
              <a:t>P=</a:t>
            </a:r>
            <a:r>
              <a:rPr lang="en-US" sz="2800" dirty="0" err="1" smtClean="0">
                <a:latin typeface="NikoshBAN" pitchFamily="2" charset="0"/>
                <a:cs typeface="NikoshBAN" pitchFamily="2" charset="0"/>
              </a:rPr>
              <a:t>দামস্তর</a:t>
            </a:r>
            <a:endParaRPr lang="en-US" sz="2800" dirty="0">
              <a:latin typeface="NikoshBAN" pitchFamily="2" charset="0"/>
              <a:cs typeface="NikoshBAN" pitchFamily="2" charset="0"/>
            </a:endParaRPr>
          </a:p>
        </p:txBody>
      </p:sp>
      <p:sp>
        <p:nvSpPr>
          <p:cNvPr id="17" name="TextBox 16"/>
          <p:cNvSpPr txBox="1"/>
          <p:nvPr/>
        </p:nvSpPr>
        <p:spPr>
          <a:xfrm>
            <a:off x="1358696" y="2814870"/>
            <a:ext cx="1063989"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P</a:t>
            </a:r>
            <a:r>
              <a:rPr lang="en-US" sz="2400" dirty="0" smtClean="0">
                <a:latin typeface="NikoshBAN" pitchFamily="2" charset="0"/>
                <a:cs typeface="NikoshBAN" pitchFamily="2" charset="0"/>
              </a:rPr>
              <a:t>2</a:t>
            </a:r>
            <a:endParaRPr lang="en-US" sz="2400" dirty="0">
              <a:latin typeface="NikoshBAN" pitchFamily="2" charset="0"/>
              <a:cs typeface="NikoshBAN" pitchFamily="2" charset="0"/>
            </a:endParaRPr>
          </a:p>
        </p:txBody>
      </p:sp>
      <p:sp>
        <p:nvSpPr>
          <p:cNvPr id="18" name="TextBox 17"/>
          <p:cNvSpPr txBox="1"/>
          <p:nvPr/>
        </p:nvSpPr>
        <p:spPr>
          <a:xfrm>
            <a:off x="1358696" y="3686065"/>
            <a:ext cx="1069923" cy="769441"/>
          </a:xfrm>
          <a:prstGeom prst="rect">
            <a:avLst/>
          </a:prstGeom>
          <a:noFill/>
        </p:spPr>
        <p:txBody>
          <a:bodyPr wrap="square" rtlCol="0">
            <a:spAutoFit/>
          </a:bodyPr>
          <a:lstStyle/>
          <a:p>
            <a:pPr algn="ctr"/>
            <a:r>
              <a:rPr lang="en-US" sz="4400" dirty="0" smtClean="0">
                <a:latin typeface="NikoshBAN" pitchFamily="2" charset="0"/>
                <a:cs typeface="NikoshBAN" pitchFamily="2" charset="0"/>
              </a:rPr>
              <a:t>P</a:t>
            </a:r>
            <a:r>
              <a:rPr lang="en-US" sz="2400" dirty="0" smtClean="0">
                <a:latin typeface="NikoshBAN" pitchFamily="2" charset="0"/>
                <a:cs typeface="NikoshBAN" pitchFamily="2" charset="0"/>
              </a:rPr>
              <a:t>1</a:t>
            </a:r>
            <a:endParaRPr lang="en-US" sz="2400" dirty="0">
              <a:latin typeface="NikoshBAN" pitchFamily="2" charset="0"/>
              <a:cs typeface="NikoshBAN" pitchFamily="2" charset="0"/>
            </a:endParaRPr>
          </a:p>
        </p:txBody>
      </p:sp>
      <p:sp>
        <p:nvSpPr>
          <p:cNvPr id="19" name="TextBox 18"/>
          <p:cNvSpPr txBox="1"/>
          <p:nvPr/>
        </p:nvSpPr>
        <p:spPr>
          <a:xfrm>
            <a:off x="6275889" y="5776410"/>
            <a:ext cx="1979072" cy="584775"/>
          </a:xfrm>
          <a:prstGeom prst="rect">
            <a:avLst/>
          </a:prstGeom>
          <a:noFill/>
        </p:spPr>
        <p:txBody>
          <a:bodyPr wrap="square" rtlCol="0">
            <a:spAutoFit/>
          </a:bodyPr>
          <a:lstStyle/>
          <a:p>
            <a:pPr algn="ctr"/>
            <a:r>
              <a:rPr lang="en-US" sz="3200" dirty="0" smtClean="0">
                <a:latin typeface="NikoshBAN" pitchFamily="2" charset="0"/>
                <a:cs typeface="NikoshBAN" pitchFamily="2" charset="0"/>
              </a:rPr>
              <a:t>Y=</a:t>
            </a:r>
            <a:r>
              <a:rPr lang="en-US" sz="3200" dirty="0" err="1" smtClean="0">
                <a:latin typeface="NikoshBAN" pitchFamily="2" charset="0"/>
                <a:cs typeface="NikoshBAN" pitchFamily="2" charset="0"/>
              </a:rPr>
              <a:t>উৎপাদন</a:t>
            </a:r>
            <a:endParaRPr lang="en-US" sz="3200" dirty="0">
              <a:latin typeface="NikoshBAN" pitchFamily="2" charset="0"/>
              <a:cs typeface="NikoshBAN" pitchFamily="2" charset="0"/>
            </a:endParaRPr>
          </a:p>
        </p:txBody>
      </p:sp>
      <p:sp>
        <p:nvSpPr>
          <p:cNvPr id="20" name="TextBox 19"/>
          <p:cNvSpPr txBox="1"/>
          <p:nvPr/>
        </p:nvSpPr>
        <p:spPr>
          <a:xfrm>
            <a:off x="3538819" y="5776410"/>
            <a:ext cx="1589796" cy="769441"/>
          </a:xfrm>
          <a:prstGeom prst="rect">
            <a:avLst/>
          </a:prstGeom>
          <a:noFill/>
        </p:spPr>
        <p:txBody>
          <a:bodyPr wrap="square" rtlCol="0">
            <a:spAutoFit/>
          </a:bodyPr>
          <a:lstStyle/>
          <a:p>
            <a:pPr algn="ctr"/>
            <a:r>
              <a:rPr lang="en-US" sz="4400" dirty="0" err="1" smtClean="0">
                <a:latin typeface="NikoshBAN" pitchFamily="2" charset="0"/>
                <a:cs typeface="NikoshBAN" pitchFamily="2" charset="0"/>
              </a:rPr>
              <a:t>Yf</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27505456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arn(inVertic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arn(inVertic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arn(inVertic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barn(inVertical)">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barn(inVertical)">
                                      <p:cBhvr>
                                        <p:cTn id="92" dur="5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barn(inVertical)">
                                      <p:cBhvr>
                                        <p:cTn id="97" dur="500"/>
                                        <p:tgtEl>
                                          <p:spTgt spid="14"/>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barn(inVertical)">
                                      <p:cBhvr>
                                        <p:cTn id="10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p:bldP spid="12" grpId="0"/>
      <p:bldP spid="13" grpId="0"/>
      <p:bldP spid="14" grpId="0"/>
      <p:bldP spid="15" grpId="0"/>
      <p:bldP spid="16" grpId="0"/>
      <p:bldP spid="17" grpId="0"/>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8467</TotalTime>
  <Words>865</Words>
  <Application>Microsoft Office PowerPoint</Application>
  <PresentationFormat>On-screen Show (4:3)</PresentationFormat>
  <Paragraphs>179</Paragraphs>
  <Slides>34</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Packager Shell Object</vt:lpstr>
      <vt:lpstr>PowerPoint Presentation</vt:lpstr>
      <vt:lpstr>PowerPoint Presentation</vt:lpstr>
      <vt:lpstr>PowerPoint Presentation</vt:lpstr>
      <vt:lpstr>PowerPoint Presentation</vt:lpstr>
      <vt:lpstr>এ পাঠ শেষে শিক্ষার্থীরা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PC</cp:lastModifiedBy>
  <cp:revision>406</cp:revision>
  <dcterms:created xsi:type="dcterms:W3CDTF">2015-06-01T12:33:48Z</dcterms:created>
  <dcterms:modified xsi:type="dcterms:W3CDTF">2020-05-24T13:38:02Z</dcterms:modified>
</cp:coreProperties>
</file>