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6" r:id="rId13"/>
    <p:sldId id="266" r:id="rId14"/>
    <p:sldId id="267" r:id="rId15"/>
    <p:sldId id="269" r:id="rId16"/>
    <p:sldId id="271" r:id="rId17"/>
    <p:sldId id="270" r:id="rId18"/>
    <p:sldId id="273" r:id="rId19"/>
    <p:sldId id="272" r:id="rId20"/>
    <p:sldId id="274" r:id="rId21"/>
    <p:sldId id="275" r:id="rId22"/>
    <p:sldId id="268" r:id="rId23"/>
    <p:sldId id="277" r:id="rId24"/>
    <p:sldId id="279" r:id="rId25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18" y="-96"/>
      </p:cViewPr>
      <p:guideLst>
        <p:guide orient="horz" pos="2160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42497-A81D-438F-82E6-3E1162587663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B8C53-AA98-4763-97D1-B6D7368B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5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জনসংখ্যা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বেড়ে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যাওয়ায়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রাস্তা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,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ঘর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বাড়ি,জলাশয়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ভরাট.কৃষি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জমি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ভরাট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  <a:cs typeface="SutonnyMJ" pitchFamily="2" charset="0"/>
              </a:rPr>
              <a:t>হচ্ছে</a:t>
            </a:r>
            <a:r>
              <a:rPr lang="en-US" baseline="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B8C53-AA98-4763-97D1-B6D7368BE8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7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D8EE-E610-45D7-9282-D5975EFFC1E0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F21-389F-4584-99E4-0CE63A22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D8EE-E610-45D7-9282-D5975EFFC1E0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F21-389F-4584-99E4-0CE63A22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4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40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40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D8EE-E610-45D7-9282-D5975EFFC1E0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F21-389F-4584-99E4-0CE63A22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D8EE-E610-45D7-9282-D5975EFFC1E0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F21-389F-4584-99E4-0CE63A22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0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2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D8EE-E610-45D7-9282-D5975EFFC1E0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F21-389F-4584-99E4-0CE63A22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D8EE-E610-45D7-9282-D5975EFFC1E0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F21-389F-4584-99E4-0CE63A22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4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D8EE-E610-45D7-9282-D5975EFFC1E0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F21-389F-4584-99E4-0CE63A22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8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D8EE-E610-45D7-9282-D5975EFFC1E0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F21-389F-4584-99E4-0CE63A22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D8EE-E610-45D7-9282-D5975EFFC1E0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F21-389F-4584-99E4-0CE63A22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2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2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2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D8EE-E610-45D7-9282-D5975EFFC1E0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F21-389F-4584-99E4-0CE63A22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1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D8EE-E610-45D7-9282-D5975EFFC1E0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0F21-389F-4584-99E4-0CE63A22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2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0D8EE-E610-45D7-9282-D5975EFFC1E0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0F21-389F-4584-99E4-0CE63A22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7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O8KKPU_MI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grKb4kxzG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70" y="0"/>
            <a:ext cx="10189270" cy="6858000"/>
          </a:xfrm>
          <a:prstGeom prst="rect">
            <a:avLst/>
          </a:prstGeom>
          <a:ln>
            <a:noFill/>
          </a:ln>
        </p:spPr>
      </p:pic>
      <p:sp>
        <p:nvSpPr>
          <p:cNvPr id="131" name="Rectangle 130"/>
          <p:cNvSpPr/>
          <p:nvPr/>
        </p:nvSpPr>
        <p:spPr>
          <a:xfrm>
            <a:off x="1828800" y="152400"/>
            <a:ext cx="59436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19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0" y="1819736"/>
            <a:ext cx="9746290" cy="47334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0" y="1838800"/>
            <a:ext cx="9709850" cy="4866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" y="1686400"/>
            <a:ext cx="9765268" cy="4866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3694"/>
            <a:ext cx="9829800" cy="46881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9982199" cy="5105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11224" y="2150673"/>
            <a:ext cx="9770976" cy="188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জীববৈচিত্র্যের উপর খারাপ প্রভাব পড়ছে।ফলে জলচর প্রাণি ও মাছের বংশবিস্তারে বাধার সৃষ্টি হচ্ছে।কৃষি জমির পরিমান কমে যাচ্ছে।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76400" y="609600"/>
            <a:ext cx="7086600" cy="6858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দেশের জনসংখ্যা বেড়ে যাওয়ায়...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676400" y="609600"/>
            <a:ext cx="7086600" cy="6858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দেশের জনসংখ্যা বেড়ে যাওয়ায়...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8" y="1448789"/>
            <a:ext cx="4903758" cy="27583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39097"/>
            <a:ext cx="4443561" cy="24995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8" y="4236324"/>
            <a:ext cx="4903758" cy="24692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47898"/>
            <a:ext cx="4419600" cy="245770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10185" y="526912"/>
            <a:ext cx="7281415" cy="800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গাছ পালা ও মৎস্য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সম্পদের উপর চাপ বাড়ছে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76400" y="609600"/>
            <a:ext cx="7086600" cy="6858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দেশের জনসংখ্যা বেড়ে যাওয়ায়...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19200" y="1387760"/>
            <a:ext cx="8288428" cy="5089240"/>
            <a:chOff x="352308" y="-457200"/>
            <a:chExt cx="9026866" cy="45682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08" y="-457200"/>
              <a:ext cx="9026866" cy="456820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993703" y="3382434"/>
              <a:ext cx="51816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গ্যাস  সরবরাহ কমে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94804" y="1524000"/>
            <a:ext cx="9092196" cy="5591046"/>
            <a:chOff x="1532481" y="3657600"/>
            <a:chExt cx="4427830" cy="287614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646" y="3657600"/>
              <a:ext cx="4410665" cy="247823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532481" y="6172200"/>
              <a:ext cx="4427830" cy="3615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পানির সরবরাহ  কমে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" y="1291072"/>
            <a:ext cx="10361108" cy="6024128"/>
            <a:chOff x="4722494" y="3032953"/>
            <a:chExt cx="3013339" cy="258679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908" y="3032953"/>
              <a:ext cx="2828925" cy="161925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722494" y="5048250"/>
              <a:ext cx="2828925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 বাড়ে </a:t>
              </a:r>
              <a:endPara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371600" y="152400"/>
            <a:ext cx="8153400" cy="154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বর্জের ফলে  জমির উর্বরতা  নষ্ট হচ্ছে।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" y="4191000"/>
            <a:ext cx="4427741" cy="2514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14500"/>
            <a:ext cx="6224407" cy="2776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91000"/>
            <a:ext cx="43910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0" y="2667000"/>
            <a:ext cx="5174289" cy="411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0"/>
            <a:ext cx="4572000" cy="4114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49646" y="693348"/>
            <a:ext cx="8280154" cy="1668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 ও কীটনাশক ব্যবহারের ফলে মাছ,পোকা মাকড় ও পাখির বংশবিস্তারে বাধাগস্থ হচ্ছে। তাতেও জীববৈচিত্র্য নষ্ট হচ্ছে।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743200" y="609600"/>
            <a:ext cx="5412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জীববৈচিত্র্য রক্ষা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করার জন্য করণীয়সমূহ </a:t>
            </a:r>
            <a:endParaRPr lang="en-US" sz="3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3" y="1905000"/>
            <a:ext cx="4899501" cy="358139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449229" y="1752599"/>
            <a:ext cx="4228171" cy="3733799"/>
            <a:chOff x="5449229" y="1752599"/>
            <a:chExt cx="4228171" cy="373379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229" y="1752599"/>
              <a:ext cx="4228171" cy="3733799"/>
            </a:xfrm>
            <a:prstGeom prst="rect">
              <a:avLst/>
            </a:prstGeom>
          </p:spPr>
        </p:pic>
        <p:sp>
          <p:nvSpPr>
            <p:cNvPr id="22" name="Multiply 21"/>
            <p:cNvSpPr/>
            <p:nvPr/>
          </p:nvSpPr>
          <p:spPr>
            <a:xfrm>
              <a:off x="5829300" y="1752599"/>
              <a:ext cx="3314700" cy="3429001"/>
            </a:xfrm>
            <a:prstGeom prst="mathMultiply">
              <a:avLst>
                <a:gd name="adj1" fmla="val 513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35910" y="5715000"/>
            <a:ext cx="94414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 কমিয়ে আনতে হবে।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743200" y="609600"/>
            <a:ext cx="5412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জীববৈচিত্র্য রক্ষা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করার জন্য করণীয়সমূহ </a:t>
            </a:r>
            <a:endParaRPr lang="en-US" sz="3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0" y="1752600"/>
            <a:ext cx="4640890" cy="3505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752600"/>
            <a:ext cx="4572000" cy="3505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35910" y="5715000"/>
            <a:ext cx="94414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জমি নষ্ট করা যাবে না।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743200" y="609600"/>
            <a:ext cx="5412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জীববৈচিত্র্য রক্ষা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করার জন্য করণীয়সমূহ 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0" y="1448789"/>
            <a:ext cx="5174289" cy="4114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8789"/>
            <a:ext cx="4572000" cy="4114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5910" y="5715000"/>
            <a:ext cx="94414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অপ্রোয়জনে সার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কীটনাশক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 করা যাবে না।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743200" y="609600"/>
            <a:ext cx="5412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জীববৈচিত্র্য রক্ষা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করার জন্য করণীয়সমূহ 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235910" y="5715000"/>
            <a:ext cx="94414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3" y="1539097"/>
            <a:ext cx="4521362" cy="356630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88310" y="5867400"/>
            <a:ext cx="94414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প্রবাহ বন্ধ করা যাবে না।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57800" y="1539097"/>
            <a:ext cx="4572000" cy="3566303"/>
            <a:chOff x="5257800" y="1539097"/>
            <a:chExt cx="4572000" cy="356630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539097"/>
              <a:ext cx="4572000" cy="3566303"/>
            </a:xfrm>
            <a:prstGeom prst="rect">
              <a:avLst/>
            </a:prstGeom>
          </p:spPr>
        </p:pic>
        <p:sp>
          <p:nvSpPr>
            <p:cNvPr id="24" name="Multiply 23"/>
            <p:cNvSpPr/>
            <p:nvPr/>
          </p:nvSpPr>
          <p:spPr>
            <a:xfrm>
              <a:off x="5981700" y="1828800"/>
              <a:ext cx="2552700" cy="2362200"/>
            </a:xfrm>
            <a:prstGeom prst="mathMultiply">
              <a:avLst>
                <a:gd name="adj1" fmla="val 533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0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743200" y="609600"/>
            <a:ext cx="5412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জীববৈচিত্র্য রক্ষা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করার জন্য করণীয়সমূহ 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235910" y="5715000"/>
            <a:ext cx="94414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3571875"/>
            <a:ext cx="3679507" cy="21639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27439"/>
            <a:ext cx="4267200" cy="21015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71874"/>
            <a:ext cx="3505200" cy="2143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1323911"/>
            <a:ext cx="4212907" cy="21741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8310" y="5867400"/>
            <a:ext cx="94414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সম্পদ ব্যবহারে প্রাকৃতিক নিয়ম মানতে হবে।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002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978646" y="1828800"/>
            <a:ext cx="4774954" cy="441861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0" y="1676400"/>
            <a:ext cx="3802690" cy="448004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7" name="Rectangle 26"/>
          <p:cNvSpPr/>
          <p:nvPr/>
        </p:nvSpPr>
        <p:spPr>
          <a:xfrm>
            <a:off x="4343400" y="2560777"/>
            <a:ext cx="5029200" cy="353943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বিশ্বজিৎ চক্রবর্তী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 </a:t>
            </a:r>
            <a:endParaRPr lang="bn-BD" sz="4000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সাহাতলী উচ্চ বিদ্যালয়,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সাহাতলী, চাঁদপুর। </a:t>
            </a:r>
            <a:endParaRPr lang="bn-BD" sz="4000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মোবাইলঃ০১৭৩১৪৩২৪২৫ 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E-mail: biswajit</a:t>
            </a:r>
            <a:r>
              <a:rPr lang="en-US" sz="2400" dirty="0" smtClean="0">
                <a:cs typeface="NikoshBAN" pitchFamily="2" charset="0"/>
              </a:rPr>
              <a:t>1571@gmail.com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17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743200" y="609600"/>
            <a:ext cx="5412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জীববৈচিত্র্য রক্ষা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করার জন্য করণীয়সমূহ 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9" y="1448789"/>
            <a:ext cx="4733251" cy="47329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448789"/>
            <a:ext cx="5029200" cy="473293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828800" y="6019800"/>
            <a:ext cx="6781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বনজ সম্পদ বাড়াতে হবে।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743200" y="609600"/>
            <a:ext cx="5412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জীববৈচিত্র্য রক্ষা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করার জন্য করণীয়সমূহ 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4724400" cy="3291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057400"/>
            <a:ext cx="4312181" cy="32749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Rectangle 22"/>
          <p:cNvSpPr/>
          <p:nvPr/>
        </p:nvSpPr>
        <p:spPr>
          <a:xfrm>
            <a:off x="2207941" y="5867400"/>
            <a:ext cx="6643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পশু ও মৎস্য সম্পদ রক্ষা ও বৃদ্ধি করতে হবে।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113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loud Callout 18"/>
          <p:cNvSpPr/>
          <p:nvPr/>
        </p:nvSpPr>
        <p:spPr>
          <a:xfrm>
            <a:off x="4056743" y="647632"/>
            <a:ext cx="2514600" cy="1981200"/>
          </a:xfrm>
          <a:prstGeom prst="cloudCallout">
            <a:avLst>
              <a:gd name="adj1" fmla="val -45075"/>
              <a:gd name="adj2" fmla="val 9466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34200" y="891464"/>
            <a:ext cx="3048000" cy="800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৮ মি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5293" y="4114800"/>
            <a:ext cx="86533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বাংলাদেশর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জীববৈচিত্র্য রক্ষা করা প্রয়োজন কেন?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-৫টি দলে ভাগ হয়ে লেখ। </a:t>
            </a:r>
            <a:endParaRPr lang="en-US" sz="44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6900"/>
            <a:ext cx="27432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7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8398"/>
            <a:ext cx="3333750" cy="2886075"/>
          </a:xfrm>
          <a:prstGeom prst="rect">
            <a:avLst/>
          </a:prstGeom>
        </p:spPr>
      </p:pic>
      <p:pic>
        <p:nvPicPr>
          <p:cNvPr id="20" name="Picture 19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600" y="342900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6858000" y="990600"/>
            <a:ext cx="3048000" cy="1140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6927" y="4114800"/>
            <a:ext cx="10269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জীববৈচিত্র্য রক্ষা করার জন্য করণীয়সমূহ ব্যাখ্যা কর।</a:t>
            </a:r>
          </a:p>
        </p:txBody>
      </p:sp>
    </p:spTree>
    <p:extLst>
      <p:ext uri="{BB962C8B-B14F-4D97-AF65-F5344CB8AC3E}">
        <p14:creationId xmlns:p14="http://schemas.microsoft.com/office/powerpoint/2010/main" val="280588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43" y="1"/>
            <a:ext cx="10195843" cy="67818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981200" y="5638800"/>
            <a:ext cx="6248400" cy="1066800"/>
          </a:xfrm>
          <a:prstGeom prst="ellipse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782" y="693348"/>
            <a:ext cx="4038600" cy="51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440865" y="5859029"/>
            <a:ext cx="46017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12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435292" y="3810000"/>
            <a:ext cx="917717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 মধ্যে বিভিন্ন প্রাণীর সমাহারকে কী বলে?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733800" y="1539098"/>
            <a:ext cx="914400" cy="930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67000" y="739064"/>
            <a:ext cx="3962400" cy="70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ভিডিও লিং 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2506010" y="2743200"/>
            <a:ext cx="5046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https://www.youtube.com/watch?v=oO8KKPU_MI8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645694" y="2286000"/>
            <a:ext cx="8803106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বাংলাদেশর জীববৈচিত্র্য </a:t>
            </a:r>
            <a:endParaRPr lang="en-US" sz="5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-304800" y="1387051"/>
            <a:ext cx="6527554" cy="746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5293" y="3276600"/>
            <a:ext cx="64110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জীববৈচিত্র্য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বলে  তা বলতে  পারবে;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293" y="4368225"/>
            <a:ext cx="7936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জীববৈচিত্র্যের অবস্থা বর্ননা করতে পারবে ;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1229" y="5282625"/>
            <a:ext cx="9679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জীববৈচিত্র্য রক্ষার জন্য করণীয়সমূহ ব্যাখ্যা করতে পারবে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51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own Arrow 19"/>
          <p:cNvSpPr/>
          <p:nvPr/>
        </p:nvSpPr>
        <p:spPr>
          <a:xfrm>
            <a:off x="3733800" y="1539098"/>
            <a:ext cx="914400" cy="930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739064"/>
            <a:ext cx="3962400" cy="70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ভিডিও লিং 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2362200" y="2667000"/>
            <a:ext cx="498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https://www.youtube.com/watch?v=MgrKb4kxzGA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5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loud Callout 18"/>
          <p:cNvSpPr/>
          <p:nvPr/>
        </p:nvSpPr>
        <p:spPr>
          <a:xfrm>
            <a:off x="2895600" y="609600"/>
            <a:ext cx="2933700" cy="2499149"/>
          </a:xfrm>
          <a:prstGeom prst="cloudCallout">
            <a:avLst>
              <a:gd name="adj1" fmla="val -31223"/>
              <a:gd name="adj2" fmla="val 83566"/>
            </a:avLst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08681" y="4876800"/>
            <a:ext cx="6019800" cy="8000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জীববৈচিত্র্য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34200" y="891464"/>
            <a:ext cx="3048000" cy="800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৫ মি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702046" cy="1691497"/>
            <a:chOff x="2667000" y="1943100"/>
            <a:chExt cx="2819400" cy="2819400"/>
          </a:xfrm>
        </p:grpSpPr>
        <p:sp>
          <p:nvSpPr>
            <p:cNvPr id="3" name="Oval 2"/>
            <p:cNvSpPr/>
            <p:nvPr/>
          </p:nvSpPr>
          <p:spPr>
            <a:xfrm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 rot="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8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7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6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45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63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72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90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9900000">
              <a:off x="2667000" y="3276600"/>
              <a:ext cx="2819400" cy="152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0" y="218584"/>
            <a:ext cx="8305800" cy="308328"/>
            <a:chOff x="1828800" y="218584"/>
            <a:chExt cx="8305800" cy="3083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218584"/>
              <a:ext cx="8001000" cy="3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370984"/>
              <a:ext cx="8001000" cy="3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3384"/>
              <a:ext cx="8001000" cy="35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676400" y="535215"/>
            <a:ext cx="7848600" cy="683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এক সময় ছিল ...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4" y="1158451"/>
            <a:ext cx="8932776" cy="49304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" y="1147886"/>
            <a:ext cx="10058400" cy="49516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1123461"/>
            <a:ext cx="10058400" cy="49516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" y="1123460"/>
            <a:ext cx="10058400" cy="4951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4" y="1083749"/>
            <a:ext cx="10293927" cy="503103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71600" y="1447800"/>
            <a:ext cx="7992519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দেশের জনসংখ্যা বেড়ে যাওয়ায়...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312</Words>
  <Application>Microsoft Office PowerPoint</Application>
  <PresentationFormat>Custom</PresentationFormat>
  <Paragraphs>56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BISWAJIT</dc:creator>
  <cp:lastModifiedBy>BISWAJIT</cp:lastModifiedBy>
  <cp:revision>49</cp:revision>
  <dcterms:created xsi:type="dcterms:W3CDTF">2020-06-12T07:28:54Z</dcterms:created>
  <dcterms:modified xsi:type="dcterms:W3CDTF">2020-06-20T04:10:29Z</dcterms:modified>
</cp:coreProperties>
</file>