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68" r:id="rId12"/>
    <p:sldId id="276" r:id="rId13"/>
    <p:sldId id="278" r:id="rId14"/>
    <p:sldId id="267" r:id="rId15"/>
    <p:sldId id="271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0A83-FA43-47DA-84E2-919E618AD5B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7A5F7-DC8E-4139-8EB3-6D3F383A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7A5F7-DC8E-4139-8EB3-6D3F383AF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73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A64B0-B70C-438B-BCE9-E91A3C96193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51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37328-73DD-43E7-809F-B448BFA826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59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37328-73DD-43E7-809F-B448BFA826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7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37328-73DD-43E7-809F-B448BFA826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76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2D9D-F3A5-4709-A498-1D40B06F92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37328-73DD-43E7-809F-B448BFA826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37328-73DD-43E7-809F-B448BFA826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0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37328-73DD-43E7-809F-B448BFA826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1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37328-73DD-43E7-809F-B448BFA826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37328-73DD-43E7-809F-B448BFA826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6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37328-73DD-43E7-809F-B448BFA826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7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37328-73DD-43E7-809F-B448BFA826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6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5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7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6149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2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9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96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3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7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7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3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5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1A604C0-8404-463D-AAF1-BACC45F55960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7567F01-4F72-4929-95A5-0C1140B6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95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90B77F-AFB4-4DFE-87EA-03C6C4A071A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2077157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>
            <a:normAutofit fontScale="97500"/>
          </a:bodyPr>
          <a:lstStyle>
            <a:lvl1pPr algn="ctr" defTabSz="122785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আজকের</a:t>
            </a:r>
            <a:r>
              <a:rPr lang="en-US" sz="8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ক্লাসে</a:t>
            </a:r>
            <a:r>
              <a:rPr lang="en-US" sz="8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সবাইকে</a:t>
            </a:r>
            <a:endParaRPr lang="en-US" sz="8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1D05340-EDFA-4F21-A8D0-CA38D11527D0}"/>
              </a:ext>
            </a:extLst>
          </p:cNvPr>
          <p:cNvSpPr txBox="1">
            <a:spLocks/>
          </p:cNvSpPr>
          <p:nvPr/>
        </p:nvSpPr>
        <p:spPr>
          <a:xfrm>
            <a:off x="0" y="2002421"/>
            <a:ext cx="12192000" cy="48555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>
            <a:lvl1pPr marL="460446" indent="-460446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7633" indent="-383705" algn="l" defTabSz="12278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4820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48749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2677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76605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0533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4461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18389" indent="-306964" algn="l" defTabSz="1227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700" dirty="0" err="1">
                <a:solidFill>
                  <a:srgbClr val="FFC000"/>
                </a:solidFill>
              </a:rPr>
              <a:t>স্বাগতম</a:t>
            </a:r>
            <a:endParaRPr lang="en-US" sz="28700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EA547-C0BF-4EBD-9F07-23E1B154E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7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CC3149-E4B6-4859-ADFF-AA9276E91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6064"/>
            <a:ext cx="12191999" cy="476193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51D324-335D-4B19-ADC1-78D1A9F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33"/>
            <a:ext cx="12192000" cy="2079131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8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 পাঠ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8034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B2EA-50F9-4CE1-B230-AEDB89EC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8800" dirty="0"/>
              <a:t>     </a:t>
            </a:r>
            <a:r>
              <a:rPr lang="en-US" sz="8800" dirty="0" err="1"/>
              <a:t>শব্দার্থঃ</a:t>
            </a:r>
            <a:endParaRPr lang="en-US" sz="8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45ED4A7-DC4B-4BDA-8134-959F67CB43B5}"/>
              </a:ext>
            </a:extLst>
          </p:cNvPr>
          <p:cNvSpPr/>
          <p:nvPr/>
        </p:nvSpPr>
        <p:spPr>
          <a:xfrm>
            <a:off x="0" y="1309956"/>
            <a:ext cx="4201610" cy="1661843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bn-IN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3B56E6-2E26-4B57-B813-0C6C18F6B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05" y="1354239"/>
            <a:ext cx="2835799" cy="1782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D2F326-6E02-49E6-BE47-EA84C3599442}"/>
              </a:ext>
            </a:extLst>
          </p:cNvPr>
          <p:cNvSpPr/>
          <p:nvPr/>
        </p:nvSpPr>
        <p:spPr>
          <a:xfrm>
            <a:off x="7211028" y="1341438"/>
            <a:ext cx="4980973" cy="1783727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ক্ষুধার্ত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E8BD6DB-41EE-4A90-ABB8-3671CD8596C8}"/>
              </a:ext>
            </a:extLst>
          </p:cNvPr>
          <p:cNvSpPr/>
          <p:nvPr/>
        </p:nvSpPr>
        <p:spPr>
          <a:xfrm>
            <a:off x="42030" y="3007895"/>
            <a:ext cx="4136431" cy="17445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ঠাকুর 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3ECA3B8-5DE2-4E1B-9EE9-DFA9F86266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75228" y="3202706"/>
            <a:ext cx="2754775" cy="1971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11494A3-C5B4-483A-B83D-1EE5DF0A511A}"/>
              </a:ext>
            </a:extLst>
          </p:cNvPr>
          <p:cNvSpPr/>
          <p:nvPr/>
        </p:nvSpPr>
        <p:spPr>
          <a:xfrm>
            <a:off x="7442522" y="3171462"/>
            <a:ext cx="4749478" cy="190982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দেবতা</a:t>
            </a:r>
            <a:r>
              <a:rPr lang="bn-IN" sz="8800" dirty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00FDD91-3AA4-4B70-B880-9CE54FF49907}"/>
              </a:ext>
            </a:extLst>
          </p:cNvPr>
          <p:cNvSpPr/>
          <p:nvPr/>
        </p:nvSpPr>
        <p:spPr>
          <a:xfrm>
            <a:off x="-1" y="4812633"/>
            <a:ext cx="4190035" cy="204536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আজারি-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4CE80CD-87FF-4496-BEF5-2284F565B8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r="11516"/>
          <a:stretch/>
        </p:blipFill>
        <p:spPr>
          <a:xfrm>
            <a:off x="4409953" y="5200650"/>
            <a:ext cx="2696901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F2D9280-49C9-469E-9707-A0F124BA0516}"/>
              </a:ext>
            </a:extLst>
          </p:cNvPr>
          <p:cNvSpPr/>
          <p:nvPr/>
        </p:nvSpPr>
        <p:spPr>
          <a:xfrm>
            <a:off x="7442522" y="5185458"/>
            <a:ext cx="4749478" cy="167254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রুগ্ন</a:t>
            </a:r>
            <a:r>
              <a:rPr lang="bn-IN" sz="7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479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17" grpId="0" animBg="1"/>
      <p:bldP spid="18" grpId="0" animBg="1"/>
      <p:bldP spid="29" grpId="0" animBg="1"/>
      <p:bldP spid="3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1C6C-D674-435B-B287-0F3CB0DE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" y="1782503"/>
            <a:ext cx="12191999" cy="5075497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F0"/>
                </a:solidFill>
              </a:rPr>
              <a:t>আমাদের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জাতীয়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কবির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নাম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কী</a:t>
            </a:r>
            <a:r>
              <a:rPr lang="en-US" sz="5400" dirty="0">
                <a:solidFill>
                  <a:srgbClr val="00B0F0"/>
                </a:solidFill>
              </a:rPr>
              <a:t>?</a:t>
            </a:r>
          </a:p>
          <a:p>
            <a:r>
              <a:rPr lang="en-US" sz="5400" dirty="0" err="1">
                <a:solidFill>
                  <a:srgbClr val="00B0F0"/>
                </a:solidFill>
              </a:rPr>
              <a:t>কবির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চোখে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কিসের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ভেদাভেদ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নেই</a:t>
            </a:r>
            <a:r>
              <a:rPr lang="en-US" sz="5400" dirty="0">
                <a:solidFill>
                  <a:srgbClr val="00B0F0"/>
                </a:solidFill>
              </a:rPr>
              <a:t>?</a:t>
            </a:r>
          </a:p>
          <a:p>
            <a:r>
              <a:rPr lang="en-US" sz="4800" dirty="0" err="1">
                <a:solidFill>
                  <a:srgbClr val="00B0F0"/>
                </a:solidFill>
              </a:rPr>
              <a:t>মানুষ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কবিতাটিক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কোন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কাব্যগ্রন্থ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থেকে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নেওয়া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হয়েছে</a:t>
            </a:r>
            <a:r>
              <a:rPr lang="en-US" sz="4800" dirty="0">
                <a:solidFill>
                  <a:srgbClr val="00B0F0"/>
                </a:solidFill>
              </a:rPr>
              <a:t>?</a:t>
            </a:r>
          </a:p>
          <a:p>
            <a:r>
              <a:rPr lang="en-US" sz="5400" dirty="0" err="1">
                <a:solidFill>
                  <a:srgbClr val="00B0F0"/>
                </a:solidFill>
              </a:rPr>
              <a:t>কবি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কাজী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নজরুল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as-IN" sz="5400" dirty="0">
                <a:solidFill>
                  <a:srgbClr val="00B0F0"/>
                </a:solidFill>
              </a:rPr>
              <a:t>ই</a:t>
            </a:r>
            <a:r>
              <a:rPr lang="en-US" sz="5400" dirty="0" err="1">
                <a:solidFill>
                  <a:srgbClr val="00B0F0"/>
                </a:solidFill>
              </a:rPr>
              <a:t>সলাম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কত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বছর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বয়সে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কঠিন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রোগে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as-IN" sz="5400" dirty="0">
                <a:solidFill>
                  <a:srgbClr val="00B0F0"/>
                </a:solidFill>
              </a:rPr>
              <a:t>আ</a:t>
            </a:r>
            <a:r>
              <a:rPr lang="en-US" sz="5400" dirty="0" err="1">
                <a:solidFill>
                  <a:srgbClr val="00B0F0"/>
                </a:solidFill>
              </a:rPr>
              <a:t>ক্রান্ত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হয়</a:t>
            </a:r>
            <a:r>
              <a:rPr lang="en-US" sz="5400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E31188-5F2D-45D8-B4D1-4C049ABA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-4" y="0"/>
            <a:ext cx="12191999" cy="178250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8800" dirty="0" err="1"/>
              <a:t>একক</a:t>
            </a:r>
            <a:r>
              <a:rPr lang="en-US" sz="8800" dirty="0"/>
              <a:t> </a:t>
            </a:r>
            <a:r>
              <a:rPr lang="en-US" sz="8800" dirty="0" err="1"/>
              <a:t>কাজঃ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3068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080" y="0"/>
            <a:ext cx="12102353" cy="6858000"/>
            <a:chOff x="11624" y="0"/>
            <a:chExt cx="13716000" cy="7772400"/>
          </a:xfrm>
        </p:grpSpPr>
        <p:sp>
          <p:nvSpPr>
            <p:cNvPr id="2" name="Frame 1"/>
            <p:cNvSpPr/>
            <p:nvPr/>
          </p:nvSpPr>
          <p:spPr>
            <a:xfrm>
              <a:off x="11624" y="0"/>
              <a:ext cx="13716000" cy="7772400"/>
            </a:xfrm>
            <a:prstGeom prst="frame">
              <a:avLst>
                <a:gd name="adj1" fmla="val 3527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228600" y="228600"/>
              <a:ext cx="13258800" cy="7315200"/>
            </a:xfrm>
            <a:prstGeom prst="frame">
              <a:avLst>
                <a:gd name="adj1" fmla="val 317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76D9596-1F7F-47FD-84B0-AF6B382CD530}"/>
              </a:ext>
            </a:extLst>
          </p:cNvPr>
          <p:cNvSpPr txBox="1"/>
          <p:nvPr/>
        </p:nvSpPr>
        <p:spPr>
          <a:xfrm>
            <a:off x="417688" y="537883"/>
            <a:ext cx="1126631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76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883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7B6DB-E4C3-4911-9843-6697BB3C5AFE}"/>
              </a:ext>
            </a:extLst>
          </p:cNvPr>
          <p:cNvSpPr txBox="1"/>
          <p:nvPr/>
        </p:nvSpPr>
        <p:spPr>
          <a:xfrm>
            <a:off x="440267" y="1514916"/>
            <a:ext cx="1128888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ধর্মের শিক্ষা একই – ৩ টি উদাহরন লিখ ।</a:t>
            </a: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F80EE4-028C-412F-93F9-6C3979A60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646249"/>
            <a:ext cx="11085689" cy="35298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0723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9017A-B084-4510-ADD6-DA269052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5163"/>
            <a:ext cx="12192000" cy="4922837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bn-BD" sz="5400" dirty="0">
                <a:solidFill>
                  <a:srgbClr val="00B0F0"/>
                </a:solidFill>
              </a:rPr>
              <a:t>বর্তমান সমাজে </a:t>
            </a:r>
            <a:r>
              <a:rPr lang="en-US" sz="5400" dirty="0" err="1">
                <a:solidFill>
                  <a:srgbClr val="00B0F0"/>
                </a:solidFill>
              </a:rPr>
              <a:t>গরীব,অসহায়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মানুষের</a:t>
            </a:r>
            <a:r>
              <a:rPr lang="bn-BD" sz="5400" dirty="0">
                <a:solidFill>
                  <a:srgbClr val="00B0F0"/>
                </a:solidFill>
              </a:rPr>
              <a:t> অবস্থান সম্পর্কে কবিতার আলোকে বর্ণনা কর ।</a:t>
            </a:r>
            <a:endParaRPr lang="en-US" sz="5400" dirty="0">
              <a:solidFill>
                <a:srgbClr val="00B0F0"/>
              </a:solidFill>
            </a:endParaRPr>
          </a:p>
          <a:p>
            <a:r>
              <a:rPr lang="bn-IN" sz="54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পথিক কখন তাঁর প্রভুকে ডেকেছিল এবং কেন -আলোচনা করে লিখ</a:t>
            </a:r>
            <a:endParaRPr lang="en-US" sz="40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56162F-77B1-419E-AB0C-5FDB5D9C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35163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8800" dirty="0" err="1"/>
              <a:t>দলগত</a:t>
            </a:r>
            <a:r>
              <a:rPr lang="en-US" sz="8800" dirty="0"/>
              <a:t> </a:t>
            </a:r>
            <a:r>
              <a:rPr lang="en-US" sz="8800" dirty="0" err="1"/>
              <a:t>কাজঃ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12071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FEFC-71F3-453D-AEFF-B305B599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90132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chemeClr val="accent6">
                    <a:lumMod val="50000"/>
                  </a:schemeClr>
                </a:solidFill>
              </a:rPr>
              <a:t>মূল্যায়ণ</a:t>
            </a:r>
            <a:endParaRPr lang="en-US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3BDE3-87D2-43A3-B236-3E68D6E1F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0133"/>
            <a:ext cx="12191999" cy="5367867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as-IN" sz="4000" dirty="0"/>
              <a:t>১</a:t>
            </a:r>
            <a:r>
              <a:rPr lang="en-US" sz="4000" dirty="0"/>
              <a:t>। </a:t>
            </a:r>
            <a:r>
              <a:rPr lang="en-US" sz="4000" dirty="0" err="1"/>
              <a:t>কাজী</a:t>
            </a:r>
            <a:r>
              <a:rPr lang="en-US" sz="4000" dirty="0"/>
              <a:t> </a:t>
            </a:r>
            <a:r>
              <a:rPr lang="en-US" sz="4000" dirty="0" err="1"/>
              <a:t>নজরুল</a:t>
            </a:r>
            <a:r>
              <a:rPr lang="en-US" sz="4000" dirty="0"/>
              <a:t> </a:t>
            </a:r>
            <a:r>
              <a:rPr lang="as-IN" sz="4000" dirty="0"/>
              <a:t>ই</a:t>
            </a:r>
            <a:r>
              <a:rPr lang="en-US" sz="4000" dirty="0" err="1"/>
              <a:t>সলাম</a:t>
            </a:r>
            <a:r>
              <a:rPr lang="en-US" sz="4000" dirty="0"/>
              <a:t> </a:t>
            </a:r>
            <a:r>
              <a:rPr lang="en-US" sz="4000" dirty="0" err="1"/>
              <a:t>কত</a:t>
            </a:r>
            <a:r>
              <a:rPr lang="en-US" sz="4000" dirty="0"/>
              <a:t> </a:t>
            </a:r>
            <a:r>
              <a:rPr lang="en-US" sz="4000" dirty="0" err="1"/>
              <a:t>সালে</a:t>
            </a:r>
            <a:r>
              <a:rPr lang="en-US" sz="4000" dirty="0"/>
              <a:t> </a:t>
            </a:r>
            <a:r>
              <a:rPr lang="en-US" sz="4000" dirty="0" err="1"/>
              <a:t>মৃত্যুবরণ</a:t>
            </a:r>
            <a:r>
              <a:rPr lang="en-US" sz="4000" dirty="0"/>
              <a:t> </a:t>
            </a:r>
            <a:r>
              <a:rPr lang="en-US" sz="4000" dirty="0" err="1"/>
              <a:t>করেন</a:t>
            </a:r>
            <a:r>
              <a:rPr lang="en-US" sz="4000" dirty="0"/>
              <a:t>? </a:t>
            </a:r>
          </a:p>
          <a:p>
            <a:pPr marL="0" indent="0">
              <a:buNone/>
            </a:pPr>
            <a:r>
              <a:rPr lang="en-US" sz="3600" dirty="0"/>
              <a:t>     (</a:t>
            </a:r>
            <a:r>
              <a:rPr lang="en-US" sz="4400" dirty="0"/>
              <a:t>ক) ১৯৫৪ (খ) ১৯৬৬ (গ) ১৯৭২ (ঘ) </a:t>
            </a:r>
            <a:r>
              <a:rPr lang="en-US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∙ </a:t>
            </a:r>
            <a:r>
              <a:rPr lang="en-US" sz="4400" dirty="0"/>
              <a:t>১৯৭৬</a:t>
            </a:r>
            <a:endParaRPr lang="en-US" sz="3600" dirty="0"/>
          </a:p>
          <a:p>
            <a:pPr marL="0" indent="0">
              <a:buNone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২। </a:t>
            </a:r>
            <a:r>
              <a:rPr lang="bn-IN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গেয়েছেন</a:t>
            </a:r>
            <a:r>
              <a:rPr lang="en-US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IN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 ) দেশের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ধার্মিকের (গ) শ্রমিকের (ঘ)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∙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‘মানুষ’ কবিতাটি কোন কাব্যগ্রন্থ থেকে সংকলিত হয়েছে ?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অগ্নিবীণা (খ)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∙</a:t>
            </a:r>
            <a:r>
              <a:rPr lang="bn-IN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সাম্যবাদী (গ) ছায়ানট (ঘ) ব্যথার দান</a:t>
            </a:r>
            <a:r>
              <a:rPr lang="bn-I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2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E4CA61-D34F-44BB-BD80-938590B4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35163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8800" dirty="0" err="1"/>
              <a:t>বাড়ির</a:t>
            </a:r>
            <a:r>
              <a:rPr lang="en-US" sz="8800" dirty="0"/>
              <a:t> </a:t>
            </a:r>
            <a:r>
              <a:rPr lang="en-US" sz="8800" dirty="0" err="1"/>
              <a:t>কাজঃ</a:t>
            </a:r>
            <a:endParaRPr lang="en-US" sz="8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F104D7-A6FF-4211-AD94-F2170CDF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7057"/>
            <a:ext cx="12191999" cy="1309437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তোমার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পরিচিতি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জনদের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মধ্যেএমন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কোন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অসহায়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মানুষের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জীবনী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লেখ্য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রচনা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কর-যার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কর্মজগ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ৎ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নিয়ে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তুমি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গর্ব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করতে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পার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1BEEB91-535D-40CB-B5CE-368ED2B6A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52486"/>
            <a:ext cx="12191999" cy="360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30D1A56-93BD-4D5B-B0EC-7C491806C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88" y="498764"/>
            <a:ext cx="11245933" cy="5854535"/>
          </a:xfrm>
        </p:spPr>
        <p:txBody>
          <a:bodyPr>
            <a:noAutofit/>
          </a:bodyPr>
          <a:lstStyle/>
          <a:p>
            <a:pPr algn="ctr"/>
            <a:r>
              <a:rPr lang="en-US" sz="24500" dirty="0" err="1"/>
              <a:t>ধন্যবাদ</a:t>
            </a:r>
            <a:endParaRPr lang="en-US" sz="24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51BD9-E057-4727-80D9-C26ACFAD5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8808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AE8F35-1156-400E-A157-8788A8FA8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77" y="0"/>
            <a:ext cx="6879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BEEAEF7-2201-4DEB-A610-9DCE501ABD01}"/>
              </a:ext>
            </a:extLst>
          </p:cNvPr>
          <p:cNvSpPr txBox="1">
            <a:spLocks/>
          </p:cNvSpPr>
          <p:nvPr/>
        </p:nvSpPr>
        <p:spPr>
          <a:xfrm>
            <a:off x="2612884" y="450814"/>
            <a:ext cx="7147846" cy="221654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err="1">
                <a:solidFill>
                  <a:srgbClr val="002060"/>
                </a:solidFill>
              </a:rPr>
              <a:t>শিক্ষক</a:t>
            </a:r>
            <a:r>
              <a:rPr lang="en-US" sz="8000" dirty="0">
                <a:solidFill>
                  <a:srgbClr val="002060"/>
                </a:solidFill>
              </a:rPr>
              <a:t> </a:t>
            </a:r>
            <a:r>
              <a:rPr lang="en-US" sz="8000" dirty="0" err="1">
                <a:solidFill>
                  <a:srgbClr val="002060"/>
                </a:solidFill>
              </a:rPr>
              <a:t>পরিচিতি</a:t>
            </a:r>
            <a:endParaRPr lang="en-US" sz="8000" dirty="0">
              <a:solidFill>
                <a:srgbClr val="00206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900840-63B4-42A9-ABB8-5AECC4832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3" y="462845"/>
            <a:ext cx="2101163" cy="2216542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DE90137-86AA-442A-909A-BFBC87FA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667" y="462845"/>
            <a:ext cx="1998133" cy="2216542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72F7336E-BBB2-45F5-AEAB-D28CFE2A9BD3}"/>
              </a:ext>
            </a:extLst>
          </p:cNvPr>
          <p:cNvSpPr txBox="1">
            <a:spLocks/>
          </p:cNvSpPr>
          <p:nvPr/>
        </p:nvSpPr>
        <p:spPr>
          <a:xfrm>
            <a:off x="0" y="2697526"/>
            <a:ext cx="6100011" cy="4160473"/>
          </a:xfrm>
          <a:prstGeom prst="rect">
            <a:avLst/>
          </a:prstGeom>
          <a:solidFill>
            <a:srgbClr val="002060"/>
          </a:solidFill>
          <a:ln w="19050" cap="rnd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5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,বি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এড</a:t>
            </a:r>
          </a:p>
          <a:p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পিঠালীতলা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নং-০১৭২৩০৮৪০৩৩</a:t>
            </a:r>
            <a:endParaRPr lang="bn-BD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md.junirali1130009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783549-3E7A-4C6E-97BF-237468374EAF}"/>
              </a:ext>
            </a:extLst>
          </p:cNvPr>
          <p:cNvSpPr/>
          <p:nvPr/>
        </p:nvSpPr>
        <p:spPr>
          <a:xfrm>
            <a:off x="8422105" y="2651160"/>
            <a:ext cx="3769894" cy="41549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solidFill>
                  <a:srgbClr val="00B0F0"/>
                </a:solidFill>
              </a:rPr>
              <a:t>পাঠ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পরিচিতি</a:t>
            </a:r>
            <a:endParaRPr lang="en-US" sz="5400" dirty="0">
              <a:solidFill>
                <a:srgbClr val="00B0F0"/>
              </a:solidFill>
            </a:endParaRPr>
          </a:p>
          <a:p>
            <a:r>
              <a:rPr lang="en-US" sz="4800" dirty="0" err="1">
                <a:solidFill>
                  <a:srgbClr val="00B0F0"/>
                </a:solidFill>
              </a:rPr>
              <a:t>বিষয়ঃ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বাংলা</a:t>
            </a:r>
            <a:endParaRPr lang="en-US" sz="2400" dirty="0">
              <a:solidFill>
                <a:srgbClr val="00B0F0"/>
              </a:solidFill>
            </a:endParaRPr>
          </a:p>
          <a:p>
            <a:r>
              <a:rPr lang="en-US" sz="4000" dirty="0" err="1">
                <a:solidFill>
                  <a:srgbClr val="00B0F0"/>
                </a:solidFill>
              </a:rPr>
              <a:t>সাহিত্য</a:t>
            </a:r>
            <a:endParaRPr lang="en-US" sz="4400" dirty="0">
              <a:solidFill>
                <a:srgbClr val="00B0F0"/>
              </a:solidFill>
            </a:endParaRPr>
          </a:p>
          <a:p>
            <a:r>
              <a:rPr lang="en-US" sz="4400" dirty="0" err="1">
                <a:solidFill>
                  <a:srgbClr val="00B0F0"/>
                </a:solidFill>
              </a:rPr>
              <a:t>শ্রেণিঃ</a:t>
            </a:r>
            <a:r>
              <a:rPr lang="en-US" sz="4400" dirty="0">
                <a:solidFill>
                  <a:srgbClr val="00B0F0"/>
                </a:solidFill>
              </a:rPr>
              <a:t> ৯ম-১০ম</a:t>
            </a:r>
          </a:p>
          <a:p>
            <a:r>
              <a:rPr lang="en-US" sz="4000" dirty="0">
                <a:solidFill>
                  <a:srgbClr val="00B0F0"/>
                </a:solidFill>
              </a:rPr>
              <a:t>সময়ঃ৫০ </a:t>
            </a:r>
            <a:r>
              <a:rPr lang="en-US" sz="4000" dirty="0" err="1">
                <a:solidFill>
                  <a:srgbClr val="00B0F0"/>
                </a:solidFill>
              </a:rPr>
              <a:t>মিনিট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80ED3-B8C5-43E4-91D1-337DA422F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074" y="2661432"/>
            <a:ext cx="2298565" cy="4196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79023"/>
            <a:ext cx="12102353" cy="6858000"/>
            <a:chOff x="11624" y="0"/>
            <a:chExt cx="13716000" cy="7772400"/>
          </a:xfrm>
        </p:grpSpPr>
        <p:sp>
          <p:nvSpPr>
            <p:cNvPr id="2" name="Frame 1"/>
            <p:cNvSpPr/>
            <p:nvPr/>
          </p:nvSpPr>
          <p:spPr>
            <a:xfrm>
              <a:off x="11624" y="0"/>
              <a:ext cx="13716000" cy="7772400"/>
            </a:xfrm>
            <a:prstGeom prst="frame">
              <a:avLst>
                <a:gd name="adj1" fmla="val 3527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228600" y="228600"/>
              <a:ext cx="13258800" cy="7315200"/>
            </a:xfrm>
            <a:prstGeom prst="frame">
              <a:avLst>
                <a:gd name="adj1" fmla="val 317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8978" y="391127"/>
            <a:ext cx="11255023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 আমরা কিছু ছবি দেখি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endParaRPr lang="en-US" sz="1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5" y="1418508"/>
            <a:ext cx="5628392" cy="4901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8" y="1418507"/>
            <a:ext cx="5157907" cy="4901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926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8B40BD-2C97-4FB9-9CDA-0E73E9D4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4131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9600" dirty="0" err="1">
                <a:solidFill>
                  <a:srgbClr val="FFFF00"/>
                </a:solidFill>
              </a:rPr>
              <a:t>পাঠের</a:t>
            </a:r>
            <a:r>
              <a:rPr lang="en-US" sz="9600" dirty="0">
                <a:solidFill>
                  <a:srgbClr val="FFFF00"/>
                </a:solidFill>
              </a:rPr>
              <a:t> </a:t>
            </a:r>
            <a:r>
              <a:rPr lang="en-US" sz="9600" dirty="0" err="1">
                <a:solidFill>
                  <a:srgbClr val="FFFF00"/>
                </a:solidFill>
              </a:rPr>
              <a:t>শিরোনামঃ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44F1ED-1A76-4A6F-AE91-B6268DE2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1316"/>
            <a:ext cx="12192000" cy="471668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u="sng" dirty="0" err="1">
                <a:solidFill>
                  <a:srgbClr val="FFFF00"/>
                </a:solidFill>
              </a:rPr>
              <a:t>মানুষ</a:t>
            </a:r>
            <a:endParaRPr lang="en-US" sz="16600" u="sng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9600" dirty="0" err="1">
                <a:solidFill>
                  <a:srgbClr val="FFFF00"/>
                </a:solidFill>
              </a:rPr>
              <a:t>কাজী</a:t>
            </a:r>
            <a:r>
              <a:rPr lang="en-US" sz="9600" dirty="0">
                <a:solidFill>
                  <a:srgbClr val="FFFF00"/>
                </a:solidFill>
              </a:rPr>
              <a:t> </a:t>
            </a:r>
            <a:r>
              <a:rPr lang="en-US" sz="9600" dirty="0" err="1">
                <a:solidFill>
                  <a:srgbClr val="FFFF00"/>
                </a:solidFill>
              </a:rPr>
              <a:t>নজরুল</a:t>
            </a:r>
            <a:r>
              <a:rPr lang="en-US" sz="9600" dirty="0">
                <a:solidFill>
                  <a:srgbClr val="FFFF00"/>
                </a:solidFill>
              </a:rPr>
              <a:t> </a:t>
            </a:r>
            <a:r>
              <a:rPr lang="en-US" sz="9600" dirty="0" err="1">
                <a:solidFill>
                  <a:srgbClr val="FFFF00"/>
                </a:solidFill>
              </a:rPr>
              <a:t>ইসলাম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8">
            <a:extLst>
              <a:ext uri="{FF2B5EF4-FFF2-40B4-BE49-F238E27FC236}">
                <a16:creationId xmlns:a16="http://schemas.microsoft.com/office/drawing/2014/main" id="{23154162-6CC9-487E-99C0-C57795E5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60820" cy="2071868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A651FB7-1AD3-4547-82B4-4B2B3216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8" y="2153122"/>
            <a:ext cx="12110977" cy="470487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bn-IN" sz="44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করা যাচ্ছে যে </a:t>
            </a:r>
            <a:r>
              <a:rPr lang="bn-BD" sz="44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4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endParaRPr lang="en-US" sz="4000" dirty="0">
              <a:ln w="95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কবি  পরিচিতি বলতে পারবে ।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 নতুন শব্দের অর্থ বলতে পারবে।</a:t>
            </a:r>
            <a:endParaRPr lang="bn-IN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৩।কবিতাটি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আদর্শরূপে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>
                <a:solidFill>
                  <a:srgbClr val="7030A0"/>
                </a:solidFill>
              </a:rPr>
              <a:t>বর্তমান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সমাজে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না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অসহায়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মানুষের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অবস্থান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সম্পর্কে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বর্ণনা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দিতে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পারবে</a:t>
            </a:r>
            <a:r>
              <a:rPr lang="en-US" sz="4800" dirty="0">
                <a:solidFill>
                  <a:srgbClr val="7030A0"/>
                </a:solidFill>
              </a:rPr>
              <a:t> ।</a:t>
            </a:r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9525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0999C4-D6D7-4B13-AA83-793E7DE8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1" y="0"/>
            <a:ext cx="4572000" cy="168204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800" dirty="0" err="1">
                <a:solidFill>
                  <a:srgbClr val="00B0F0"/>
                </a:solidFill>
              </a:rPr>
              <a:t>কবি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পরিচিতি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566C6BE-F5DE-4BD6-8150-C507F7B67FF3}"/>
              </a:ext>
            </a:extLst>
          </p:cNvPr>
          <p:cNvSpPr/>
          <p:nvPr/>
        </p:nvSpPr>
        <p:spPr>
          <a:xfrm rot="10800000">
            <a:off x="5539503" y="1346719"/>
            <a:ext cx="816427" cy="1237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73B34B2-AC2D-4EC8-B6FC-57BD709C557D}"/>
              </a:ext>
            </a:extLst>
          </p:cNvPr>
          <p:cNvSpPr/>
          <p:nvPr/>
        </p:nvSpPr>
        <p:spPr>
          <a:xfrm rot="3044888">
            <a:off x="4415776" y="3707927"/>
            <a:ext cx="967836" cy="1440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F18D511-7751-4395-83A2-9DCA479DB460}"/>
              </a:ext>
            </a:extLst>
          </p:cNvPr>
          <p:cNvSpPr/>
          <p:nvPr/>
        </p:nvSpPr>
        <p:spPr>
          <a:xfrm>
            <a:off x="5718339" y="4142653"/>
            <a:ext cx="820755" cy="1129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1CC9057-936E-4E89-AF8E-02ACED5A73DF}"/>
              </a:ext>
            </a:extLst>
          </p:cNvPr>
          <p:cNvSpPr/>
          <p:nvPr/>
        </p:nvSpPr>
        <p:spPr>
          <a:xfrm rot="18520844">
            <a:off x="6883053" y="3658406"/>
            <a:ext cx="877332" cy="1293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FD5D60F-8BE1-4264-9DF5-81837341E338}"/>
              </a:ext>
            </a:extLst>
          </p:cNvPr>
          <p:cNvSpPr/>
          <p:nvPr/>
        </p:nvSpPr>
        <p:spPr>
          <a:xfrm rot="13686064">
            <a:off x="6910580" y="1662843"/>
            <a:ext cx="980611" cy="1547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A1826C8-0782-4F0C-A4E8-FCC5BA7D3126}"/>
              </a:ext>
            </a:extLst>
          </p:cNvPr>
          <p:cNvSpPr/>
          <p:nvPr/>
        </p:nvSpPr>
        <p:spPr>
          <a:xfrm rot="6855456">
            <a:off x="4154006" y="2061836"/>
            <a:ext cx="885494" cy="1402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BDD484B-C1D4-4721-89E6-A6CFC77F1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11" y="2562731"/>
            <a:ext cx="1781175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7FEA3B5-3F3A-4859-B4B7-353F1340CD16}"/>
              </a:ext>
            </a:extLst>
          </p:cNvPr>
          <p:cNvSpPr/>
          <p:nvPr/>
        </p:nvSpPr>
        <p:spPr>
          <a:xfrm>
            <a:off x="4673601" y="189917"/>
            <a:ext cx="2585155" cy="11409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জন্মঃ</a:t>
            </a:r>
            <a:endParaRPr lang="en-US" sz="2400" dirty="0"/>
          </a:p>
          <a:p>
            <a:pPr algn="ctr"/>
            <a:r>
              <a:rPr lang="en-US" sz="3200" dirty="0"/>
              <a:t>১</a:t>
            </a:r>
            <a:r>
              <a:rPr lang="as-IN" sz="3200" dirty="0"/>
              <a:t>৮</a:t>
            </a:r>
            <a:r>
              <a:rPr lang="en-US" sz="3200" dirty="0"/>
              <a:t>৯</a:t>
            </a:r>
            <a:r>
              <a:rPr lang="as-IN" sz="3200" dirty="0"/>
              <a:t>৯</a:t>
            </a:r>
            <a:r>
              <a:rPr lang="en-US" sz="3200" dirty="0"/>
              <a:t> </a:t>
            </a:r>
            <a:r>
              <a:rPr lang="en-US" sz="3200" dirty="0" err="1"/>
              <a:t>সালে</a:t>
            </a:r>
            <a:endParaRPr lang="en-US" sz="32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9EC3218-1024-406E-AA19-2DA58E354A12}"/>
              </a:ext>
            </a:extLst>
          </p:cNvPr>
          <p:cNvSpPr/>
          <p:nvPr/>
        </p:nvSpPr>
        <p:spPr>
          <a:xfrm>
            <a:off x="7976330" y="859585"/>
            <a:ext cx="3741537" cy="199650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অসুস্থ্যঃ</a:t>
            </a:r>
            <a:endParaRPr lang="en-US" sz="3200" dirty="0"/>
          </a:p>
          <a:p>
            <a:pPr algn="ctr"/>
            <a:r>
              <a:rPr lang="en-US" sz="2400" dirty="0"/>
              <a:t> </a:t>
            </a:r>
            <a:r>
              <a:rPr lang="en-US" sz="3600" dirty="0"/>
              <a:t>৪০ </a:t>
            </a:r>
            <a:r>
              <a:rPr lang="en-US" sz="3600" dirty="0" err="1"/>
              <a:t>বছর</a:t>
            </a:r>
            <a:r>
              <a:rPr lang="en-US" sz="3600" dirty="0"/>
              <a:t> </a:t>
            </a:r>
            <a:r>
              <a:rPr lang="en-US" sz="3600" dirty="0" err="1"/>
              <a:t>বয়সে</a:t>
            </a:r>
            <a:endParaRPr lang="en-US" sz="24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9F63483-6BA4-4335-9335-029173870E45}"/>
              </a:ext>
            </a:extLst>
          </p:cNvPr>
          <p:cNvSpPr/>
          <p:nvPr/>
        </p:nvSpPr>
        <p:spPr>
          <a:xfrm>
            <a:off x="7892170" y="3644752"/>
            <a:ext cx="3909856" cy="18490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নাগরিকত্বঃ</a:t>
            </a:r>
            <a:endParaRPr lang="en-US" sz="4800" dirty="0"/>
          </a:p>
          <a:p>
            <a:pPr algn="ctr"/>
            <a:r>
              <a:rPr lang="en-US" sz="4800" dirty="0"/>
              <a:t>১৯৭২ </a:t>
            </a:r>
            <a:r>
              <a:rPr lang="en-US" sz="4800" dirty="0" err="1"/>
              <a:t>সালে</a:t>
            </a:r>
            <a:endParaRPr lang="en-US" sz="48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3D02022-F861-4AEE-A08C-342D4AB41FAD}"/>
              </a:ext>
            </a:extLst>
          </p:cNvPr>
          <p:cNvSpPr/>
          <p:nvPr/>
        </p:nvSpPr>
        <p:spPr>
          <a:xfrm>
            <a:off x="4476858" y="5252151"/>
            <a:ext cx="4016286" cy="1600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FF00"/>
                </a:solidFill>
              </a:rPr>
              <a:t>পদবীঃ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FF00"/>
                </a:solidFill>
              </a:rPr>
              <a:t>জাতীয়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কবি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14CFEBD-C4A7-4437-A052-0A3877B51FA7}"/>
              </a:ext>
            </a:extLst>
          </p:cNvPr>
          <p:cNvSpPr/>
          <p:nvPr/>
        </p:nvSpPr>
        <p:spPr>
          <a:xfrm>
            <a:off x="101601" y="4209188"/>
            <a:ext cx="4237549" cy="232707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কাব্যগ্রন্থঃ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অগ্নিবীনা,বিষের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বাঁশি,সঞ্চিতা,সাম্যবাদী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9BFE8E-3FC9-485F-9C18-9C6514C4716B}"/>
              </a:ext>
            </a:extLst>
          </p:cNvPr>
          <p:cNvSpPr/>
          <p:nvPr/>
        </p:nvSpPr>
        <p:spPr>
          <a:xfrm>
            <a:off x="23625" y="1633260"/>
            <a:ext cx="3888138" cy="1880903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মৃত্যুঃ</a:t>
            </a:r>
            <a:endParaRPr lang="en-US" sz="4000" dirty="0"/>
          </a:p>
          <a:p>
            <a:pPr algn="ctr"/>
            <a:r>
              <a:rPr lang="en-US" sz="4000" dirty="0"/>
              <a:t> ১৯৭৬ </a:t>
            </a:r>
            <a:r>
              <a:rPr lang="en-US" sz="4000" dirty="0" err="1"/>
              <a:t>সালে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66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4BD8-1356-4349-BF97-F8FEC1D9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6575"/>
            <a:ext cx="6536268" cy="547142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গাহি সাম্যের গান</a:t>
            </a:r>
            <a:r>
              <a:rPr lang="bn-IN" sz="4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</a:t>
            </a:r>
            <a:br>
              <a:rPr lang="bn-IN" sz="4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n-IN" sz="49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চেয়ে বড় কিছু নাই ,নহে কিছু মহিয়ান</a:t>
            </a:r>
            <a:br>
              <a:rPr lang="bn-IN" sz="49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49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 দেশ –কাল – পাত্রের ভেদ, অভেদ ধর্ম জাতি,</a:t>
            </a:r>
            <a:br>
              <a:rPr lang="bn-IN" sz="49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4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 দেশে সব কালে ঘরে – ঘরে তিনি মানুষের জ্ঞাতি</a:t>
            </a:r>
            <a:endParaRPr lang="en-US" sz="49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95BF766-66D7-4733-A7B9-7B82E37B8B85}"/>
              </a:ext>
            </a:extLst>
          </p:cNvPr>
          <p:cNvSpPr/>
          <p:nvPr/>
        </p:nvSpPr>
        <p:spPr>
          <a:xfrm>
            <a:off x="1" y="0"/>
            <a:ext cx="6536266" cy="138657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5B57ABF7-23B7-4D8F-905F-CFF6821B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49081" y="1365813"/>
            <a:ext cx="5642920" cy="5278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56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080" y="0"/>
            <a:ext cx="12102353" cy="6858000"/>
            <a:chOff x="11624" y="0"/>
            <a:chExt cx="13716000" cy="7772400"/>
          </a:xfrm>
        </p:grpSpPr>
        <p:sp>
          <p:nvSpPr>
            <p:cNvPr id="2" name="Frame 1"/>
            <p:cNvSpPr/>
            <p:nvPr/>
          </p:nvSpPr>
          <p:spPr>
            <a:xfrm>
              <a:off x="11624" y="0"/>
              <a:ext cx="13716000" cy="7772400"/>
            </a:xfrm>
            <a:prstGeom prst="frame">
              <a:avLst>
                <a:gd name="adj1" fmla="val 3527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228600" y="228600"/>
              <a:ext cx="13258800" cy="7315200"/>
            </a:xfrm>
            <a:prstGeom prst="frame">
              <a:avLst>
                <a:gd name="adj1" fmla="val 317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8235" y="643570"/>
            <a:ext cx="9963824" cy="23739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24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পূজারী, দুয়ার খোলো,</a:t>
            </a:r>
          </a:p>
          <a:p>
            <a:r>
              <a:rPr lang="bn-IN" sz="2824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ক্ষুধার ঠাকুর দাঁড়ায়ে দুয়ারে পূজার সময় হোল </a:t>
            </a:r>
            <a:r>
              <a:rPr lang="bn-IN" sz="3177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  <a:p>
            <a:endParaRPr lang="bn-IN" sz="3177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24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জীর্ণ বস্ত্র শীর্ণ – গাত্র, ক্ষুধায় কণ্ঠ ক্ষীণ—</a:t>
            </a:r>
          </a:p>
          <a:p>
            <a:r>
              <a:rPr lang="bn-IN" sz="2824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ডাকিল পান্থ ,দ্বার খোলো বাবা , খায়নিতো সাত দিন!’</a:t>
            </a:r>
            <a:endParaRPr lang="bn-IN" sz="1765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0" y="3398232"/>
            <a:ext cx="2538132" cy="2823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39" y="3398232"/>
            <a:ext cx="2563524" cy="2823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4" y="3398233"/>
            <a:ext cx="2607134" cy="2823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9147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FD0B77-F14F-4E23-A921-25228F72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88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404E932-1622-4C40-A9F4-63BF7615C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41489" y="1667052"/>
            <a:ext cx="5480756" cy="47977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214EDF-23AD-4753-8D18-B04E86F4F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778" y="1309816"/>
            <a:ext cx="7385222" cy="5548184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গাহি সাম্যের গান</a:t>
            </a:r>
            <a:r>
              <a:rPr lang="bn-IN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</a:t>
            </a:r>
            <a:br>
              <a:rPr lang="bn-IN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n-IN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চেয়ে বড় কিছু নাই ,নহে কিছু মহিয়ান</a:t>
            </a:r>
            <a:br>
              <a:rPr lang="bn-IN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 দেশ –কাল – পাত্রের ভেদ, অভেদ ধর্ম জাতি,</a:t>
            </a:r>
            <a:br>
              <a:rPr lang="bn-IN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 দেশে সব কালে ঘরে – ঘরে তিনি মানুষের জ্ঞাতি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900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build="p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90</TotalTime>
  <Words>1028</Words>
  <Application>Microsoft Office PowerPoint</Application>
  <PresentationFormat>Widescreen</PresentationFormat>
  <Paragraphs>101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NikoshBAN</vt:lpstr>
      <vt:lpstr>SutonnyMJ</vt:lpstr>
      <vt:lpstr>Times New Roman</vt:lpstr>
      <vt:lpstr>Depth</vt:lpstr>
      <vt:lpstr>PowerPoint Presentation</vt:lpstr>
      <vt:lpstr>PowerPoint Presentation</vt:lpstr>
      <vt:lpstr>PowerPoint Presentation</vt:lpstr>
      <vt:lpstr>পাঠের শিরোনামঃ</vt:lpstr>
      <vt:lpstr>শিখনফল </vt:lpstr>
      <vt:lpstr>কবি পরিচিতি</vt:lpstr>
      <vt:lpstr> গাহি সাম্যের গান— মানুষের চেয়ে বড় কিছু নাই ,নহে কিছু মহিয়ান নাই দেশ –কাল – পাত্রের ভেদ, অভেদ ধর্ম জাতি, সব দেশে সব কালে ঘরে – ঘরে তিনি মানুষের জ্ঞাতি</vt:lpstr>
      <vt:lpstr>PowerPoint Presentation</vt:lpstr>
      <vt:lpstr>সরব পাঠ</vt:lpstr>
      <vt:lpstr>নিরব পাঠ</vt:lpstr>
      <vt:lpstr>     শব্দার্থঃ</vt:lpstr>
      <vt:lpstr>একক কাজঃ</vt:lpstr>
      <vt:lpstr>PowerPoint Presentation</vt:lpstr>
      <vt:lpstr>দলগত কাজঃ</vt:lpstr>
      <vt:lpstr>মূল্যায়ণ</vt:lpstr>
      <vt:lpstr>বাড়ির কাজঃ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12</cp:revision>
  <dcterms:created xsi:type="dcterms:W3CDTF">2020-06-15T06:53:53Z</dcterms:created>
  <dcterms:modified xsi:type="dcterms:W3CDTF">2020-06-21T02:31:59Z</dcterms:modified>
</cp:coreProperties>
</file>