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70" r:id="rId4"/>
    <p:sldId id="260" r:id="rId5"/>
    <p:sldId id="271" r:id="rId6"/>
    <p:sldId id="261" r:id="rId7"/>
    <p:sldId id="262" r:id="rId8"/>
    <p:sldId id="269" r:id="rId9"/>
    <p:sldId id="268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120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3C8FC-31E4-4FDF-9B00-F43AEE6BF252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AEFC1-75A3-4D7A-8D69-519E5FF1F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883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904B85-B09E-482B-9151-45073B569486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263035-0E26-4EFA-8738-2EF49CE90A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15685">
            <a:off x="9518420" y="2366604"/>
            <a:ext cx="2305050" cy="1990725"/>
          </a:xfrm>
          <a:prstGeom prst="rect">
            <a:avLst/>
          </a:prstGeom>
        </p:spPr>
      </p:pic>
      <p:pic>
        <p:nvPicPr>
          <p:cNvPr id="15" name="Picture 14" descr="AAuE7mDIiN75iKrjKa0IsWFoa7vOZPsH0U7x6ioxZB_o=s96-c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13" y="2503219"/>
            <a:ext cx="2836983" cy="257976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16-Point Star 8"/>
          <p:cNvSpPr/>
          <p:nvPr/>
        </p:nvSpPr>
        <p:spPr>
          <a:xfrm>
            <a:off x="3375213" y="121030"/>
            <a:ext cx="5647765" cy="1801906"/>
          </a:xfrm>
          <a:prstGeom prst="star16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70300" y="506654"/>
            <a:ext cx="3966882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4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bn-IN" sz="48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25588" y="2232212"/>
            <a:ext cx="5741894" cy="33079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accent3">
                <a:lumMod val="50000"/>
              </a:schemeClr>
            </a:solidFill>
          </a:ln>
          <a:scene3d>
            <a:camera prst="perspectiveHeroicExtremeLef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5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সুলতান</a:t>
            </a:r>
            <a:r>
              <a:rPr lang="en-US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54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করল্যাছড়ি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লংগদু,রাংগামাটি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পার্বত্য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219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9627" y="793376"/>
            <a:ext cx="1130897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ফয়সাল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২৫,০০০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২০২০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০১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ফয়সাল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এন্টারপ্রাইজ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নিম্নরূপঃ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০১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১০,০০০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b="1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০৩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বাকিতে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৯,০০০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b="1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০৫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কালামের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১১,০০০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b="1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০৮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৯,০০০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১০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পাওনাদারকে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পরিশোধ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৪,০০০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b="1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১২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মনিহারি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দ্রাবাদি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৮০০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১৪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বিজ্ঞাপন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২,৫০০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b="1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২৩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১১,০০০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b="1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কমিশন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১,৫০০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 গুলি দিয়ে একটি একঘরা নগদান বই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করঃ-</a:t>
            </a:r>
            <a:endParaRPr lang="en-US" sz="2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52044" y="174813"/>
            <a:ext cx="6627694" cy="537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18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4059" y="2783540"/>
            <a:ext cx="11779623" cy="37240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মহসিন</a:t>
            </a:r>
            <a:r>
              <a:rPr lang="bn-BD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এন্টারপ্রাইজ নগদ </a:t>
            </a:r>
            <a:r>
              <a:rPr lang="en-US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৩৫</a:t>
            </a:r>
            <a:r>
              <a:rPr lang="bn-BD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,০০০টাকা নিয়ে ২০</a:t>
            </a:r>
            <a:r>
              <a:rPr lang="en-US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BD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সালের  জানুয়ারীতে ব্যবসা</a:t>
            </a:r>
            <a:r>
              <a:rPr lang="en-US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bn-BD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শুরু </a:t>
            </a:r>
            <a:r>
              <a:rPr lang="en-US" sz="2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bn-BD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উক্ত মাসে তাঁর ব্যবসায়ের লেনদেন সমুহ নিম্নরুপঃ -</a:t>
            </a:r>
          </a:p>
          <a:p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জানুয়ারী-১, 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আসবাবপত্র ক্রয় 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,০০০টাকা</a:t>
            </a:r>
          </a:p>
          <a:p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জানুয়ারী-৩, 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আজাদের নিকট নগদে বিক্রয় ৬,০০০টাকা</a:t>
            </a:r>
          </a:p>
          <a:p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জানুয়ারী-৪, 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পাওনাদারকে পরিশোধ 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,০০০ টাকা </a:t>
            </a:r>
            <a:endParaRPr lang="en-US" sz="2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জানুয়ারি-৮,  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৪,০০০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জানুয়ারি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১১, 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বিজ্ঞাপন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১,৫০০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জানুয়ারি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১৮, 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মনিহারি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দ্রবাদি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জানুয়ারি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২৩, 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বাকিতে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৩,০০০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জানুয়ারি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২৬, 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কমিশন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১,০০০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উপরোক্ত লেনদেন এর ভিত্তিতে একঘরা নগদান বই প্রস্তুত 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কর।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446" y="53788"/>
            <a:ext cx="5459507" cy="2157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807467">
            <a:off x="4988855" y="672354"/>
            <a:ext cx="2756647" cy="707886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1001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B0F0"/>
                </a:solidFill>
              </a:rPr>
              <a:t>বাড়ীর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কাজ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97223" y="2124636"/>
            <a:ext cx="11618259" cy="4733364"/>
          </a:xfrm>
          <a:prstGeom prst="horizontalScroll">
            <a:avLst>
              <a:gd name="adj" fmla="val 8807"/>
            </a:avLst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44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60" y="240432"/>
            <a:ext cx="4639236" cy="6066239"/>
          </a:xfrm>
          <a:prstGeom prst="rect">
            <a:avLst/>
          </a:prstGeom>
        </p:spPr>
      </p:pic>
      <p:pic>
        <p:nvPicPr>
          <p:cNvPr id="8" name="Picture 7" descr="download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372" y="201706"/>
            <a:ext cx="4777628" cy="61587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89810" y="121027"/>
            <a:ext cx="995083" cy="622598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7030A0"/>
                </a:solidFill>
              </a:rPr>
              <a:t>সবাইকে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ধন্যবাদ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5634318" y="0"/>
            <a:ext cx="1438835" cy="6360459"/>
          </a:xfrm>
          <a:prstGeom prst="verticalScroll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593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922" y="363416"/>
            <a:ext cx="3071447" cy="2190384"/>
          </a:xfrm>
          <a:prstGeom prst="rect">
            <a:avLst/>
          </a:prstGeom>
        </p:spPr>
      </p:pic>
      <p:pic>
        <p:nvPicPr>
          <p:cNvPr id="8" name="Picture 7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62" y="2829658"/>
            <a:ext cx="3094891" cy="2480896"/>
          </a:xfrm>
          <a:prstGeom prst="rect">
            <a:avLst/>
          </a:prstGeom>
        </p:spPr>
      </p:pic>
      <p:pic>
        <p:nvPicPr>
          <p:cNvPr id="9" name="Picture 8" descr="images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5839" y="3011105"/>
            <a:ext cx="3974122" cy="2286001"/>
          </a:xfrm>
          <a:prstGeom prst="rect">
            <a:avLst/>
          </a:prstGeom>
        </p:spPr>
      </p:pic>
      <p:pic>
        <p:nvPicPr>
          <p:cNvPr id="10" name="Picture 9" descr="images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64122"/>
            <a:ext cx="3012831" cy="2001716"/>
          </a:xfrm>
          <a:prstGeom prst="rect">
            <a:avLst/>
          </a:prstGeom>
        </p:spPr>
      </p:pic>
      <p:pic>
        <p:nvPicPr>
          <p:cNvPr id="12" name="Picture 11" descr="images (1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0248" y="3062848"/>
            <a:ext cx="3290047" cy="2135470"/>
          </a:xfrm>
          <a:prstGeom prst="rect">
            <a:avLst/>
          </a:prstGeom>
        </p:spPr>
      </p:pic>
      <p:sp>
        <p:nvSpPr>
          <p:cNvPr id="15" name="Explosion 2 14"/>
          <p:cNvSpPr/>
          <p:nvPr/>
        </p:nvSpPr>
        <p:spPr>
          <a:xfrm>
            <a:off x="3697941" y="161365"/>
            <a:ext cx="4988859" cy="201705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ধরণ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192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ata 1"/>
          <p:cNvSpPr/>
          <p:nvPr/>
        </p:nvSpPr>
        <p:spPr>
          <a:xfrm>
            <a:off x="8417169" y="1395043"/>
            <a:ext cx="3223846" cy="3094896"/>
          </a:xfrm>
          <a:prstGeom prst="flowChartInputOutpu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হিসাব বিজ্ঞান</a:t>
            </a:r>
          </a:p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নবম শ্রেণি</a:t>
            </a:r>
            <a:endParaRPr lang="en-US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bn-BD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সময়- </a:t>
            </a:r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৪০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মিনিট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3681046" y="339969"/>
            <a:ext cx="4407877" cy="832339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7030A0"/>
                </a:solidFill>
              </a:rPr>
              <a:t>পাঠ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পরিচিতি</a:t>
            </a:r>
            <a:endParaRPr lang="en-US" sz="4400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63" y="1436072"/>
            <a:ext cx="2906150" cy="3147651"/>
          </a:xfrm>
          <a:prstGeom prst="rect">
            <a:avLst/>
          </a:prstGeom>
        </p:spPr>
      </p:pic>
      <p:sp>
        <p:nvSpPr>
          <p:cNvPr id="5" name="Down Ribbon 4"/>
          <p:cNvSpPr/>
          <p:nvPr/>
        </p:nvSpPr>
        <p:spPr>
          <a:xfrm>
            <a:off x="3235568" y="1688123"/>
            <a:ext cx="5099539" cy="3270739"/>
          </a:xfrm>
          <a:prstGeom prst="ribbon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</a:rPr>
              <a:t>নগদান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3">
                    <a:lumMod val="75000"/>
                  </a:schemeClr>
                </a:solidFill>
              </a:rPr>
              <a:t>বহি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>
            <a:off x="632012" y="430307"/>
            <a:ext cx="10999693" cy="5943600"/>
          </a:xfrm>
          <a:prstGeom prst="verticalScroll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67435" y="1385832"/>
            <a:ext cx="8969189" cy="4924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6000" b="1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bn-IN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----</a:t>
            </a:r>
            <a:endParaRPr lang="bn-BD" sz="32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 বই </a:t>
            </a:r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তা বলতে পারবে।</a:t>
            </a:r>
            <a:endParaRPr lang="en-US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প্রকারবেদ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একঘরা নগদান বই এর বর্ণনা করতে পারবে।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40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একঘরা নগদান বই  প্রস্তুত এবং এর জের টানতে পারবে।</a:t>
            </a:r>
          </a:p>
          <a:p>
            <a:endParaRPr lang="en-US" sz="14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2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877671" y="389965"/>
            <a:ext cx="7624481" cy="1761565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7030A0"/>
                </a:solidFill>
              </a:rPr>
              <a:t>নগদান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বই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কি</a:t>
            </a:r>
            <a:r>
              <a:rPr lang="en-US" sz="4800" b="1" dirty="0" smtClean="0">
                <a:solidFill>
                  <a:srgbClr val="7030A0"/>
                </a:solidFill>
              </a:rPr>
              <a:t>?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Flowchart: Data 2"/>
          <p:cNvSpPr/>
          <p:nvPr/>
        </p:nvSpPr>
        <p:spPr>
          <a:xfrm>
            <a:off x="2191871" y="2675965"/>
            <a:ext cx="9412941" cy="2864223"/>
          </a:xfrm>
          <a:prstGeom prst="flowChartInputOutpu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</a:rPr>
              <a:t>যে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সকল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লেনদেনের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দারা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নগদ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অর্থের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প্রাপ্তি</a:t>
            </a:r>
            <a:r>
              <a:rPr lang="en-US" sz="3200" b="1" dirty="0" smtClean="0">
                <a:solidFill>
                  <a:srgbClr val="7030A0"/>
                </a:solidFill>
              </a:rPr>
              <a:t> ও </a:t>
            </a:r>
            <a:r>
              <a:rPr lang="en-US" sz="3200" b="1" dirty="0" err="1" smtClean="0">
                <a:solidFill>
                  <a:srgbClr val="7030A0"/>
                </a:solidFill>
              </a:rPr>
              <a:t>প্রদান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ঘটে,ঐ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লেনদেন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সমূহকে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একত্রিত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যে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বই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প্রস্তুত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করা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হয়,তা</a:t>
            </a:r>
            <a:r>
              <a:rPr lang="en-US" sz="3200" b="1" dirty="0" smtClean="0">
                <a:solidFill>
                  <a:srgbClr val="7030A0"/>
                </a:solidFill>
              </a:rPr>
              <a:t>-ই </a:t>
            </a:r>
            <a:r>
              <a:rPr lang="en-US" sz="3200" b="1" dirty="0" err="1" smtClean="0">
                <a:solidFill>
                  <a:srgbClr val="7030A0"/>
                </a:solidFill>
              </a:rPr>
              <a:t>নগদান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বই</a:t>
            </a:r>
            <a:r>
              <a:rPr lang="en-US" sz="3200" b="1" dirty="0" smtClean="0">
                <a:solidFill>
                  <a:srgbClr val="7030A0"/>
                </a:solidFill>
              </a:rPr>
              <a:t>।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154680" y="2272825"/>
            <a:ext cx="5867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একঘরা নগদান বই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154680" y="3315597"/>
            <a:ext cx="5867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দুইঘরা নগদান বই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228874" y="4569094"/>
            <a:ext cx="579320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তিনঘরা নগদান বই </a:t>
            </a:r>
            <a:endParaRPr lang="en-US" sz="3600" b="1" dirty="0"/>
          </a:p>
        </p:txBody>
      </p:sp>
      <p:sp>
        <p:nvSpPr>
          <p:cNvPr id="5" name="TextBox 5"/>
          <p:cNvSpPr txBox="1"/>
          <p:nvPr/>
        </p:nvSpPr>
        <p:spPr>
          <a:xfrm>
            <a:off x="3228874" y="5740894"/>
            <a:ext cx="5793206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খুচরা নগদান  বই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59480" y="866672"/>
            <a:ext cx="289560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Vertical Scroll 7"/>
          <p:cNvSpPr/>
          <p:nvPr/>
        </p:nvSpPr>
        <p:spPr>
          <a:xfrm>
            <a:off x="685800" y="1398494"/>
            <a:ext cx="10636623" cy="5244354"/>
          </a:xfrm>
          <a:prstGeom prst="verticalScroll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914399" y="0"/>
            <a:ext cx="9211236" cy="130436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IN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বহি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bn-IN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595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3697" y="375083"/>
            <a:ext cx="67056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একঘরা নগদান বই নমুনা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1352" y="1836675"/>
            <a:ext cx="1295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213139" y="1848397"/>
            <a:ext cx="1143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7570" y="2700853"/>
          <a:ext cx="1166446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061"/>
                <a:gridCol w="1863969"/>
                <a:gridCol w="867508"/>
                <a:gridCol w="750277"/>
                <a:gridCol w="1524000"/>
                <a:gridCol w="855784"/>
                <a:gridCol w="1629508"/>
                <a:gridCol w="902677"/>
                <a:gridCol w="855784"/>
                <a:gridCol w="15708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তারিখ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প্রাপ্তি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ভাঃ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নং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খঃ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পৃঃ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পরিমাণ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টাকা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তারিখ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প্রদান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ভাঃ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নং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খঃ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2060"/>
                          </a:solidFill>
                        </a:rPr>
                        <a:t>পৃঃ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পরিমান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টাকা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050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235" y="1097484"/>
            <a:ext cx="9897036" cy="48936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শরীফ</a:t>
            </a:r>
            <a:r>
              <a:rPr lang="en-US" sz="2400" dirty="0" smtClean="0"/>
              <a:t> </a:t>
            </a:r>
            <a:r>
              <a:rPr lang="en-US" sz="2400" dirty="0" err="1" smtClean="0"/>
              <a:t>ট্রেডার্সের</a:t>
            </a:r>
            <a:r>
              <a:rPr lang="en-US" sz="2400" dirty="0" smtClean="0"/>
              <a:t> </a:t>
            </a:r>
            <a:r>
              <a:rPr lang="en-US" sz="2400" dirty="0" smtClean="0"/>
              <a:t>২০১৭সালের </a:t>
            </a:r>
            <a:r>
              <a:rPr lang="en-US" sz="2400" dirty="0" err="1" smtClean="0"/>
              <a:t>জুন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কতিপয়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লেনদেন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নিম্নরূপ</a:t>
            </a:r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জুন</a:t>
            </a:r>
            <a:r>
              <a:rPr lang="en-US" sz="2400" dirty="0" smtClean="0"/>
              <a:t>  ১   </a:t>
            </a:r>
            <a:r>
              <a:rPr lang="en-US" sz="2400" dirty="0" err="1" smtClean="0"/>
              <a:t>প্রারম্ভিক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উদবৃত্ত</a:t>
            </a:r>
            <a:r>
              <a:rPr lang="en-US" sz="2400" dirty="0" smtClean="0"/>
              <a:t> ২,৫০০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জুন</a:t>
            </a:r>
            <a:r>
              <a:rPr lang="en-US" sz="2400" dirty="0" smtClean="0"/>
              <a:t>  ২   </a:t>
            </a:r>
            <a:r>
              <a:rPr lang="en-US" sz="2400" dirty="0" err="1" smtClean="0"/>
              <a:t>অতিরিক্ত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মূলধন</a:t>
            </a:r>
            <a:r>
              <a:rPr lang="en-US" sz="2400" dirty="0" smtClean="0"/>
              <a:t> </a:t>
            </a:r>
            <a:r>
              <a:rPr lang="en-US" sz="2400" dirty="0" err="1" smtClean="0"/>
              <a:t>আনায়ন</a:t>
            </a:r>
            <a:r>
              <a:rPr lang="en-US" sz="2400" dirty="0" smtClean="0"/>
              <a:t> ১০,০০০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জুন</a:t>
            </a:r>
            <a:r>
              <a:rPr lang="en-US" sz="2400" dirty="0" smtClean="0"/>
              <a:t>  ৪   </a:t>
            </a:r>
            <a:r>
              <a:rPr lang="en-US" sz="2400" dirty="0" err="1" smtClean="0"/>
              <a:t>নগদে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ক্রয়</a:t>
            </a:r>
            <a:r>
              <a:rPr lang="en-US" sz="2400" dirty="0" smtClean="0"/>
              <a:t> ৭,০০০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জুন</a:t>
            </a:r>
            <a:r>
              <a:rPr lang="en-US" sz="2400" dirty="0" smtClean="0"/>
              <a:t> ৬  </a:t>
            </a:r>
            <a:r>
              <a:rPr lang="en-US" sz="2400" dirty="0" err="1" smtClean="0"/>
              <a:t>জামালের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নিকট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বিক্রয়</a:t>
            </a:r>
            <a:r>
              <a:rPr lang="en-US" sz="2400" dirty="0" smtClean="0"/>
              <a:t> ৮,০০০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জুন</a:t>
            </a:r>
            <a:r>
              <a:rPr lang="en-US" sz="2400" dirty="0" smtClean="0"/>
              <a:t> ১০ </a:t>
            </a:r>
            <a:r>
              <a:rPr lang="en-US" sz="2400" dirty="0" err="1" smtClean="0"/>
              <a:t>আলমের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কাছ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ঋণ</a:t>
            </a:r>
            <a:r>
              <a:rPr lang="en-US" sz="2400" dirty="0" smtClean="0"/>
              <a:t> </a:t>
            </a:r>
            <a:r>
              <a:rPr lang="en-US" sz="2400" dirty="0" err="1" smtClean="0"/>
              <a:t>গ্রহণ</a:t>
            </a:r>
            <a:r>
              <a:rPr lang="en-US" sz="2400" dirty="0" smtClean="0"/>
              <a:t> ১৫,০০০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জুন</a:t>
            </a:r>
            <a:r>
              <a:rPr lang="en-US" sz="2400" dirty="0" smtClean="0"/>
              <a:t> ১৫ </a:t>
            </a:r>
            <a:r>
              <a:rPr lang="en-US" sz="2400" dirty="0" err="1" smtClean="0"/>
              <a:t>ভাড়া</a:t>
            </a:r>
            <a:r>
              <a:rPr lang="en-US" sz="2400" dirty="0" smtClean="0"/>
              <a:t> </a:t>
            </a:r>
            <a:r>
              <a:rPr lang="en-US" sz="2400" dirty="0" err="1" smtClean="0"/>
              <a:t>অগ্রিম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পরিশোধ</a:t>
            </a:r>
            <a:r>
              <a:rPr lang="en-US" sz="2400" dirty="0" smtClean="0"/>
              <a:t> ৪,০০০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জুন</a:t>
            </a:r>
            <a:r>
              <a:rPr lang="en-US" sz="2400" dirty="0" smtClean="0"/>
              <a:t> ২০ </a:t>
            </a:r>
            <a:r>
              <a:rPr lang="en-US" sz="2400" dirty="0" err="1" smtClean="0"/>
              <a:t>দেনাদার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প্রাপ্তি</a:t>
            </a:r>
            <a:r>
              <a:rPr lang="en-US" sz="2400" dirty="0" smtClean="0"/>
              <a:t> ৬,০০০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জুন</a:t>
            </a:r>
            <a:r>
              <a:rPr lang="en-US" sz="2400" dirty="0" smtClean="0"/>
              <a:t> ২২ </a:t>
            </a:r>
            <a:r>
              <a:rPr lang="en-US" sz="2400" dirty="0" err="1" smtClean="0"/>
              <a:t>মালিক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কর্তক</a:t>
            </a:r>
            <a:r>
              <a:rPr lang="en-US" sz="2400" dirty="0" smtClean="0"/>
              <a:t> </a:t>
            </a:r>
            <a:r>
              <a:rPr lang="en-US" sz="2400" dirty="0" err="1" smtClean="0"/>
              <a:t>উত্তোলন</a:t>
            </a:r>
            <a:r>
              <a:rPr lang="en-US" sz="2400" dirty="0" smtClean="0"/>
              <a:t> ১,০০০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।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জুন</a:t>
            </a:r>
            <a:r>
              <a:rPr lang="en-US" sz="2400" dirty="0" smtClean="0"/>
              <a:t> ২৫ </a:t>
            </a:r>
            <a:r>
              <a:rPr lang="en-US" sz="2400" dirty="0" err="1" smtClean="0"/>
              <a:t>যন্ত্রপাতি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ক্রয়</a:t>
            </a:r>
            <a:r>
              <a:rPr lang="en-US" sz="2400" dirty="0" smtClean="0"/>
              <a:t> ৯,০০০ </a:t>
            </a:r>
            <a:r>
              <a:rPr lang="en-US" sz="2400" dirty="0" err="1" smtClean="0"/>
              <a:t>টাকা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জুন</a:t>
            </a:r>
            <a:r>
              <a:rPr lang="en-US" sz="2400" dirty="0" smtClean="0"/>
              <a:t> ৩০ </a:t>
            </a:r>
            <a:r>
              <a:rPr lang="en-US" sz="2400" dirty="0" err="1" smtClean="0"/>
              <a:t>মামুনকে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বেতন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৩,০০০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6" name="Bevel 5"/>
          <p:cNvSpPr/>
          <p:nvPr/>
        </p:nvSpPr>
        <p:spPr>
          <a:xfrm>
            <a:off x="363071" y="242047"/>
            <a:ext cx="11618258" cy="6615953"/>
          </a:xfrm>
          <a:prstGeom prst="bevel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41293" y="2124634"/>
          <a:ext cx="10287000" cy="3890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526"/>
                <a:gridCol w="1723650"/>
                <a:gridCol w="811279"/>
                <a:gridCol w="735560"/>
                <a:gridCol w="1062550"/>
                <a:gridCol w="903327"/>
                <a:gridCol w="2168769"/>
                <a:gridCol w="539261"/>
                <a:gridCol w="420913"/>
                <a:gridCol w="995165"/>
              </a:tblGrid>
              <a:tr h="9104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তারিখ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প্রাপ্তি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ভাঃ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নং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খঃ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পৃঃ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পরিঃ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তারিখ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প্রদান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ভাঃ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খঃ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পৃঃ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পরিঃ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টাঃ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297571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২০১৭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জুন-১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জুন-২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জুন-৬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জুন-১০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জুন-২০</a:t>
                      </a:r>
                    </a:p>
                    <a:p>
                      <a:endParaRPr lang="en-US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জুলাই-১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err="1" smtClean="0">
                          <a:solidFill>
                            <a:srgbClr val="0070C0"/>
                          </a:solidFill>
                        </a:rPr>
                        <a:t>ব্যালেন্স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 B/D</a:t>
                      </a:r>
                    </a:p>
                    <a:p>
                      <a:r>
                        <a:rPr lang="en-US" b="1" dirty="0" err="1" smtClean="0">
                          <a:solidFill>
                            <a:srgbClr val="0070C0"/>
                          </a:solidFill>
                        </a:rPr>
                        <a:t>মূলধন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70C0"/>
                          </a:solidFill>
                        </a:rPr>
                        <a:t>হিসাব</a:t>
                      </a:r>
                      <a:endParaRPr lang="en-US" b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b="1" baseline="0" dirty="0" err="1" smtClean="0">
                          <a:solidFill>
                            <a:srgbClr val="0070C0"/>
                          </a:solidFill>
                        </a:rPr>
                        <a:t>বিক্রয়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70C0"/>
                          </a:solidFill>
                        </a:rPr>
                        <a:t>হিসাব</a:t>
                      </a:r>
                      <a:endParaRPr lang="en-US" b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b="1" baseline="0" dirty="0" err="1" smtClean="0">
                          <a:solidFill>
                            <a:srgbClr val="0070C0"/>
                          </a:solidFill>
                        </a:rPr>
                        <a:t>আলমের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70C0"/>
                          </a:solidFill>
                        </a:rPr>
                        <a:t>ঋণ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70C0"/>
                          </a:solidFill>
                        </a:rPr>
                        <a:t>হিঃ</a:t>
                      </a:r>
                      <a:endParaRPr lang="en-US" b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b="1" baseline="0" dirty="0" err="1" smtClean="0">
                          <a:solidFill>
                            <a:srgbClr val="0070C0"/>
                          </a:solidFill>
                        </a:rPr>
                        <a:t>দেনাদার</a:t>
                      </a:r>
                      <a:r>
                        <a:rPr lang="en-US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70C0"/>
                          </a:solidFill>
                        </a:rPr>
                        <a:t>হিসাব</a:t>
                      </a:r>
                      <a:endParaRPr lang="en-US" b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n-US" b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0070C0"/>
                          </a:solidFill>
                        </a:rPr>
                        <a:t>ব্যালেন্স</a:t>
                      </a:r>
                      <a:r>
                        <a:rPr lang="en-US" b="1" dirty="0" smtClean="0">
                          <a:solidFill>
                            <a:srgbClr val="0070C0"/>
                          </a:solidFill>
                        </a:rPr>
                        <a:t> B/D</a:t>
                      </a:r>
                    </a:p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২,৫০০</a:t>
                      </a: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১০,০০০</a:t>
                      </a: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৮,০০০</a:t>
                      </a: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১৫,০০০</a:t>
                      </a: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৬,০০০</a:t>
                      </a: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৪১,৫০০</a:t>
                      </a: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১৭,৫০০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২০১৭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জুন-৪</a:t>
                      </a:r>
                      <a:endParaRPr lang="en-US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জুন-১৫</a:t>
                      </a:r>
                      <a:endParaRPr lang="en-US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জুন-২২</a:t>
                      </a:r>
                      <a:endParaRPr lang="en-US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জুন-২৫</a:t>
                      </a:r>
                      <a:endParaRPr lang="en-US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জুন-২৫</a:t>
                      </a:r>
                      <a:endParaRPr lang="en-US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জুন-৩০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err="1" smtClean="0">
                          <a:solidFill>
                            <a:srgbClr val="002060"/>
                          </a:solidFill>
                        </a:rPr>
                        <a:t>ক্রয়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2060"/>
                          </a:solidFill>
                        </a:rPr>
                        <a:t>হিসাব</a:t>
                      </a:r>
                      <a:endParaRPr lang="en-US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b="1" baseline="0" dirty="0" err="1" smtClean="0">
                          <a:solidFill>
                            <a:srgbClr val="002060"/>
                          </a:solidFill>
                        </a:rPr>
                        <a:t>অগ্রিম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2060"/>
                          </a:solidFill>
                        </a:rPr>
                        <a:t>ভাড়া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2060"/>
                          </a:solidFill>
                        </a:rPr>
                        <a:t>হিসাব</a:t>
                      </a:r>
                      <a:endParaRPr lang="en-US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b="1" baseline="0" dirty="0" err="1" smtClean="0">
                          <a:solidFill>
                            <a:srgbClr val="002060"/>
                          </a:solidFill>
                        </a:rPr>
                        <a:t>উত্তোলন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2060"/>
                          </a:solidFill>
                        </a:rPr>
                        <a:t>হিসাব</a:t>
                      </a:r>
                      <a:endParaRPr lang="en-US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b="1" baseline="0" dirty="0" err="1" smtClean="0">
                          <a:solidFill>
                            <a:srgbClr val="002060"/>
                          </a:solidFill>
                        </a:rPr>
                        <a:t>যন্ত্রপাতি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2060"/>
                          </a:solidFill>
                        </a:rPr>
                        <a:t>হিসাব</a:t>
                      </a:r>
                      <a:endParaRPr lang="en-US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b="1" baseline="0" dirty="0" err="1" smtClean="0">
                          <a:solidFill>
                            <a:srgbClr val="002060"/>
                          </a:solidFill>
                        </a:rPr>
                        <a:t>বেতন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002060"/>
                          </a:solidFill>
                        </a:rPr>
                        <a:t>হিসাব</a:t>
                      </a:r>
                      <a:endParaRPr lang="en-US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002060"/>
                          </a:solidFill>
                        </a:rPr>
                        <a:t>ব্যালেন্স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 C/D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৭,০০০</a:t>
                      </a: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৪.০০০</a:t>
                      </a: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১,০০০</a:t>
                      </a: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৯,০০০</a:t>
                      </a: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৩,০০০</a:t>
                      </a: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১৭,৫০০</a:t>
                      </a:r>
                    </a:p>
                    <a:p>
                      <a:endParaRPr lang="en-US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৪১,৫০০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5092987" y="4961958"/>
            <a:ext cx="1066800" cy="35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102986" y="4727152"/>
            <a:ext cx="1066800" cy="35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091263" y="4992988"/>
            <a:ext cx="1066800" cy="35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0234581" y="5215727"/>
            <a:ext cx="1066800" cy="35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0224593" y="5481566"/>
            <a:ext cx="1066800" cy="35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261486" y="5528458"/>
            <a:ext cx="1066800" cy="35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88677" y="140677"/>
            <a:ext cx="482990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শরীফ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ট্রেডার্সের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একঘরা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নগদান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বই</a:t>
            </a:r>
            <a:r>
              <a:rPr lang="en-US" sz="2400" b="1" dirty="0" smtClean="0">
                <a:solidFill>
                  <a:srgbClr val="C00000"/>
                </a:solidFill>
              </a:rPr>
              <a:t>।</a:t>
            </a:r>
          </a:p>
        </p:txBody>
      </p:sp>
      <p:sp>
        <p:nvSpPr>
          <p:cNvPr id="12" name="Bevel 11"/>
          <p:cNvSpPr/>
          <p:nvPr/>
        </p:nvSpPr>
        <p:spPr>
          <a:xfrm>
            <a:off x="161365" y="1331258"/>
            <a:ext cx="11846859" cy="5432612"/>
          </a:xfrm>
          <a:prstGeom prst="bevel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806</TotalTime>
  <Words>498</Words>
  <Application>Microsoft Office PowerPoint</Application>
  <PresentationFormat>Custom</PresentationFormat>
  <Paragraphs>145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Techoloy</cp:lastModifiedBy>
  <cp:revision>116</cp:revision>
  <dcterms:created xsi:type="dcterms:W3CDTF">2015-06-18T06:05:20Z</dcterms:created>
  <dcterms:modified xsi:type="dcterms:W3CDTF">2020-06-20T18:48:59Z</dcterms:modified>
</cp:coreProperties>
</file>