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1" r:id="rId5"/>
    <p:sldId id="259" r:id="rId6"/>
    <p:sldId id="260" r:id="rId7"/>
    <p:sldId id="276" r:id="rId8"/>
    <p:sldId id="277" r:id="rId9"/>
    <p:sldId id="266" r:id="rId10"/>
    <p:sldId id="278" r:id="rId11"/>
    <p:sldId id="264" r:id="rId12"/>
    <p:sldId id="267" r:id="rId13"/>
    <p:sldId id="263"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1" autoAdjust="0"/>
    <p:restoredTop sz="94660"/>
  </p:normalViewPr>
  <p:slideViewPr>
    <p:cSldViewPr>
      <p:cViewPr varScale="1">
        <p:scale>
          <a:sx n="68" d="100"/>
          <a:sy n="68" d="100"/>
        </p:scale>
        <p:origin x="-8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21-Jun-20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533400" y="3124200"/>
            <a:ext cx="8001000" cy="3770263"/>
          </a:xfrm>
          <a:prstGeom prst="rect">
            <a:avLst/>
          </a:prstGeom>
          <a:noFill/>
        </p:spPr>
        <p:txBody>
          <a:bodyPr wrap="square" rtlCol="0">
            <a:spAutoFit/>
          </a:bodyPr>
          <a:lstStyle/>
          <a:p>
            <a:pPr algn="ctr"/>
            <a:r>
              <a:rPr lang="bn-BD" sz="23900" dirty="0" smtClean="0">
                <a:solidFill>
                  <a:srgbClr val="FF0000"/>
                </a:solidFill>
                <a:latin typeface="NikoshBAN" pitchFamily="2" charset="0"/>
                <a:cs typeface="NikoshBAN" pitchFamily="2" charset="0"/>
              </a:rPr>
              <a:t>স্বা</a:t>
            </a:r>
            <a:r>
              <a:rPr lang="bn-BD" sz="23900" dirty="0" smtClean="0">
                <a:solidFill>
                  <a:schemeClr val="bg2"/>
                </a:solidFill>
                <a:latin typeface="NikoshBAN" pitchFamily="2" charset="0"/>
                <a:cs typeface="NikoshBAN" pitchFamily="2" charset="0"/>
              </a:rPr>
              <a:t>গ</a:t>
            </a:r>
            <a:r>
              <a:rPr lang="bn-BD" sz="23900" dirty="0" smtClean="0">
                <a:solidFill>
                  <a:srgbClr val="7030A0"/>
                </a:solidFill>
                <a:latin typeface="NikoshBAN" pitchFamily="2" charset="0"/>
                <a:cs typeface="NikoshBAN" pitchFamily="2" charset="0"/>
              </a:rPr>
              <a:t>ত</a:t>
            </a:r>
            <a:r>
              <a:rPr lang="bn-BD" sz="23900" dirty="0" smtClean="0">
                <a:latin typeface="NikoshBAN" pitchFamily="2" charset="0"/>
                <a:cs typeface="NikoshBAN" pitchFamily="2" charset="0"/>
              </a:rPr>
              <a:t>ম </a:t>
            </a:r>
            <a:endParaRPr lang="en-US" sz="23900" dirty="0">
              <a:latin typeface="NikoshBAN" pitchFamily="2" charset="0"/>
              <a:cs typeface="NikoshBAN" pitchFamily="2" charset="0"/>
            </a:endParaRPr>
          </a:p>
        </p:txBody>
      </p:sp>
      <p:pic>
        <p:nvPicPr>
          <p:cNvPr id="18440" name="Picture 8" descr="তৈরি পোশাক শিল্পে করোনা সংশয় ..."/>
          <p:cNvPicPr>
            <a:picLocks noChangeAspect="1" noChangeArrowheads="1"/>
          </p:cNvPicPr>
          <p:nvPr/>
        </p:nvPicPr>
        <p:blipFill>
          <a:blip r:embed="rId2"/>
          <a:srcRect/>
          <a:stretch>
            <a:fillRect/>
          </a:stretch>
        </p:blipFill>
        <p:spPr bwMode="auto">
          <a:xfrm>
            <a:off x="304800" y="228600"/>
            <a:ext cx="85344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1000" fill="hold"/>
                                        <p:tgtEl>
                                          <p:spTgt spid="18440"/>
                                        </p:tgtEl>
                                        <p:attrNameLst>
                                          <p:attrName>ppt_x</p:attrName>
                                        </p:attrNameLst>
                                      </p:cBhvr>
                                      <p:tavLst>
                                        <p:tav tm="0">
                                          <p:val>
                                            <p:strVal val="#ppt_x-.2"/>
                                          </p:val>
                                        </p:tav>
                                        <p:tav tm="100000">
                                          <p:val>
                                            <p:strVal val="#ppt_x"/>
                                          </p:val>
                                        </p:tav>
                                      </p:tavLst>
                                    </p:anim>
                                    <p:anim calcmode="lin" valueType="num">
                                      <p:cBhvr>
                                        <p:cTn id="8" dur="1000" fill="hold"/>
                                        <p:tgtEl>
                                          <p:spTgt spid="184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4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9218" name="Picture 2" descr="পাস্তুরিত দুধের বিজ্ঞাপনের ..."/>
          <p:cNvPicPr>
            <a:picLocks noChangeAspect="1" noChangeArrowheads="1"/>
          </p:cNvPicPr>
          <p:nvPr/>
        </p:nvPicPr>
        <p:blipFill>
          <a:blip r:embed="rId2"/>
          <a:srcRect/>
          <a:stretch>
            <a:fillRect/>
          </a:stretch>
        </p:blipFill>
        <p:spPr bwMode="auto">
          <a:xfrm>
            <a:off x="152400" y="152400"/>
            <a:ext cx="4495800" cy="3124200"/>
          </a:xfrm>
          <a:prstGeom prst="rect">
            <a:avLst/>
          </a:prstGeom>
          <a:noFill/>
        </p:spPr>
      </p:pic>
      <p:pic>
        <p:nvPicPr>
          <p:cNvPr id="9220" name="Picture 4" descr="দক্ষ ও পেশাজীবী জনশক্তি রপ্তানি ..."/>
          <p:cNvPicPr>
            <a:picLocks noChangeAspect="1" noChangeArrowheads="1"/>
          </p:cNvPicPr>
          <p:nvPr/>
        </p:nvPicPr>
        <p:blipFill>
          <a:blip r:embed="rId3"/>
          <a:srcRect/>
          <a:stretch>
            <a:fillRect/>
          </a:stretch>
        </p:blipFill>
        <p:spPr bwMode="auto">
          <a:xfrm>
            <a:off x="4876800" y="228600"/>
            <a:ext cx="4038600" cy="3048000"/>
          </a:xfrm>
          <a:prstGeom prst="rect">
            <a:avLst/>
          </a:prstGeom>
          <a:noFill/>
        </p:spPr>
      </p:pic>
      <p:pic>
        <p:nvPicPr>
          <p:cNvPr id="9222" name="Picture 6" descr="জাহাজ ভাঙা শিল্প: সমস্যা প্রকট ..."/>
          <p:cNvPicPr>
            <a:picLocks noChangeAspect="1" noChangeArrowheads="1"/>
          </p:cNvPicPr>
          <p:nvPr/>
        </p:nvPicPr>
        <p:blipFill>
          <a:blip r:embed="rId4"/>
          <a:srcRect l="5714" t="6091" r="20000" b="22843"/>
          <a:stretch>
            <a:fillRect/>
          </a:stretch>
        </p:blipFill>
        <p:spPr bwMode="auto">
          <a:xfrm>
            <a:off x="152400" y="3429000"/>
            <a:ext cx="4495800" cy="3200400"/>
          </a:xfrm>
          <a:prstGeom prst="rect">
            <a:avLst/>
          </a:prstGeom>
          <a:noFill/>
        </p:spPr>
      </p:pic>
      <p:pic>
        <p:nvPicPr>
          <p:cNvPr id="9224" name="Picture 8" descr="Caffeine Peps Up Solar Energy - Scientific American"/>
          <p:cNvPicPr>
            <a:picLocks noChangeAspect="1" noChangeArrowheads="1"/>
          </p:cNvPicPr>
          <p:nvPr/>
        </p:nvPicPr>
        <p:blipFill>
          <a:blip r:embed="rId5"/>
          <a:srcRect/>
          <a:stretch>
            <a:fillRect/>
          </a:stretch>
        </p:blipFill>
        <p:spPr bwMode="auto">
          <a:xfrm>
            <a:off x="4876800" y="3429000"/>
            <a:ext cx="40386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 calcmode="lin" valueType="num">
                                      <p:cBhvr>
                                        <p:cTn id="15" dur="1000" fill="hold"/>
                                        <p:tgtEl>
                                          <p:spTgt spid="9220"/>
                                        </p:tgtEl>
                                        <p:attrNameLst>
                                          <p:attrName>ppt_x</p:attrName>
                                        </p:attrNameLst>
                                      </p:cBhvr>
                                      <p:tavLst>
                                        <p:tav tm="0">
                                          <p:val>
                                            <p:strVal val="#ppt_x-.2"/>
                                          </p:val>
                                        </p:tav>
                                        <p:tav tm="100000">
                                          <p:val>
                                            <p:strVal val="#ppt_x"/>
                                          </p:val>
                                        </p:tav>
                                      </p:tavLst>
                                    </p:anim>
                                    <p:anim calcmode="lin" valueType="num">
                                      <p:cBhvr>
                                        <p:cTn id="16"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wipe(down)">
                                      <p:cBhvr>
                                        <p:cTn id="22" dur="500"/>
                                        <p:tgtEl>
                                          <p:spTgt spid="922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checkerboard(across)">
                                      <p:cBhvr>
                                        <p:cTn id="2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7170" name="Picture 2" descr="পর্যটন খাতের সমস্যা ও সম্ভাবনা"/>
          <p:cNvPicPr>
            <a:picLocks noChangeAspect="1" noChangeArrowheads="1"/>
          </p:cNvPicPr>
          <p:nvPr/>
        </p:nvPicPr>
        <p:blipFill>
          <a:blip r:embed="rId2"/>
          <a:srcRect l="5818" t="10853" b="11628"/>
          <a:stretch>
            <a:fillRect/>
          </a:stretch>
        </p:blipFill>
        <p:spPr bwMode="auto">
          <a:xfrm>
            <a:off x="152400" y="228600"/>
            <a:ext cx="4419600" cy="3124200"/>
          </a:xfrm>
          <a:prstGeom prst="rect">
            <a:avLst/>
          </a:prstGeom>
          <a:noFill/>
        </p:spPr>
      </p:pic>
      <p:sp>
        <p:nvSpPr>
          <p:cNvPr id="7172" name="AutoShape 4" descr="For all ICT Products and Accessories.. (With images) | Ic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For all ICT Products and Accessories.. (With images) | Ic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6" name="AutoShape 8" descr="For all ICT Products and Accessories.. (With images) | Ic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8" name="Picture 10" descr="ICT dealers in Alaba market clampdown on fake, substandard ..."/>
          <p:cNvPicPr>
            <a:picLocks noChangeAspect="1" noChangeArrowheads="1"/>
          </p:cNvPicPr>
          <p:nvPr/>
        </p:nvPicPr>
        <p:blipFill>
          <a:blip r:embed="rId3"/>
          <a:srcRect/>
          <a:stretch>
            <a:fillRect/>
          </a:stretch>
        </p:blipFill>
        <p:spPr bwMode="auto">
          <a:xfrm>
            <a:off x="4800600" y="228600"/>
            <a:ext cx="4191000" cy="3124200"/>
          </a:xfrm>
          <a:prstGeom prst="rect">
            <a:avLst/>
          </a:prstGeom>
          <a:noFill/>
        </p:spPr>
      </p:pic>
      <p:pic>
        <p:nvPicPr>
          <p:cNvPr id="7180" name="Picture 12" descr="পোশাক রপ্তানিতে সাড়ে ৯ শতাংশ আয় ..."/>
          <p:cNvPicPr>
            <a:picLocks noChangeAspect="1" noChangeArrowheads="1"/>
          </p:cNvPicPr>
          <p:nvPr/>
        </p:nvPicPr>
        <p:blipFill>
          <a:blip r:embed="rId4"/>
          <a:srcRect t="23952" r="34933"/>
          <a:stretch>
            <a:fillRect/>
          </a:stretch>
        </p:blipFill>
        <p:spPr bwMode="auto">
          <a:xfrm>
            <a:off x="152400" y="3505200"/>
            <a:ext cx="4419600" cy="3200400"/>
          </a:xfrm>
          <a:prstGeom prst="rect">
            <a:avLst/>
          </a:prstGeom>
          <a:noFill/>
        </p:spPr>
      </p:pic>
      <p:pic>
        <p:nvPicPr>
          <p:cNvPr id="7184" name="Picture 16" descr="ভেষজ এর উপকারিতা | ভেষজ গুণসমৃদ্ধ যে ..."/>
          <p:cNvPicPr>
            <a:picLocks noChangeAspect="1" noChangeArrowheads="1"/>
          </p:cNvPicPr>
          <p:nvPr/>
        </p:nvPicPr>
        <p:blipFill>
          <a:blip r:embed="rId5"/>
          <a:srcRect/>
          <a:stretch>
            <a:fillRect/>
          </a:stretch>
        </p:blipFill>
        <p:spPr bwMode="auto">
          <a:xfrm>
            <a:off x="4800600" y="3505200"/>
            <a:ext cx="41910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178"/>
                                        </p:tgtEl>
                                        <p:attrNameLst>
                                          <p:attrName>style.visibility</p:attrName>
                                        </p:attrNameLst>
                                      </p:cBhvr>
                                      <p:to>
                                        <p:strVal val="visible"/>
                                      </p:to>
                                    </p:set>
                                    <p:anim calcmode="lin" valueType="num">
                                      <p:cBhvr>
                                        <p:cTn id="15" dur="1000" fill="hold"/>
                                        <p:tgtEl>
                                          <p:spTgt spid="7178"/>
                                        </p:tgtEl>
                                        <p:attrNameLst>
                                          <p:attrName>ppt_w</p:attrName>
                                        </p:attrNameLst>
                                      </p:cBhvr>
                                      <p:tavLst>
                                        <p:tav tm="0">
                                          <p:val>
                                            <p:fltVal val="0"/>
                                          </p:val>
                                        </p:tav>
                                        <p:tav tm="100000">
                                          <p:val>
                                            <p:strVal val="#ppt_w"/>
                                          </p:val>
                                        </p:tav>
                                      </p:tavLst>
                                    </p:anim>
                                    <p:anim calcmode="lin" valueType="num">
                                      <p:cBhvr>
                                        <p:cTn id="16" dur="1000" fill="hold"/>
                                        <p:tgtEl>
                                          <p:spTgt spid="7178"/>
                                        </p:tgtEl>
                                        <p:attrNameLst>
                                          <p:attrName>ppt_h</p:attrName>
                                        </p:attrNameLst>
                                      </p:cBhvr>
                                      <p:tavLst>
                                        <p:tav tm="0">
                                          <p:val>
                                            <p:fltVal val="0"/>
                                          </p:val>
                                        </p:tav>
                                        <p:tav tm="100000">
                                          <p:val>
                                            <p:strVal val="#ppt_h"/>
                                          </p:val>
                                        </p:tav>
                                      </p:tavLst>
                                    </p:anim>
                                    <p:anim calcmode="lin" valueType="num">
                                      <p:cBhvr>
                                        <p:cTn id="17" dur="1000" fill="hold"/>
                                        <p:tgtEl>
                                          <p:spTgt spid="7178"/>
                                        </p:tgtEl>
                                        <p:attrNameLst>
                                          <p:attrName>style.rotation</p:attrName>
                                        </p:attrNameLst>
                                      </p:cBhvr>
                                      <p:tavLst>
                                        <p:tav tm="0">
                                          <p:val>
                                            <p:fltVal val="90"/>
                                          </p:val>
                                        </p:tav>
                                        <p:tav tm="100000">
                                          <p:val>
                                            <p:fltVal val="0"/>
                                          </p:val>
                                        </p:tav>
                                      </p:tavLst>
                                    </p:anim>
                                    <p:animEffect transition="in" filter="fade">
                                      <p:cBhvr>
                                        <p:cTn id="18" dur="1000"/>
                                        <p:tgtEl>
                                          <p:spTgt spid="717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7180"/>
                                        </p:tgtEl>
                                        <p:attrNameLst>
                                          <p:attrName>style.visibility</p:attrName>
                                        </p:attrNameLst>
                                      </p:cBhvr>
                                      <p:to>
                                        <p:strVal val="visible"/>
                                      </p:to>
                                    </p:set>
                                    <p:anim calcmode="lin" valueType="num">
                                      <p:cBhvr>
                                        <p:cTn id="23" dur="1000" fill="hold"/>
                                        <p:tgtEl>
                                          <p:spTgt spid="7180"/>
                                        </p:tgtEl>
                                        <p:attrNameLst>
                                          <p:attrName>ppt_w</p:attrName>
                                        </p:attrNameLst>
                                      </p:cBhvr>
                                      <p:tavLst>
                                        <p:tav tm="0">
                                          <p:val>
                                            <p:fltVal val="0"/>
                                          </p:val>
                                        </p:tav>
                                        <p:tav tm="100000">
                                          <p:val>
                                            <p:strVal val="#ppt_w"/>
                                          </p:val>
                                        </p:tav>
                                      </p:tavLst>
                                    </p:anim>
                                    <p:anim calcmode="lin" valueType="num">
                                      <p:cBhvr>
                                        <p:cTn id="24" dur="1000" fill="hold"/>
                                        <p:tgtEl>
                                          <p:spTgt spid="7180"/>
                                        </p:tgtEl>
                                        <p:attrNameLst>
                                          <p:attrName>ppt_h</p:attrName>
                                        </p:attrNameLst>
                                      </p:cBhvr>
                                      <p:tavLst>
                                        <p:tav tm="0">
                                          <p:val>
                                            <p:fltVal val="0"/>
                                          </p:val>
                                        </p:tav>
                                        <p:tav tm="100000">
                                          <p:val>
                                            <p:strVal val="#ppt_h"/>
                                          </p:val>
                                        </p:tav>
                                      </p:tavLst>
                                    </p:anim>
                                    <p:anim calcmode="lin" valueType="num">
                                      <p:cBhvr>
                                        <p:cTn id="25" dur="1000" fill="hold"/>
                                        <p:tgtEl>
                                          <p:spTgt spid="7180"/>
                                        </p:tgtEl>
                                        <p:attrNameLst>
                                          <p:attrName>style.rotation</p:attrName>
                                        </p:attrNameLst>
                                      </p:cBhvr>
                                      <p:tavLst>
                                        <p:tav tm="0">
                                          <p:val>
                                            <p:fltVal val="90"/>
                                          </p:val>
                                        </p:tav>
                                        <p:tav tm="100000">
                                          <p:val>
                                            <p:fltVal val="0"/>
                                          </p:val>
                                        </p:tav>
                                      </p:tavLst>
                                    </p:anim>
                                    <p:animEffect transition="in" filter="fade">
                                      <p:cBhvr>
                                        <p:cTn id="26" dur="1000"/>
                                        <p:tgtEl>
                                          <p:spTgt spid="718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7184"/>
                                        </p:tgtEl>
                                        <p:attrNameLst>
                                          <p:attrName>style.visibility</p:attrName>
                                        </p:attrNameLst>
                                      </p:cBhvr>
                                      <p:to>
                                        <p:strVal val="visible"/>
                                      </p:to>
                                    </p:set>
                                    <p:anim calcmode="lin" valueType="num">
                                      <p:cBhvr>
                                        <p:cTn id="31" dur="1000" fill="hold"/>
                                        <p:tgtEl>
                                          <p:spTgt spid="7184"/>
                                        </p:tgtEl>
                                        <p:attrNameLst>
                                          <p:attrName>ppt_w</p:attrName>
                                        </p:attrNameLst>
                                      </p:cBhvr>
                                      <p:tavLst>
                                        <p:tav tm="0">
                                          <p:val>
                                            <p:fltVal val="0"/>
                                          </p:val>
                                        </p:tav>
                                        <p:tav tm="100000">
                                          <p:val>
                                            <p:strVal val="#ppt_w"/>
                                          </p:val>
                                        </p:tav>
                                      </p:tavLst>
                                    </p:anim>
                                    <p:anim calcmode="lin" valueType="num">
                                      <p:cBhvr>
                                        <p:cTn id="32" dur="1000" fill="hold"/>
                                        <p:tgtEl>
                                          <p:spTgt spid="7184"/>
                                        </p:tgtEl>
                                        <p:attrNameLst>
                                          <p:attrName>ppt_h</p:attrName>
                                        </p:attrNameLst>
                                      </p:cBhvr>
                                      <p:tavLst>
                                        <p:tav tm="0">
                                          <p:val>
                                            <p:fltVal val="0"/>
                                          </p:val>
                                        </p:tav>
                                        <p:tav tm="100000">
                                          <p:val>
                                            <p:strVal val="#ppt_h"/>
                                          </p:val>
                                        </p:tav>
                                      </p:tavLst>
                                    </p:anim>
                                    <p:anim calcmode="lin" valueType="num">
                                      <p:cBhvr>
                                        <p:cTn id="33" dur="1000" fill="hold"/>
                                        <p:tgtEl>
                                          <p:spTgt spid="7184"/>
                                        </p:tgtEl>
                                        <p:attrNameLst>
                                          <p:attrName>style.rotation</p:attrName>
                                        </p:attrNameLst>
                                      </p:cBhvr>
                                      <p:tavLst>
                                        <p:tav tm="0">
                                          <p:val>
                                            <p:fltVal val="90"/>
                                          </p:val>
                                        </p:tav>
                                        <p:tav tm="100000">
                                          <p:val>
                                            <p:fltVal val="0"/>
                                          </p:val>
                                        </p:tav>
                                      </p:tavLst>
                                    </p:anim>
                                    <p:animEffect transition="in" filter="fade">
                                      <p:cBhvr>
                                        <p:cTn id="34" dur="10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8196" name="Picture 4" descr="সম্ভাবনাময় চামড়া শিল্প | RMG Bangladesh"/>
          <p:cNvPicPr>
            <a:picLocks noChangeAspect="1" noChangeArrowheads="1"/>
          </p:cNvPicPr>
          <p:nvPr/>
        </p:nvPicPr>
        <p:blipFill>
          <a:blip r:embed="rId2"/>
          <a:srcRect t="11842" r="25000" b="7895"/>
          <a:stretch>
            <a:fillRect/>
          </a:stretch>
        </p:blipFill>
        <p:spPr bwMode="auto">
          <a:xfrm>
            <a:off x="152400" y="152400"/>
            <a:ext cx="4495800" cy="3200400"/>
          </a:xfrm>
          <a:prstGeom prst="rect">
            <a:avLst/>
          </a:prstGeom>
          <a:noFill/>
        </p:spPr>
      </p:pic>
      <p:pic>
        <p:nvPicPr>
          <p:cNvPr id="6146" name="Picture 2" descr="কুয়েত-বাংলাদেশ মৈত্রী সরকারী ..."/>
          <p:cNvPicPr>
            <a:picLocks noChangeAspect="1" noChangeArrowheads="1"/>
          </p:cNvPicPr>
          <p:nvPr/>
        </p:nvPicPr>
        <p:blipFill>
          <a:blip r:embed="rId3"/>
          <a:srcRect t="22000"/>
          <a:stretch>
            <a:fillRect/>
          </a:stretch>
        </p:blipFill>
        <p:spPr bwMode="auto">
          <a:xfrm>
            <a:off x="4800600" y="152400"/>
            <a:ext cx="4114800" cy="3200400"/>
          </a:xfrm>
          <a:prstGeom prst="rect">
            <a:avLst/>
          </a:prstGeom>
          <a:noFill/>
        </p:spPr>
      </p:pic>
      <p:pic>
        <p:nvPicPr>
          <p:cNvPr id="6148" name="Picture 4" descr="Top Reasons Why Your Regular Car Maintenance Schedule Is Important ..."/>
          <p:cNvPicPr>
            <a:picLocks noChangeAspect="1" noChangeArrowheads="1"/>
          </p:cNvPicPr>
          <p:nvPr/>
        </p:nvPicPr>
        <p:blipFill>
          <a:blip r:embed="rId4"/>
          <a:srcRect/>
          <a:stretch>
            <a:fillRect/>
          </a:stretch>
        </p:blipFill>
        <p:spPr bwMode="auto">
          <a:xfrm>
            <a:off x="152400" y="3505200"/>
            <a:ext cx="4495800" cy="3200400"/>
          </a:xfrm>
          <a:prstGeom prst="rect">
            <a:avLst/>
          </a:prstGeom>
          <a:noFill/>
        </p:spPr>
      </p:pic>
      <p:sp>
        <p:nvSpPr>
          <p:cNvPr id="6150" name="AutoShape 6" descr="পরিবর্তনের ছোঁয়া এনেছে বায়োগ্যাস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পরিবর্তনের ছোঁয়া এনেছে বায়োগ্যাস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4" name="Picture 10" descr="SREL বায়োগ্যাস প্রোগ্রাম - Posts | Facebook"/>
          <p:cNvPicPr>
            <a:picLocks noChangeAspect="1" noChangeArrowheads="1"/>
          </p:cNvPicPr>
          <p:nvPr/>
        </p:nvPicPr>
        <p:blipFill>
          <a:blip r:embed="rId5"/>
          <a:srcRect/>
          <a:stretch>
            <a:fillRect/>
          </a:stretch>
        </p:blipFill>
        <p:spPr bwMode="auto">
          <a:xfrm>
            <a:off x="4800600" y="3505200"/>
            <a:ext cx="4191000" cy="31241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Scale>
                                      <p:cBhvr>
                                        <p:cTn id="7" dur="1000" decel="50000" fill="hold">
                                          <p:stCondLst>
                                            <p:cond delay="0"/>
                                          </p:stCondLst>
                                        </p:cTn>
                                        <p:tgtEl>
                                          <p:spTgt spid="8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6"/>
                                        </p:tgtEl>
                                        <p:attrNameLst>
                                          <p:attrName>ppt_x</p:attrName>
                                          <p:attrName>ppt_y</p:attrName>
                                        </p:attrNameLst>
                                      </p:cBhvr>
                                    </p:animMotion>
                                    <p:animEffect transition="in" filter="fade">
                                      <p:cBhvr>
                                        <p:cTn id="9" dur="10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ppt_x</p:attrName>
                                        </p:attrNameLst>
                                      </p:cBhvr>
                                      <p:tavLst>
                                        <p:tav tm="0">
                                          <p:val>
                                            <p:strVal val="#ppt_x-.2"/>
                                          </p:val>
                                        </p:tav>
                                        <p:tav tm="100000">
                                          <p:val>
                                            <p:strVal val="#ppt_x"/>
                                          </p:val>
                                        </p:tav>
                                      </p:tavLst>
                                    </p:anim>
                                    <p:anim calcmode="lin" valueType="num">
                                      <p:cBhvr>
                                        <p:cTn id="15"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p:cTn id="21"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24" dur="1000" fill="hold"/>
                                        <p:tgtEl>
                                          <p:spTgt spid="614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148"/>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6154"/>
                                        </p:tgtEl>
                                        <p:attrNameLst>
                                          <p:attrName>style.visibility</p:attrName>
                                        </p:attrNameLst>
                                      </p:cBhvr>
                                      <p:to>
                                        <p:strVal val="visible"/>
                                      </p:to>
                                    </p:set>
                                    <p:animEffect transition="in" filter="wipe(down)">
                                      <p:cBhvr>
                                        <p:cTn id="33" dur="580">
                                          <p:stCondLst>
                                            <p:cond delay="0"/>
                                          </p:stCondLst>
                                        </p:cTn>
                                        <p:tgtEl>
                                          <p:spTgt spid="6154"/>
                                        </p:tgtEl>
                                      </p:cBhvr>
                                    </p:animEffect>
                                    <p:anim calcmode="lin" valueType="num">
                                      <p:cBhvr>
                                        <p:cTn id="34" dur="1822" tmFilter="0,0; 0.14,0.36; 0.43,0.73; 0.71,0.91; 1.0,1.0">
                                          <p:stCondLst>
                                            <p:cond delay="0"/>
                                          </p:stCondLst>
                                        </p:cTn>
                                        <p:tgtEl>
                                          <p:spTgt spid="615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15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15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15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154"/>
                                        </p:tgtEl>
                                        <p:attrNameLst>
                                          <p:attrName>ppt_y</p:attrName>
                                        </p:attrNameLst>
                                      </p:cBhvr>
                                      <p:tavLst>
                                        <p:tav tm="0" fmla="#ppt_y-sin(pi*$)/81">
                                          <p:val>
                                            <p:fltVal val="0"/>
                                          </p:val>
                                        </p:tav>
                                        <p:tav tm="100000">
                                          <p:val>
                                            <p:fltVal val="1"/>
                                          </p:val>
                                        </p:tav>
                                      </p:tavLst>
                                    </p:anim>
                                    <p:animScale>
                                      <p:cBhvr>
                                        <p:cTn id="39" dur="26">
                                          <p:stCondLst>
                                            <p:cond delay="650"/>
                                          </p:stCondLst>
                                        </p:cTn>
                                        <p:tgtEl>
                                          <p:spTgt spid="6154"/>
                                        </p:tgtEl>
                                      </p:cBhvr>
                                      <p:to x="100000" y="60000"/>
                                    </p:animScale>
                                    <p:animScale>
                                      <p:cBhvr>
                                        <p:cTn id="40" dur="166" decel="50000">
                                          <p:stCondLst>
                                            <p:cond delay="676"/>
                                          </p:stCondLst>
                                        </p:cTn>
                                        <p:tgtEl>
                                          <p:spTgt spid="6154"/>
                                        </p:tgtEl>
                                      </p:cBhvr>
                                      <p:to x="100000" y="100000"/>
                                    </p:animScale>
                                    <p:animScale>
                                      <p:cBhvr>
                                        <p:cTn id="41" dur="26">
                                          <p:stCondLst>
                                            <p:cond delay="1312"/>
                                          </p:stCondLst>
                                        </p:cTn>
                                        <p:tgtEl>
                                          <p:spTgt spid="6154"/>
                                        </p:tgtEl>
                                      </p:cBhvr>
                                      <p:to x="100000" y="80000"/>
                                    </p:animScale>
                                    <p:animScale>
                                      <p:cBhvr>
                                        <p:cTn id="42" dur="166" decel="50000">
                                          <p:stCondLst>
                                            <p:cond delay="1338"/>
                                          </p:stCondLst>
                                        </p:cTn>
                                        <p:tgtEl>
                                          <p:spTgt spid="6154"/>
                                        </p:tgtEl>
                                      </p:cBhvr>
                                      <p:to x="100000" y="100000"/>
                                    </p:animScale>
                                    <p:animScale>
                                      <p:cBhvr>
                                        <p:cTn id="43" dur="26">
                                          <p:stCondLst>
                                            <p:cond delay="1642"/>
                                          </p:stCondLst>
                                        </p:cTn>
                                        <p:tgtEl>
                                          <p:spTgt spid="6154"/>
                                        </p:tgtEl>
                                      </p:cBhvr>
                                      <p:to x="100000" y="90000"/>
                                    </p:animScale>
                                    <p:animScale>
                                      <p:cBhvr>
                                        <p:cTn id="44" dur="166" decel="50000">
                                          <p:stCondLst>
                                            <p:cond delay="1668"/>
                                          </p:stCondLst>
                                        </p:cTn>
                                        <p:tgtEl>
                                          <p:spTgt spid="6154"/>
                                        </p:tgtEl>
                                      </p:cBhvr>
                                      <p:to x="100000" y="100000"/>
                                    </p:animScale>
                                    <p:animScale>
                                      <p:cBhvr>
                                        <p:cTn id="45" dur="26">
                                          <p:stCondLst>
                                            <p:cond delay="1808"/>
                                          </p:stCondLst>
                                        </p:cTn>
                                        <p:tgtEl>
                                          <p:spTgt spid="6154"/>
                                        </p:tgtEl>
                                      </p:cBhvr>
                                      <p:to x="100000" y="95000"/>
                                    </p:animScale>
                                    <p:animScale>
                                      <p:cBhvr>
                                        <p:cTn id="46" dur="166" decel="50000">
                                          <p:stCondLst>
                                            <p:cond delay="1834"/>
                                          </p:stCondLst>
                                        </p:cTn>
                                        <p:tgtEl>
                                          <p:spTgt spid="61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2590800"/>
          <a:ext cx="8839199" cy="3562168"/>
        </p:xfrm>
        <a:graphic>
          <a:graphicData uri="http://schemas.openxmlformats.org/drawingml/2006/table">
            <a:tbl>
              <a:tblPr firstRow="1" bandRow="1">
                <a:tableStyleId>{5C22544A-7EE6-4342-B048-85BDC9FD1C3A}</a:tableStyleId>
              </a:tblPr>
              <a:tblGrid>
                <a:gridCol w="2057400"/>
                <a:gridCol w="1354221"/>
                <a:gridCol w="1318126"/>
                <a:gridCol w="1366253"/>
                <a:gridCol w="1371600"/>
                <a:gridCol w="1371599"/>
              </a:tblGrid>
              <a:tr h="842191">
                <a:tc>
                  <a:txBody>
                    <a:bodyPr/>
                    <a:lstStyle/>
                    <a:p>
                      <a:pPr algn="ctr"/>
                      <a:r>
                        <a:rPr lang="bn-BD" sz="4000" dirty="0" smtClean="0">
                          <a:solidFill>
                            <a:schemeClr val="tx1"/>
                          </a:solidFill>
                          <a:latin typeface="NikoshBAN" pitchFamily="2" charset="0"/>
                          <a:ea typeface="MS Mincho" pitchFamily="49" charset="-128"/>
                          <a:cs typeface="NikoshBAN" pitchFamily="2" charset="0"/>
                        </a:rPr>
                        <a:t>ধরন</a:t>
                      </a:r>
                      <a:r>
                        <a:rPr lang="bn-BD" sz="1800" baseline="0" dirty="0" smtClean="0">
                          <a:latin typeface="NikoshBAN" pitchFamily="2" charset="0"/>
                          <a:ea typeface="MS Mincho" pitchFamily="49" charset="-128"/>
                          <a:cs typeface="NikoshBAN" pitchFamily="2" charset="0"/>
                        </a:rPr>
                        <a:t> </a:t>
                      </a:r>
                      <a:endParaRPr lang="en-US" sz="1800" dirty="0">
                        <a:latin typeface="NikoshBAN" pitchFamily="2" charset="0"/>
                        <a:ea typeface="MS Mincho" pitchFamily="49" charset="-128"/>
                        <a:cs typeface="NikoshBAN" pitchFamily="2" charset="0"/>
                      </a:endParaRPr>
                    </a:p>
                  </a:txBody>
                  <a:tcPr/>
                </a:tc>
                <a:tc>
                  <a:txBody>
                    <a:bodyPr/>
                    <a:lstStyle/>
                    <a:p>
                      <a:r>
                        <a:rPr lang="bn-BD" sz="2400" dirty="0" smtClean="0">
                          <a:solidFill>
                            <a:srgbClr val="FFFF00"/>
                          </a:solidFill>
                          <a:latin typeface="NikoshBAN" pitchFamily="2" charset="0"/>
                          <a:ea typeface="MS Mincho" pitchFamily="49" charset="-128"/>
                          <a:cs typeface="NikoshBAN" pitchFamily="2" charset="0"/>
                        </a:rPr>
                        <a:t>আর্থিক</a:t>
                      </a:r>
                      <a:r>
                        <a:rPr lang="bn-BD" sz="2400" baseline="0" dirty="0" smtClean="0">
                          <a:solidFill>
                            <a:srgbClr val="FFFF00"/>
                          </a:solidFill>
                          <a:latin typeface="NikoshBAN" pitchFamily="2" charset="0"/>
                          <a:ea typeface="MS Mincho" pitchFamily="49" charset="-128"/>
                          <a:cs typeface="NikoshBAN" pitchFamily="2" charset="0"/>
                        </a:rPr>
                        <a:t> বছর</a:t>
                      </a:r>
                    </a:p>
                    <a:p>
                      <a:r>
                        <a:rPr lang="bn-BD" sz="2400" baseline="0" dirty="0" smtClean="0">
                          <a:solidFill>
                            <a:srgbClr val="FF0000"/>
                          </a:solidFill>
                          <a:latin typeface="NikoshBAN" pitchFamily="2" charset="0"/>
                          <a:ea typeface="MS Mincho" pitchFamily="49" charset="-128"/>
                          <a:cs typeface="NikoshBAN" pitchFamily="2" charset="0"/>
                        </a:rPr>
                        <a:t>২০০৮-০৯</a:t>
                      </a:r>
                      <a:endParaRPr lang="en-US" sz="2400" dirty="0">
                        <a:solidFill>
                          <a:srgbClr val="FF0000"/>
                        </a:solidFill>
                        <a:latin typeface="NikoshBAN" pitchFamily="2" charset="0"/>
                        <a:ea typeface="MS Mincho" pitchFamily="49" charset="-128"/>
                        <a:cs typeface="NikoshBAN" pitchFamily="2" charset="0"/>
                      </a:endParaRPr>
                    </a:p>
                  </a:txBody>
                  <a:tcPr/>
                </a:tc>
                <a:tc>
                  <a:txBody>
                    <a:bodyPr/>
                    <a:lstStyle/>
                    <a:p>
                      <a:r>
                        <a:rPr lang="bn-BD" sz="2400" dirty="0" smtClean="0">
                          <a:solidFill>
                            <a:srgbClr val="FFFF00"/>
                          </a:solidFill>
                          <a:latin typeface="NikoshBAN" pitchFamily="2" charset="0"/>
                          <a:ea typeface="MS Mincho" pitchFamily="49" charset="-128"/>
                          <a:cs typeface="NikoshBAN" pitchFamily="2" charset="0"/>
                        </a:rPr>
                        <a:t>আর্থিক</a:t>
                      </a:r>
                      <a:r>
                        <a:rPr lang="bn-BD" sz="2400" baseline="0" dirty="0" smtClean="0">
                          <a:solidFill>
                            <a:srgbClr val="FFFF00"/>
                          </a:solidFill>
                          <a:latin typeface="NikoshBAN" pitchFamily="2" charset="0"/>
                          <a:ea typeface="MS Mincho" pitchFamily="49" charset="-128"/>
                          <a:cs typeface="NikoshBAN" pitchFamily="2" charset="0"/>
                        </a:rPr>
                        <a:t> বছর</a:t>
                      </a:r>
                    </a:p>
                    <a:p>
                      <a:r>
                        <a:rPr lang="bn-BD" sz="2400" baseline="0" dirty="0" smtClean="0">
                          <a:solidFill>
                            <a:srgbClr val="FF0000"/>
                          </a:solidFill>
                          <a:latin typeface="NikoshBAN" pitchFamily="2" charset="0"/>
                          <a:ea typeface="MS Mincho" pitchFamily="49" charset="-128"/>
                          <a:cs typeface="NikoshBAN" pitchFamily="2" charset="0"/>
                        </a:rPr>
                        <a:t>২০০৯-১০</a:t>
                      </a:r>
                      <a:endParaRPr lang="en-US" sz="2400" dirty="0" smtClean="0">
                        <a:solidFill>
                          <a:srgbClr val="FF0000"/>
                        </a:solidFill>
                        <a:latin typeface="NikoshBAN" pitchFamily="2" charset="0"/>
                        <a:ea typeface="MS Mincho" pitchFamily="49" charset="-128"/>
                        <a:cs typeface="NikoshBAN" pitchFamily="2" charset="0"/>
                      </a:endParaRPr>
                    </a:p>
                    <a:p>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solidFill>
                            <a:srgbClr val="FFFF00"/>
                          </a:solidFill>
                          <a:latin typeface="NikoshBAN" pitchFamily="2" charset="0"/>
                          <a:ea typeface="MS Mincho" pitchFamily="49" charset="-128"/>
                          <a:cs typeface="NikoshBAN" pitchFamily="2" charset="0"/>
                        </a:rPr>
                        <a:t>আর্থিক</a:t>
                      </a:r>
                      <a:r>
                        <a:rPr lang="bn-BD" sz="2400" baseline="0" dirty="0" smtClean="0">
                          <a:solidFill>
                            <a:srgbClr val="FFFF00"/>
                          </a:solidFill>
                          <a:latin typeface="NikoshBAN" pitchFamily="2" charset="0"/>
                          <a:ea typeface="MS Mincho" pitchFamily="49" charset="-128"/>
                          <a:cs typeface="NikoshBAN" pitchFamily="2" charset="0"/>
                        </a:rPr>
                        <a:t> বছর</a:t>
                      </a:r>
                    </a:p>
                    <a:p>
                      <a:r>
                        <a:rPr lang="bn-BD" sz="2400" baseline="0" dirty="0" smtClean="0">
                          <a:solidFill>
                            <a:srgbClr val="FF0000"/>
                          </a:solidFill>
                          <a:latin typeface="NikoshBAN" pitchFamily="2" charset="0"/>
                          <a:ea typeface="MS Mincho" pitchFamily="49" charset="-128"/>
                          <a:cs typeface="NikoshBAN" pitchFamily="2" charset="0"/>
                        </a:rPr>
                        <a:t>২০১০-১১</a:t>
                      </a:r>
                      <a:endParaRPr lang="en-US" sz="2400" dirty="0" smtClean="0">
                        <a:solidFill>
                          <a:srgbClr val="FF0000"/>
                        </a:solidFill>
                        <a:latin typeface="NikoshBAN" pitchFamily="2" charset="0"/>
                        <a:ea typeface="MS Mincho" pitchFamily="49" charset="-128"/>
                        <a:cs typeface="NikoshBAN" pitchFamily="2" charset="0"/>
                      </a:endParaRPr>
                    </a:p>
                    <a:p>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solidFill>
                            <a:srgbClr val="FFFF00"/>
                          </a:solidFill>
                          <a:latin typeface="NikoshBAN" pitchFamily="2" charset="0"/>
                          <a:ea typeface="MS Mincho" pitchFamily="49" charset="-128"/>
                          <a:cs typeface="NikoshBAN" pitchFamily="2" charset="0"/>
                        </a:rPr>
                        <a:t>আর্থিক</a:t>
                      </a:r>
                      <a:r>
                        <a:rPr lang="bn-BD" sz="2400" baseline="0" dirty="0" smtClean="0">
                          <a:solidFill>
                            <a:srgbClr val="FFFF00"/>
                          </a:solidFill>
                          <a:latin typeface="NikoshBAN" pitchFamily="2" charset="0"/>
                          <a:ea typeface="MS Mincho" pitchFamily="49" charset="-128"/>
                          <a:cs typeface="NikoshBAN" pitchFamily="2" charset="0"/>
                        </a:rPr>
                        <a:t> বছর</a:t>
                      </a:r>
                    </a:p>
                    <a:p>
                      <a:r>
                        <a:rPr lang="bn-BD" sz="2400" baseline="0" dirty="0" smtClean="0">
                          <a:solidFill>
                            <a:srgbClr val="FF0000"/>
                          </a:solidFill>
                          <a:latin typeface="NikoshBAN" pitchFamily="2" charset="0"/>
                          <a:ea typeface="MS Mincho" pitchFamily="49" charset="-128"/>
                          <a:cs typeface="NikoshBAN" pitchFamily="2" charset="0"/>
                        </a:rPr>
                        <a:t>২০১১-১২</a:t>
                      </a:r>
                      <a:endParaRPr lang="en-US" sz="2400" dirty="0" smtClean="0">
                        <a:solidFill>
                          <a:srgbClr val="FF0000"/>
                        </a:solidFill>
                        <a:latin typeface="NikoshBAN" pitchFamily="2" charset="0"/>
                        <a:ea typeface="MS Mincho" pitchFamily="49" charset="-128"/>
                        <a:cs typeface="NikoshBAN" pitchFamily="2" charset="0"/>
                      </a:endParaRPr>
                    </a:p>
                    <a:p>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solidFill>
                            <a:srgbClr val="FFFF00"/>
                          </a:solidFill>
                          <a:latin typeface="NikoshBAN" pitchFamily="2" charset="0"/>
                          <a:ea typeface="MS Mincho" pitchFamily="49" charset="-128"/>
                          <a:cs typeface="NikoshBAN" pitchFamily="2" charset="0"/>
                        </a:rPr>
                        <a:t>আর্থিক</a:t>
                      </a:r>
                      <a:r>
                        <a:rPr lang="bn-BD" sz="2400" baseline="0" dirty="0" smtClean="0">
                          <a:solidFill>
                            <a:srgbClr val="FFFF00"/>
                          </a:solidFill>
                          <a:latin typeface="NikoshBAN" pitchFamily="2" charset="0"/>
                          <a:ea typeface="MS Mincho" pitchFamily="49" charset="-128"/>
                          <a:cs typeface="NikoshBAN" pitchFamily="2" charset="0"/>
                        </a:rPr>
                        <a:t> বছর</a:t>
                      </a:r>
                    </a:p>
                    <a:p>
                      <a:r>
                        <a:rPr lang="bn-BD" sz="2400" baseline="0" dirty="0" smtClean="0">
                          <a:solidFill>
                            <a:srgbClr val="FF0000"/>
                          </a:solidFill>
                          <a:latin typeface="NikoshBAN" pitchFamily="2" charset="0"/>
                          <a:ea typeface="MS Mincho" pitchFamily="49" charset="-128"/>
                          <a:cs typeface="NikoshBAN" pitchFamily="2" charset="0"/>
                        </a:rPr>
                        <a:t>২০১২-১৩</a:t>
                      </a:r>
                      <a:endParaRPr lang="en-US" sz="2400" dirty="0" smtClean="0">
                        <a:solidFill>
                          <a:srgbClr val="FF0000"/>
                        </a:solidFill>
                        <a:latin typeface="NikoshBAN" pitchFamily="2" charset="0"/>
                        <a:ea typeface="MS Mincho" pitchFamily="49" charset="-128"/>
                        <a:cs typeface="NikoshBAN" pitchFamily="2" charset="0"/>
                      </a:endParaRPr>
                    </a:p>
                    <a:p>
                      <a:endParaRPr lang="en-US" sz="2400" dirty="0">
                        <a:latin typeface="NikoshBAN" pitchFamily="2" charset="0"/>
                        <a:ea typeface="MS Mincho" pitchFamily="49" charset="-128"/>
                        <a:cs typeface="NikoshBAN" pitchFamily="2" charset="0"/>
                      </a:endParaRPr>
                    </a:p>
                  </a:txBody>
                  <a:tcPr/>
                </a:tc>
              </a:tr>
              <a:tr h="593362">
                <a:tc>
                  <a:txBody>
                    <a:bodyPr/>
                    <a:lstStyle/>
                    <a:p>
                      <a:r>
                        <a:rPr lang="bn-BD" sz="2000" dirty="0" smtClean="0">
                          <a:latin typeface="NikoshBAN" pitchFamily="2" charset="0"/>
                          <a:ea typeface="MS Mincho" pitchFamily="49" charset="-128"/>
                          <a:cs typeface="NikoshBAN" pitchFamily="2" charset="0"/>
                        </a:rPr>
                        <a:t>মাঝরি</a:t>
                      </a:r>
                      <a:r>
                        <a:rPr lang="bn-BD" sz="2000" baseline="0" dirty="0" smtClean="0">
                          <a:latin typeface="NikoshBAN" pitchFamily="2" charset="0"/>
                          <a:ea typeface="MS Mincho" pitchFamily="49" charset="-128"/>
                          <a:cs typeface="NikoshBAN" pitchFamily="2" charset="0"/>
                        </a:rPr>
                        <a:t> ও বৃহৎ শিল্প</a:t>
                      </a:r>
                      <a:endParaRPr lang="en-US" sz="20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৪১৭৩৫.০</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৪৪২২৯.৮</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৪৯০৬৯.৯</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৫৪২৩২.৩</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৫৯৮৩০.৬</a:t>
                      </a:r>
                      <a:endParaRPr lang="en-US" sz="2400" dirty="0">
                        <a:latin typeface="NikoshBAN" pitchFamily="2" charset="0"/>
                        <a:ea typeface="MS Mincho" pitchFamily="49" charset="-128"/>
                        <a:cs typeface="NikoshBAN" pitchFamily="2" charset="0"/>
                      </a:endParaRPr>
                    </a:p>
                  </a:txBody>
                  <a:tcPr/>
                </a:tc>
              </a:tr>
              <a:tr h="593362">
                <a:tc>
                  <a:txBody>
                    <a:bodyPr/>
                    <a:lstStyle/>
                    <a:p>
                      <a:r>
                        <a:rPr lang="bn-BD" sz="2000" dirty="0" smtClean="0">
                          <a:latin typeface="NikoshBAN" pitchFamily="2" charset="0"/>
                          <a:ea typeface="MS Mincho" pitchFamily="49" charset="-128"/>
                          <a:cs typeface="NikoshBAN" pitchFamily="2" charset="0"/>
                        </a:rPr>
                        <a:t> জিডিপির</a:t>
                      </a:r>
                      <a:r>
                        <a:rPr lang="bn-BD" sz="2000" baseline="0" dirty="0" smtClean="0">
                          <a:latin typeface="NikoshBAN" pitchFamily="2" charset="0"/>
                          <a:ea typeface="MS Mincho" pitchFamily="49" charset="-128"/>
                          <a:cs typeface="NikoshBAN" pitchFamily="2" charset="0"/>
                        </a:rPr>
                        <a:t> শতকরা হার</a:t>
                      </a:r>
                      <a:endParaRPr lang="en-US" sz="20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১২.৭১%</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১২.৬৮%</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১৩.২০%</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১৩.৭৫%</a:t>
                      </a:r>
                      <a:endParaRPr lang="en-US" sz="2400" dirty="0">
                        <a:latin typeface="NikoshBAN" pitchFamily="2" charset="0"/>
                        <a:ea typeface="MS Mincho" pitchFamily="49" charset="-128"/>
                        <a:cs typeface="NikoshBAN" pitchFamily="2" charset="0"/>
                      </a:endParaRPr>
                    </a:p>
                  </a:txBody>
                  <a:tcPr/>
                </a:tc>
                <a:tc>
                  <a:txBody>
                    <a:bodyPr/>
                    <a:lstStyle/>
                    <a:p>
                      <a:endParaRPr lang="en-US" sz="2400">
                        <a:latin typeface="NikoshBAN" pitchFamily="2" charset="0"/>
                        <a:ea typeface="MS Mincho" pitchFamily="49" charset="-128"/>
                        <a:cs typeface="NikoshBAN" pitchFamily="2" charset="0"/>
                      </a:endParaRPr>
                    </a:p>
                  </a:txBody>
                  <a:tcPr/>
                </a:tc>
              </a:tr>
              <a:tr h="593362">
                <a:tc>
                  <a:txBody>
                    <a:bodyPr/>
                    <a:lstStyle/>
                    <a:p>
                      <a:r>
                        <a:rPr lang="bn-BD" sz="2000" dirty="0" smtClean="0">
                          <a:latin typeface="NikoshBAN" pitchFamily="2" charset="0"/>
                          <a:ea typeface="MS Mincho" pitchFamily="49" charset="-128"/>
                          <a:cs typeface="NikoshBAN" pitchFamily="2" charset="0"/>
                        </a:rPr>
                        <a:t> ক্ষুদ্র</a:t>
                      </a:r>
                      <a:r>
                        <a:rPr lang="bn-BD" sz="2000" baseline="0" dirty="0" smtClean="0">
                          <a:latin typeface="NikoshBAN" pitchFamily="2" charset="0"/>
                          <a:ea typeface="MS Mincho" pitchFamily="49" charset="-128"/>
                          <a:cs typeface="NikoshBAN" pitchFamily="2" charset="0"/>
                        </a:rPr>
                        <a:t> ও কুটির শিল্প</a:t>
                      </a:r>
                      <a:endParaRPr lang="en-US" sz="20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১৭০১৮.৯</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১৮৩৪০.৯</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১৯৪১১.৯</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২০৬৬৪.৭</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২২০৬১.৯</a:t>
                      </a:r>
                      <a:endParaRPr lang="en-US" sz="2400" dirty="0">
                        <a:latin typeface="NikoshBAN" pitchFamily="2" charset="0"/>
                        <a:ea typeface="MS Mincho" pitchFamily="49" charset="-128"/>
                        <a:cs typeface="NikoshBAN" pitchFamily="2" charset="0"/>
                      </a:endParaRPr>
                    </a:p>
                  </a:txBody>
                  <a:tcPr/>
                </a:tc>
              </a:tr>
              <a:tr h="593362">
                <a:tc>
                  <a:txBody>
                    <a:bodyPr/>
                    <a:lstStyle/>
                    <a:p>
                      <a:r>
                        <a:rPr lang="bn-BD" sz="2000" dirty="0" smtClean="0">
                          <a:latin typeface="NikoshBAN" pitchFamily="2" charset="0"/>
                          <a:ea typeface="MS Mincho" pitchFamily="49" charset="-128"/>
                          <a:cs typeface="NikoshBAN" pitchFamily="2" charset="0"/>
                        </a:rPr>
                        <a:t>জিডিপির শতকরা</a:t>
                      </a:r>
                      <a:r>
                        <a:rPr lang="bn-BD" sz="2000" baseline="0" dirty="0" smtClean="0">
                          <a:latin typeface="NikoshBAN" pitchFamily="2" charset="0"/>
                          <a:ea typeface="MS Mincho" pitchFamily="49" charset="-128"/>
                          <a:cs typeface="NikoshBAN" pitchFamily="2" charset="0"/>
                        </a:rPr>
                        <a:t> হার </a:t>
                      </a:r>
                      <a:endParaRPr lang="en-US" sz="20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৫.১৮%</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৫.২৬%</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৫.২২%</a:t>
                      </a:r>
                      <a:endParaRPr lang="en-US" sz="2400" dirty="0">
                        <a:latin typeface="NikoshBAN" pitchFamily="2" charset="0"/>
                        <a:ea typeface="MS Mincho" pitchFamily="49" charset="-128"/>
                        <a:cs typeface="NikoshBAN" pitchFamily="2" charset="0"/>
                      </a:endParaRPr>
                    </a:p>
                  </a:txBody>
                  <a:tcPr/>
                </a:tc>
                <a:tc>
                  <a:txBody>
                    <a:bodyPr/>
                    <a:lstStyle/>
                    <a:p>
                      <a:r>
                        <a:rPr lang="bn-BD" sz="2400" dirty="0" smtClean="0">
                          <a:latin typeface="NikoshBAN" pitchFamily="2" charset="0"/>
                          <a:ea typeface="MS Mincho" pitchFamily="49" charset="-128"/>
                          <a:cs typeface="NikoshBAN" pitchFamily="2" charset="0"/>
                        </a:rPr>
                        <a:t>৫.২৬%</a:t>
                      </a:r>
                      <a:r>
                        <a:rPr lang="bn-BD" sz="2400" baseline="0" dirty="0" smtClean="0">
                          <a:latin typeface="NikoshBAN" pitchFamily="2" charset="0"/>
                          <a:ea typeface="MS Mincho" pitchFamily="49" charset="-128"/>
                          <a:cs typeface="NikoshBAN" pitchFamily="2" charset="0"/>
                        </a:rPr>
                        <a:t> </a:t>
                      </a:r>
                      <a:endParaRPr lang="en-US" sz="2400" dirty="0">
                        <a:latin typeface="NikoshBAN" pitchFamily="2" charset="0"/>
                        <a:ea typeface="MS Mincho" pitchFamily="49" charset="-128"/>
                        <a:cs typeface="NikoshBAN" pitchFamily="2" charset="0"/>
                      </a:endParaRPr>
                    </a:p>
                  </a:txBody>
                  <a:tcPr/>
                </a:tc>
                <a:tc>
                  <a:txBody>
                    <a:bodyPr/>
                    <a:lstStyle/>
                    <a:p>
                      <a:endParaRPr lang="en-US" sz="2400" dirty="0">
                        <a:latin typeface="NikoshBAN" pitchFamily="2" charset="0"/>
                        <a:ea typeface="MS Mincho" pitchFamily="49" charset="-128"/>
                        <a:cs typeface="NikoshBAN" pitchFamily="2" charset="0"/>
                      </a:endParaRPr>
                    </a:p>
                  </a:txBody>
                  <a:tcPr/>
                </a:tc>
              </a:tr>
            </a:tbl>
          </a:graphicData>
        </a:graphic>
      </p:graphicFrame>
      <p:sp>
        <p:nvSpPr>
          <p:cNvPr id="5" name="Rounded Rectangle 4"/>
          <p:cNvSpPr/>
          <p:nvPr/>
        </p:nvSpPr>
        <p:spPr>
          <a:xfrm>
            <a:off x="838200" y="838200"/>
            <a:ext cx="7620000" cy="1295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মোট জাতীয় উৎপাদনে (জিডিপিতে) শিল্পখাতে অবদান</a:t>
            </a:r>
          </a:p>
          <a:p>
            <a:pPr algn="ctr"/>
            <a:r>
              <a:rPr lang="bn-BD" sz="3200" dirty="0" smtClean="0">
                <a:solidFill>
                  <a:schemeClr val="tx1"/>
                </a:solidFill>
                <a:latin typeface="NikoshBAN" pitchFamily="2" charset="0"/>
                <a:cs typeface="NikoshBAN" pitchFamily="2" charset="0"/>
              </a:rPr>
              <a:t>(১৯৯৫-৯৬ সালকে ভিত্তি বছর ধরে)</a:t>
            </a:r>
            <a:endParaRPr lang="en-US" sz="3200" dirty="0">
              <a:solidFill>
                <a:schemeClr val="tx1"/>
              </a:solidFill>
              <a:latin typeface="NikoshBAN" pitchFamily="2" charset="0"/>
              <a:cs typeface="NikoshBAN" pitchFamily="2" charset="0"/>
            </a:endParaRPr>
          </a:p>
        </p:txBody>
      </p:sp>
      <p:sp>
        <p:nvSpPr>
          <p:cNvPr id="6" name="Rectangle 5"/>
          <p:cNvSpPr/>
          <p:nvPr/>
        </p:nvSpPr>
        <p:spPr>
          <a:xfrm>
            <a:off x="7239000" y="1905000"/>
            <a:ext cx="2133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(কোটি টাকা ধরে)</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1"/>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ounded Rectangle 1"/>
          <p:cNvSpPr/>
          <p:nvPr/>
        </p:nvSpPr>
        <p:spPr>
          <a:xfrm>
            <a:off x="2590800" y="4114800"/>
            <a:ext cx="4038600" cy="990600"/>
          </a:xfrm>
          <a:prstGeom prst="roundRect">
            <a:avLst>
              <a:gd name="adj" fmla="val 50000"/>
            </a:avLst>
          </a:prstGeom>
          <a:solidFill>
            <a:srgbClr val="C0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itchFamily="2" charset="0"/>
                <a:cs typeface="NikoshBAN" pitchFamily="2" charset="0"/>
              </a:rPr>
              <a:t>একক কাজঃ </a:t>
            </a:r>
            <a:endParaRPr lang="en-US" sz="7200" dirty="0">
              <a:latin typeface="NikoshBAN" pitchFamily="2" charset="0"/>
              <a:cs typeface="NikoshBAN" pitchFamily="2" charset="0"/>
            </a:endParaRPr>
          </a:p>
        </p:txBody>
      </p:sp>
      <p:sp>
        <p:nvSpPr>
          <p:cNvPr id="3" name="Rounded Rectangle 2"/>
          <p:cNvSpPr/>
          <p:nvPr/>
        </p:nvSpPr>
        <p:spPr>
          <a:xfrm>
            <a:off x="762000" y="5334000"/>
            <a:ext cx="7391400" cy="1371600"/>
          </a:xfrm>
          <a:prstGeom prst="roundRect">
            <a:avLst>
              <a:gd name="adj" fmla="val 50000"/>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১</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বৃহৎ</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শিল্প কি ?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148" name="AutoShape 4" descr="পুরান ঢাকার কেমিক্যাল যাচ্ছে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2" name="Picture 2" descr="Large Scale Process Automation Projects - MAVERICK Technologies"/>
          <p:cNvPicPr>
            <a:picLocks noChangeAspect="1" noChangeArrowheads="1"/>
          </p:cNvPicPr>
          <p:nvPr/>
        </p:nvPicPr>
        <p:blipFill>
          <a:blip r:embed="rId2"/>
          <a:srcRect l="2667" t="7000" r="6000" b="6000"/>
          <a:stretch>
            <a:fillRect/>
          </a:stretch>
        </p:blipFill>
        <p:spPr bwMode="auto">
          <a:xfrm>
            <a:off x="304800" y="228600"/>
            <a:ext cx="85344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1"/>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Oval 2"/>
          <p:cNvSpPr/>
          <p:nvPr/>
        </p:nvSpPr>
        <p:spPr>
          <a:xfrm>
            <a:off x="2057400" y="3810000"/>
            <a:ext cx="4648200" cy="762000"/>
          </a:xfrm>
          <a:prstGeom prst="ellipse">
            <a:avLst/>
          </a:prstGeom>
          <a:solidFill>
            <a:srgbClr val="FF00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দলীয় কাজঃ </a:t>
            </a:r>
            <a:endParaRPr lang="en-US" sz="5400" dirty="0">
              <a:latin typeface="NikoshBAN" pitchFamily="2" charset="0"/>
              <a:cs typeface="NikoshBAN" pitchFamily="2" charset="0"/>
            </a:endParaRPr>
          </a:p>
        </p:txBody>
      </p:sp>
      <p:sp>
        <p:nvSpPr>
          <p:cNvPr id="4" name="Rounded Rectangle 3"/>
          <p:cNvSpPr/>
          <p:nvPr/>
        </p:nvSpPr>
        <p:spPr>
          <a:xfrm>
            <a:off x="228600" y="5029200"/>
            <a:ext cx="8686800" cy="1219200"/>
          </a:xfrm>
          <a:prstGeom prst="roundRect">
            <a:avLst>
              <a:gd name="adj" fmla="val 43886"/>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bn-BD" sz="3200" dirty="0" smtClean="0">
              <a:latin typeface="NikoshBAN" pitchFamily="2" charset="0"/>
              <a:cs typeface="NikoshBAN" pitchFamily="2" charset="0"/>
            </a:endParaRPr>
          </a:p>
          <a:p>
            <a:pPr>
              <a:buFont typeface="Wingdings" pitchFamily="2" charset="2"/>
              <a:buChar char="Ø"/>
            </a:pPr>
            <a:endParaRPr lang="bn-BD" sz="3200" dirty="0" smtClean="0">
              <a:latin typeface="NikoshBAN" pitchFamily="2" charset="0"/>
              <a:cs typeface="NikoshBAN" pitchFamily="2" charset="0"/>
            </a:endParaRPr>
          </a:p>
          <a:p>
            <a:pPr>
              <a:buFont typeface="Wingdings" pitchFamily="2" charset="2"/>
              <a:buChar char="Ø"/>
            </a:pPr>
            <a:r>
              <a:rPr lang="bn-BD" sz="3200" dirty="0" smtClean="0">
                <a:solidFill>
                  <a:schemeClr val="bg1"/>
                </a:solidFill>
                <a:latin typeface="NikoshBAN" pitchFamily="2" charset="0"/>
                <a:cs typeface="NikoshBAN" pitchFamily="2" charset="0"/>
              </a:rPr>
              <a:t>বাংলাদেশের সম্ভাবনাময় বৃহৎ শিল্পের তালিকা তৈরি কর। </a:t>
            </a:r>
          </a:p>
          <a:p>
            <a:r>
              <a:rPr lang="bn-BD" sz="3200" dirty="0" smtClean="0">
                <a:solidFill>
                  <a:schemeClr val="bg1"/>
                </a:solidFill>
                <a:latin typeface="NikoshBAN" pitchFamily="2" charset="0"/>
                <a:cs typeface="NikoshBAN" pitchFamily="2" charset="0"/>
              </a:rPr>
              <a:t> </a:t>
            </a:r>
          </a:p>
          <a:p>
            <a:endParaRPr lang="en-US" sz="3200" dirty="0">
              <a:latin typeface="NikoshBAN" pitchFamily="2" charset="0"/>
              <a:cs typeface="NikoshBAN" pitchFamily="2" charset="0"/>
            </a:endParaRPr>
          </a:p>
        </p:txBody>
      </p:sp>
      <p:pic>
        <p:nvPicPr>
          <p:cNvPr id="2" name="Picture 2" descr="ঢাকায় থাকা কর্মীরাই কাজ করতে পারবে ..."/>
          <p:cNvPicPr>
            <a:picLocks noChangeAspect="1" noChangeArrowheads="1"/>
          </p:cNvPicPr>
          <p:nvPr/>
        </p:nvPicPr>
        <p:blipFill>
          <a:blip r:embed="rId2"/>
          <a:srcRect l="35408" t="33962"/>
          <a:stretch>
            <a:fillRect/>
          </a:stretch>
        </p:blipFill>
        <p:spPr bwMode="auto">
          <a:xfrm>
            <a:off x="152400" y="304800"/>
            <a:ext cx="4495800" cy="3124200"/>
          </a:xfrm>
          <a:prstGeom prst="rect">
            <a:avLst/>
          </a:prstGeom>
          <a:noFill/>
        </p:spPr>
      </p:pic>
      <p:pic>
        <p:nvPicPr>
          <p:cNvPr id="5" name="Picture 4" descr="আকিজের করোনা হাসপাতাল নির্মাণের কাজ ..."/>
          <p:cNvPicPr>
            <a:picLocks noChangeAspect="1" noChangeArrowheads="1"/>
          </p:cNvPicPr>
          <p:nvPr/>
        </p:nvPicPr>
        <p:blipFill>
          <a:blip r:embed="rId3"/>
          <a:srcRect l="9195" t="16080" r="11494" b="3518"/>
          <a:stretch>
            <a:fillRect/>
          </a:stretch>
        </p:blipFill>
        <p:spPr bwMode="auto">
          <a:xfrm>
            <a:off x="4800600" y="304800"/>
            <a:ext cx="41910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0" presetClass="entr" presetSubtype="0" fill="hold" grpId="0" nodeType="clickEffect">
                                  <p:stCondLst>
                                    <p:cond delay="0"/>
                                  </p:stCondLst>
                                  <p:iterate type="lt">
                                    <p:tmPct val="10000"/>
                                  </p:iterate>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1"/>
                                          </p:val>
                                        </p:tav>
                                        <p:tav tm="100000">
                                          <p:val>
                                            <p:strVal val="#ppt_x"/>
                                          </p:val>
                                        </p:tav>
                                      </p:tavLst>
                                    </p:anim>
                                    <p:anim calcmode="lin" valueType="num">
                                      <p:cBhvr>
                                        <p:cTn id="3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loud Callout 2"/>
          <p:cNvSpPr/>
          <p:nvPr/>
        </p:nvSpPr>
        <p:spPr>
          <a:xfrm>
            <a:off x="5181600" y="304800"/>
            <a:ext cx="3581400" cy="2209800"/>
          </a:xfrm>
          <a:prstGeom prst="cloudCallout">
            <a:avLst>
              <a:gd name="adj1" fmla="val -26070"/>
              <a:gd name="adj2" fmla="val 7947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মুল্যায়ন</a:t>
            </a:r>
            <a:r>
              <a:rPr lang="bn-BD" dirty="0" smtClean="0"/>
              <a:t> </a:t>
            </a:r>
            <a:endParaRPr lang="en-US" dirty="0"/>
          </a:p>
        </p:txBody>
      </p:sp>
      <p:sp>
        <p:nvSpPr>
          <p:cNvPr id="4" name="Rounded Rectangle 3"/>
          <p:cNvSpPr/>
          <p:nvPr/>
        </p:nvSpPr>
        <p:spPr>
          <a:xfrm>
            <a:off x="304800" y="3581400"/>
            <a:ext cx="8534400" cy="3048000"/>
          </a:xfrm>
          <a:prstGeom prst="roundRect">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rgbClr val="FF0000"/>
                </a:solidFill>
                <a:latin typeface="NikoshBAN" pitchFamily="2" charset="0"/>
                <a:cs typeface="NikoshBAN" pitchFamily="2" charset="0"/>
              </a:rPr>
              <a:t>১।</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উৎপাদনমূখী</a:t>
            </a:r>
            <a:r>
              <a:rPr lang="en-US" sz="3600" b="1" dirty="0" smtClean="0">
                <a:solidFill>
                  <a:srgbClr val="FF0000"/>
                </a:solidFill>
                <a:latin typeface="NikoshBAN" pitchFamily="2" charset="0"/>
                <a:cs typeface="NikoshBAN" pitchFamily="2" charset="0"/>
              </a:rPr>
              <a:t>  </a:t>
            </a:r>
            <a:r>
              <a:rPr lang="bn-BD" sz="3600" b="1" dirty="0" smtClean="0">
                <a:solidFill>
                  <a:srgbClr val="FF0000"/>
                </a:solidFill>
                <a:latin typeface="NikoshBAN" pitchFamily="2" charset="0"/>
                <a:cs typeface="NikoshBAN" pitchFamily="2" charset="0"/>
              </a:rPr>
              <a:t>বৃহৎ</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শিল্পের</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ক্ষেত্রে</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শ্রমিক</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সংখ্যা</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কত</a:t>
            </a:r>
            <a:r>
              <a:rPr lang="en-US" sz="3600" b="1" dirty="0" smtClean="0">
                <a:solidFill>
                  <a:srgbClr val="FF0000"/>
                </a:solidFill>
                <a:latin typeface="NikoshBAN"/>
                <a:cs typeface="NikoshBAN"/>
              </a:rPr>
              <a:t>?</a:t>
            </a:r>
            <a:endParaRPr lang="bn-BD" sz="3600" b="1" dirty="0" smtClean="0">
              <a:solidFill>
                <a:srgbClr val="FF0000"/>
              </a:solidFill>
              <a:latin typeface="NikoshBAN"/>
              <a:cs typeface="NikoshBAN"/>
            </a:endParaRPr>
          </a:p>
          <a:p>
            <a:endParaRPr lang="bn-BD" sz="3600" b="1" dirty="0" smtClean="0">
              <a:solidFill>
                <a:srgbClr val="FF0000"/>
              </a:solidFill>
              <a:latin typeface="NikoshBAN"/>
              <a:cs typeface="NikoshBAN"/>
            </a:endParaRPr>
          </a:p>
          <a:p>
            <a:endParaRPr lang="bn-BD" sz="3600" b="1" dirty="0" smtClean="0">
              <a:solidFill>
                <a:srgbClr val="FF0000"/>
              </a:solidFill>
              <a:latin typeface="NikoshBAN"/>
              <a:cs typeface="NikoshBAN"/>
            </a:endParaRPr>
          </a:p>
          <a:p>
            <a:endParaRPr lang="en-US" sz="3600" b="1" dirty="0" smtClean="0">
              <a:solidFill>
                <a:srgbClr val="FF0000"/>
              </a:solidFill>
              <a:latin typeface="NikoshBAN" pitchFamily="2" charset="0"/>
              <a:cs typeface="NikoshBAN" pitchFamily="2" charset="0"/>
            </a:endParaRPr>
          </a:p>
        </p:txBody>
      </p:sp>
      <p:pic>
        <p:nvPicPr>
          <p:cNvPr id="5" name="Picture 4" descr="download.jpg"/>
          <p:cNvPicPr>
            <a:picLocks noChangeAspect="1"/>
          </p:cNvPicPr>
          <p:nvPr/>
        </p:nvPicPr>
        <p:blipFill>
          <a:blip r:embed="rId2"/>
          <a:stretch>
            <a:fillRect/>
          </a:stretch>
        </p:blipFill>
        <p:spPr>
          <a:xfrm>
            <a:off x="609600" y="381000"/>
            <a:ext cx="4038600" cy="2971800"/>
          </a:xfrm>
          <a:prstGeom prst="roundRect">
            <a:avLst>
              <a:gd name="adj" fmla="val 9218"/>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TextBox 7"/>
          <p:cNvSpPr txBox="1"/>
          <p:nvPr/>
        </p:nvSpPr>
        <p:spPr>
          <a:xfrm>
            <a:off x="762000" y="4991755"/>
            <a:ext cx="1752600" cy="1104245"/>
          </a:xfrm>
          <a:prstGeom prst="bevel">
            <a:avLst/>
          </a:prstGeom>
          <a:solidFill>
            <a:srgbClr val="FF0000"/>
          </a:solidFill>
        </p:spPr>
        <p:txBody>
          <a:bodyPr wrap="square" rtlCol="0">
            <a:spAutoFit/>
          </a:bodyPr>
          <a:lstStyle/>
          <a:p>
            <a:pPr algn="ctr"/>
            <a:r>
              <a:rPr lang="bn-BD" sz="2400" dirty="0" smtClean="0">
                <a:latin typeface="NikoshBAN" pitchFamily="2" charset="0"/>
                <a:cs typeface="NikoshBAN" pitchFamily="2" charset="0"/>
              </a:rPr>
              <a:t>(ক) ২০০ অধিক</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9" name="TextBox 8"/>
          <p:cNvSpPr txBox="1"/>
          <p:nvPr/>
        </p:nvSpPr>
        <p:spPr>
          <a:xfrm>
            <a:off x="2819400" y="5029200"/>
            <a:ext cx="1676400" cy="1104245"/>
          </a:xfrm>
          <a:prstGeom prst="bevel">
            <a:avLst/>
          </a:prstGeom>
          <a:solidFill>
            <a:srgbClr val="FF0000"/>
          </a:solidFill>
        </p:spPr>
        <p:txBody>
          <a:bodyPr wrap="square" rtlCol="0">
            <a:spAutoFit/>
          </a:bodyPr>
          <a:lstStyle/>
          <a:p>
            <a:pPr algn="ctr"/>
            <a:r>
              <a:rPr lang="bn-BD" sz="2400" dirty="0" smtClean="0">
                <a:latin typeface="NikoshBAN" pitchFamily="2" charset="0"/>
                <a:cs typeface="NikoshBAN" pitchFamily="2" charset="0"/>
              </a:rPr>
              <a:t>(খ)  </a:t>
            </a:r>
            <a:r>
              <a:rPr lang="en-US" sz="2400" dirty="0" smtClean="0">
                <a:latin typeface="NikoshBAN" pitchFamily="2" charset="0"/>
                <a:cs typeface="NikoshBAN" pitchFamily="2" charset="0"/>
              </a:rPr>
              <a:t>২৫</a:t>
            </a:r>
            <a:r>
              <a:rPr lang="bn-BD" sz="2400" dirty="0" smtClean="0">
                <a:latin typeface="NikoshBAN" pitchFamily="2" charset="0"/>
                <a:cs typeface="NikoshBAN" pitchFamily="2" charset="0"/>
              </a:rPr>
              <a:t>০                   অধিক</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0" name="TextBox 9"/>
          <p:cNvSpPr txBox="1"/>
          <p:nvPr/>
        </p:nvSpPr>
        <p:spPr>
          <a:xfrm>
            <a:off x="4876800" y="5029200"/>
            <a:ext cx="1600200" cy="1104245"/>
          </a:xfrm>
          <a:prstGeom prst="bevel">
            <a:avLst/>
          </a:prstGeom>
          <a:solidFill>
            <a:srgbClr val="FF0000"/>
          </a:solidFill>
        </p:spPr>
        <p:txBody>
          <a:bodyPr wrap="square" rtlCol="0">
            <a:spAutoFit/>
          </a:bodyPr>
          <a:lstStyle/>
          <a:p>
            <a:pPr algn="ctr"/>
            <a:r>
              <a:rPr lang="en-US" sz="2400" dirty="0" smtClean="0">
                <a:latin typeface="NikoshBAN" pitchFamily="2" charset="0"/>
                <a:cs typeface="NikoshBAN" pitchFamily="2" charset="0"/>
              </a:rPr>
              <a:t>(গ) </a:t>
            </a:r>
            <a:r>
              <a:rPr lang="bn-BD" sz="2400" dirty="0" smtClean="0">
                <a:latin typeface="NikoshBAN" pitchFamily="2" charset="0"/>
                <a:cs typeface="NikoshBAN" pitchFamily="2" charset="0"/>
              </a:rPr>
              <a:t>৩০০ অধিক</a:t>
            </a:r>
            <a:endParaRPr lang="en-US" sz="2400" dirty="0">
              <a:latin typeface="NikoshBAN" pitchFamily="2" charset="0"/>
              <a:cs typeface="NikoshBAN" pitchFamily="2" charset="0"/>
            </a:endParaRPr>
          </a:p>
        </p:txBody>
      </p:sp>
      <p:sp>
        <p:nvSpPr>
          <p:cNvPr id="11" name="TextBox 10"/>
          <p:cNvSpPr txBox="1"/>
          <p:nvPr/>
        </p:nvSpPr>
        <p:spPr>
          <a:xfrm>
            <a:off x="6781800" y="5029200"/>
            <a:ext cx="1828800" cy="1104245"/>
          </a:xfrm>
          <a:prstGeom prst="bevel">
            <a:avLst/>
          </a:prstGeom>
          <a:solidFill>
            <a:srgbClr val="FF0000"/>
          </a:solidFill>
        </p:spPr>
        <p:txBody>
          <a:bodyPr wrap="square" rtlCol="0">
            <a:spAutoFit/>
          </a:bodyPr>
          <a:lstStyle/>
          <a:p>
            <a:pPr algn="ctr"/>
            <a:r>
              <a:rPr lang="bn-BD" sz="2400" dirty="0" smtClean="0">
                <a:latin typeface="NikoshBAN" pitchFamily="2" charset="0"/>
                <a:cs typeface="NikoshBAN" pitchFamily="2" charset="0"/>
              </a:rPr>
              <a:t>(ঘ)</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৩৫০ অধিক</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2" name="5-Point Star 11"/>
          <p:cNvSpPr/>
          <p:nvPr/>
        </p:nvSpPr>
        <p:spPr>
          <a:xfrm>
            <a:off x="2971800" y="4953000"/>
            <a:ext cx="7620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repeatCount="indefinite" fill="hold" grpId="0"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anim calcmode="lin" valueType="num">
                                      <p:cBhvr>
                                        <p:cTn id="3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0"/>
                                        </p:tgtEl>
                                        <p:attrNameLst>
                                          <p:attrName>ppt_y</p:attrName>
                                        </p:attrNameLst>
                                      </p:cBhvr>
                                      <p:tavLst>
                                        <p:tav tm="0">
                                          <p:val>
                                            <p:strVal val="#ppt_y"/>
                                          </p:val>
                                        </p:tav>
                                        <p:tav tm="100000">
                                          <p:val>
                                            <p:strVal val="#ppt_y"/>
                                          </p:val>
                                        </p:tav>
                                      </p:tavLst>
                                    </p:anim>
                                    <p:anim calcmode="lin" valueType="num">
                                      <p:cBhvr>
                                        <p:cTn id="4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gtEl>
                                        <p:attrNameLst>
                                          <p:attrName>ppt_y</p:attrName>
                                        </p:attrNameLst>
                                      </p:cBhvr>
                                      <p:tavLst>
                                        <p:tav tm="0">
                                          <p:val>
                                            <p:strVal val="#ppt_y"/>
                                          </p:val>
                                        </p:tav>
                                        <p:tav tm="100000">
                                          <p:val>
                                            <p:strVal val="#ppt_y"/>
                                          </p:val>
                                        </p:tav>
                                      </p:tavLst>
                                    </p:anim>
                                    <p:anim calcmode="lin" valueType="num">
                                      <p:cBhvr>
                                        <p:cTn id="5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ppt_w</p:attrName>
                                        </p:attrNameLst>
                                      </p:cBhvr>
                                      <p:tavLst>
                                        <p:tav tm="0">
                                          <p:val>
                                            <p:fltVal val="0"/>
                                          </p:val>
                                        </p:tav>
                                        <p:tav tm="100000">
                                          <p:val>
                                            <p:strVal val="#ppt_w"/>
                                          </p:val>
                                        </p:tav>
                                      </p:tavLst>
                                    </p:anim>
                                    <p:anim calcmode="lin" valueType="num">
                                      <p:cBhvr>
                                        <p:cTn id="61" dur="1000" fill="hold"/>
                                        <p:tgtEl>
                                          <p:spTgt spid="12"/>
                                        </p:tgtEl>
                                        <p:attrNameLst>
                                          <p:attrName>ppt_h</p:attrName>
                                        </p:attrNameLst>
                                      </p:cBhvr>
                                      <p:tavLst>
                                        <p:tav tm="0">
                                          <p:val>
                                            <p:fltVal val="0"/>
                                          </p:val>
                                        </p:tav>
                                        <p:tav tm="100000">
                                          <p:val>
                                            <p:strVal val="#ppt_h"/>
                                          </p:val>
                                        </p:tav>
                                      </p:tavLst>
                                    </p:anim>
                                    <p:anim calcmode="lin" valueType="num">
                                      <p:cBhvr>
                                        <p:cTn id="62" dur="1000" fill="hold"/>
                                        <p:tgtEl>
                                          <p:spTgt spid="12"/>
                                        </p:tgtEl>
                                        <p:attrNameLst>
                                          <p:attrName>style.rotation</p:attrName>
                                        </p:attrNameLst>
                                      </p:cBhvr>
                                      <p:tavLst>
                                        <p:tav tm="0">
                                          <p:val>
                                            <p:fltVal val="90"/>
                                          </p:val>
                                        </p:tav>
                                        <p:tav tm="100000">
                                          <p:val>
                                            <p:fltVal val="0"/>
                                          </p:val>
                                        </p:tav>
                                      </p:tavLst>
                                    </p:anim>
                                    <p:animEffect transition="in" filter="fade">
                                      <p:cBhvr>
                                        <p:cTn id="6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a:stretch>
            <a:fillRect/>
          </a:stretch>
        </p:blipFill>
        <p:spPr>
          <a:xfrm>
            <a:off x="4419600" y="228600"/>
            <a:ext cx="4503632" cy="2872556"/>
          </a:xfrm>
          <a:prstGeom prst="rect">
            <a:avLst/>
          </a:prstGeom>
        </p:spPr>
      </p:pic>
      <p:sp>
        <p:nvSpPr>
          <p:cNvPr id="1026" name="AutoShape 2" descr="Homework | LearnEnglish Kids | British Counc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omework | LearnEnglish Kids | British Counc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2133600" y="3505200"/>
            <a:ext cx="4267200" cy="1066800"/>
          </a:xfrm>
          <a:prstGeom prst="roundRect">
            <a:avLst>
              <a:gd name="adj" fmla="val 50000"/>
            </a:avLst>
          </a:prstGeom>
          <a:solidFill>
            <a:srgbClr val="00B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বাড়ির কাজঃ </a:t>
            </a:r>
            <a:endParaRPr lang="en-US" sz="6000" dirty="0">
              <a:latin typeface="NikoshBAN" pitchFamily="2" charset="0"/>
              <a:cs typeface="NikoshBAN" pitchFamily="2" charset="0"/>
            </a:endParaRPr>
          </a:p>
        </p:txBody>
      </p:sp>
      <p:sp>
        <p:nvSpPr>
          <p:cNvPr id="7" name="Rounded Rectangle 6"/>
          <p:cNvSpPr/>
          <p:nvPr/>
        </p:nvSpPr>
        <p:spPr>
          <a:xfrm>
            <a:off x="0" y="4800600"/>
            <a:ext cx="9144000" cy="1600200"/>
          </a:xfrm>
          <a:prstGeom prst="roundRect">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smtClean="0">
                <a:solidFill>
                  <a:srgbClr val="00B050"/>
                </a:solidFill>
                <a:latin typeface="NikoshBAN" panose="02000000000000000000" pitchFamily="2" charset="0"/>
                <a:cs typeface="NikoshBAN" panose="02000000000000000000" pitchFamily="2" charset="0"/>
              </a:rPr>
              <a:t>   </a:t>
            </a:r>
            <a:r>
              <a:rPr lang="bn-BD" sz="4800" b="1" dirty="0" smtClean="0">
                <a:solidFill>
                  <a:srgbClr val="00B050"/>
                </a:solidFill>
                <a:latin typeface="NikoshBAN" panose="02000000000000000000" pitchFamily="2" charset="0"/>
                <a:cs typeface="NikoshBAN" panose="02000000000000000000" pitchFamily="2" charset="0"/>
              </a:rPr>
              <a:t>বাংলাদেশের বৃহৎ শিল্পের গুরুত্ব বর্ণনা কর। </a:t>
            </a:r>
            <a:r>
              <a:rPr lang="bn-IN" sz="4800" b="1" dirty="0" smtClean="0">
                <a:solidFill>
                  <a:srgbClr val="00B050"/>
                </a:solidFill>
                <a:latin typeface="NikoshBAN" panose="02000000000000000000" pitchFamily="2" charset="0"/>
                <a:cs typeface="NikoshBAN" panose="02000000000000000000" pitchFamily="2" charset="0"/>
              </a:rPr>
              <a:t> </a:t>
            </a:r>
            <a:r>
              <a:rPr lang="bn-BD" sz="4800" b="1" dirty="0" smtClean="0">
                <a:solidFill>
                  <a:srgbClr val="00B050"/>
                </a:solidFill>
                <a:latin typeface="NikoshBAN" panose="02000000000000000000" pitchFamily="2" charset="0"/>
                <a:cs typeface="NikoshBAN" panose="02000000000000000000" pitchFamily="2" charset="0"/>
              </a:rPr>
              <a:t>  </a:t>
            </a:r>
            <a:endParaRPr lang="en-US" sz="4400" dirty="0">
              <a:solidFill>
                <a:srgbClr val="00B050"/>
              </a:solidFill>
            </a:endParaRPr>
          </a:p>
        </p:txBody>
      </p:sp>
      <p:pic>
        <p:nvPicPr>
          <p:cNvPr id="8" name="Picture 7" descr="download (11).jpg"/>
          <p:cNvPicPr>
            <a:picLocks noChangeAspect="1"/>
          </p:cNvPicPr>
          <p:nvPr/>
        </p:nvPicPr>
        <p:blipFill>
          <a:blip r:embed="rId3"/>
          <a:stretch>
            <a:fillRect/>
          </a:stretch>
        </p:blipFill>
        <p:spPr>
          <a:xfrm>
            <a:off x="304800" y="304800"/>
            <a:ext cx="4191000" cy="2743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p:cNvSpPr txBox="1"/>
          <p:nvPr/>
        </p:nvSpPr>
        <p:spPr>
          <a:xfrm>
            <a:off x="685800" y="3392537"/>
            <a:ext cx="7772400" cy="3770263"/>
          </a:xfrm>
          <a:prstGeom prst="rect">
            <a:avLst/>
          </a:prstGeom>
          <a:noFill/>
        </p:spPr>
        <p:txBody>
          <a:bodyPr wrap="square" rtlCol="0">
            <a:spAutoFit/>
          </a:bodyPr>
          <a:lstStyle/>
          <a:p>
            <a:r>
              <a:rPr lang="bn-BD" sz="23900" dirty="0" smtClean="0">
                <a:solidFill>
                  <a:srgbClr val="FFFF00"/>
                </a:solidFill>
                <a:latin typeface="NikoshBAN" pitchFamily="2" charset="0"/>
                <a:cs typeface="NikoshBAN" pitchFamily="2" charset="0"/>
              </a:rPr>
              <a:t>ধ</a:t>
            </a:r>
            <a:r>
              <a:rPr lang="bn-BD" sz="23900" dirty="0" smtClean="0">
                <a:solidFill>
                  <a:schemeClr val="bg1"/>
                </a:solidFill>
                <a:latin typeface="NikoshBAN" pitchFamily="2" charset="0"/>
                <a:cs typeface="NikoshBAN" pitchFamily="2" charset="0"/>
              </a:rPr>
              <a:t>ন্য</a:t>
            </a:r>
            <a:r>
              <a:rPr lang="bn-BD" sz="23900" dirty="0" smtClean="0">
                <a:solidFill>
                  <a:srgbClr val="00B050"/>
                </a:solidFill>
                <a:latin typeface="NikoshBAN" pitchFamily="2" charset="0"/>
                <a:cs typeface="NikoshBAN" pitchFamily="2" charset="0"/>
              </a:rPr>
              <a:t>বা</a:t>
            </a:r>
            <a:r>
              <a:rPr lang="bn-BD" sz="23900" dirty="0" smtClean="0">
                <a:solidFill>
                  <a:srgbClr val="FFC000"/>
                </a:solidFill>
                <a:latin typeface="NikoshBAN" pitchFamily="2" charset="0"/>
                <a:cs typeface="NikoshBAN" pitchFamily="2" charset="0"/>
              </a:rPr>
              <a:t>দ</a:t>
            </a:r>
            <a:r>
              <a:rPr lang="bn-BD" sz="23900" dirty="0" smtClean="0">
                <a:solidFill>
                  <a:schemeClr val="bg1"/>
                </a:solidFill>
                <a:latin typeface="NikoshBAN" pitchFamily="2" charset="0"/>
                <a:cs typeface="NikoshBAN" pitchFamily="2" charset="0"/>
              </a:rPr>
              <a:t> </a:t>
            </a:r>
            <a:endParaRPr lang="en-US" sz="23900" dirty="0">
              <a:solidFill>
                <a:schemeClr val="bg1"/>
              </a:solidFill>
              <a:latin typeface="NikoshBAN" pitchFamily="2" charset="0"/>
              <a:cs typeface="NikoshBAN" pitchFamily="2" charset="0"/>
            </a:endParaRPr>
          </a:p>
        </p:txBody>
      </p:sp>
      <p:pic>
        <p:nvPicPr>
          <p:cNvPr id="1028" name="Picture 4" descr="Textiles players in Surat demand MSME status - Perfect Sourcing ..."/>
          <p:cNvPicPr>
            <a:picLocks noChangeAspect="1" noChangeArrowheads="1"/>
          </p:cNvPicPr>
          <p:nvPr/>
        </p:nvPicPr>
        <p:blipFill>
          <a:blip r:embed="rId2"/>
          <a:srcRect l="10141" t="10667" b="4000"/>
          <a:stretch>
            <a:fillRect/>
          </a:stretch>
        </p:blipFill>
        <p:spPr bwMode="auto">
          <a:xfrm>
            <a:off x="304800" y="228600"/>
            <a:ext cx="8610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ppt_x</p:attrName>
                                        </p:attrNameLst>
                                      </p:cBhvr>
                                      <p:tavLst>
                                        <p:tav tm="0">
                                          <p:val>
                                            <p:strVal val="#ppt_x-.2"/>
                                          </p:val>
                                        </p:tav>
                                        <p:tav tm="100000">
                                          <p:val>
                                            <p:strVal val="#ppt_x"/>
                                          </p:val>
                                        </p:tav>
                                      </p:tavLst>
                                    </p:anim>
                                    <p:anim calcmode="lin" valueType="num">
                                      <p:cBhvr>
                                        <p:cTn id="8"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3200400" y="1219200"/>
            <a:ext cx="25908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6600" dirty="0" smtClean="0">
                <a:latin typeface="NikoshBAN" pitchFamily="2" charset="0"/>
                <a:cs typeface="NikoshBAN" pitchFamily="2" charset="0"/>
              </a:rPr>
              <a:t>পরিচিতি</a:t>
            </a:r>
            <a:endParaRPr lang="en-US" sz="6600" dirty="0">
              <a:latin typeface="NikoshBAN" pitchFamily="2" charset="0"/>
              <a:cs typeface="NikoshBAN" pitchFamily="2" charset="0"/>
            </a:endParaRPr>
          </a:p>
        </p:txBody>
      </p:sp>
      <p:pic>
        <p:nvPicPr>
          <p:cNvPr id="4" name="Picture 3" descr="01726686867.JPG"/>
          <p:cNvPicPr>
            <a:picLocks noChangeAspect="1"/>
          </p:cNvPicPr>
          <p:nvPr/>
        </p:nvPicPr>
        <p:blipFill>
          <a:blip r:embed="rId2" cstate="print"/>
          <a:stretch>
            <a:fillRect/>
          </a:stretch>
        </p:blipFill>
        <p:spPr>
          <a:xfrm>
            <a:off x="457200" y="457200"/>
            <a:ext cx="2286000" cy="2438400"/>
          </a:xfrm>
          <a:prstGeom prst="ellipse">
            <a:avLst/>
          </a:prstGeom>
          <a:ln w="190500" cap="rnd">
            <a:solidFill>
              <a:srgbClr val="7030A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Rounded Rectangle 6"/>
          <p:cNvSpPr/>
          <p:nvPr/>
        </p:nvSpPr>
        <p:spPr>
          <a:xfrm>
            <a:off x="304800" y="3657600"/>
            <a:ext cx="4114800" cy="2438400"/>
          </a:xfrm>
          <a:prstGeom prst="roundRect">
            <a:avLst/>
          </a:prstGeom>
          <a:solidFill>
            <a:srgbClr val="7030A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FFFF00"/>
                </a:solidFill>
                <a:latin typeface="NikoshBAN" pitchFamily="2" charset="0"/>
                <a:cs typeface="NikoshBAN" pitchFamily="2" charset="0"/>
              </a:rPr>
              <a:t>সজীব চন্দ্র দাস </a:t>
            </a:r>
          </a:p>
          <a:p>
            <a:pPr algn="ctr"/>
            <a:r>
              <a:rPr lang="bn-BD" sz="2400" dirty="0" smtClean="0">
                <a:solidFill>
                  <a:srgbClr val="FFFF00"/>
                </a:solidFill>
                <a:latin typeface="NikoshBAN" pitchFamily="2" charset="0"/>
                <a:cs typeface="NikoshBAN" pitchFamily="2" charset="0"/>
              </a:rPr>
              <a:t>সহকারী শিক্ষক (ব্যবসায় শিক্ষা)</a:t>
            </a:r>
          </a:p>
          <a:p>
            <a:pPr algn="ctr"/>
            <a:r>
              <a:rPr lang="bn-BD" sz="2400" dirty="0" smtClean="0">
                <a:solidFill>
                  <a:srgbClr val="FFFF00"/>
                </a:solidFill>
                <a:latin typeface="NikoshBAN" pitchFamily="2" charset="0"/>
                <a:cs typeface="NikoshBAN" pitchFamily="2" charset="0"/>
              </a:rPr>
              <a:t>চকতাতারদী আলহাজ্ব লায়ন এম. এ বাতেন উচ্চ বিদ্যালয়।</a:t>
            </a:r>
          </a:p>
          <a:p>
            <a:pPr algn="ctr"/>
            <a:r>
              <a:rPr lang="bn-BD" sz="2400" dirty="0" smtClean="0">
                <a:solidFill>
                  <a:srgbClr val="FFFF00"/>
                </a:solidFill>
                <a:latin typeface="NikoshBAN" pitchFamily="2" charset="0"/>
                <a:cs typeface="NikoshBAN" pitchFamily="2" charset="0"/>
              </a:rPr>
              <a:t>মনোহরদী, নরসিংদী।</a:t>
            </a:r>
          </a:p>
          <a:p>
            <a:pPr algn="ctr"/>
            <a:r>
              <a:rPr lang="bn-BD" sz="2400" dirty="0" smtClean="0">
                <a:solidFill>
                  <a:srgbClr val="FFFF00"/>
                </a:solidFill>
                <a:latin typeface="NikoshBAN" pitchFamily="2" charset="0"/>
                <a:cs typeface="NikoshBAN" pitchFamily="2" charset="0"/>
              </a:rPr>
              <a:t>০১৭২৬-৬৮৬৮৬৭</a:t>
            </a:r>
            <a:endParaRPr lang="en-US" sz="2400" dirty="0">
              <a:solidFill>
                <a:srgbClr val="FFFF00"/>
              </a:solidFill>
              <a:latin typeface="NikoshBAN" pitchFamily="2" charset="0"/>
              <a:cs typeface="NikoshBAN" pitchFamily="2" charset="0"/>
            </a:endParaRPr>
          </a:p>
        </p:txBody>
      </p:sp>
      <p:sp>
        <p:nvSpPr>
          <p:cNvPr id="8" name="Rounded Rectangle 7"/>
          <p:cNvSpPr/>
          <p:nvPr/>
        </p:nvSpPr>
        <p:spPr>
          <a:xfrm>
            <a:off x="4876800" y="3657600"/>
            <a:ext cx="4038600" cy="2362200"/>
          </a:xfrm>
          <a:prstGeom prst="roundRect">
            <a:avLst/>
          </a:prstGeom>
          <a:solidFill>
            <a:srgbClr val="7030A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smtClean="0">
                <a:solidFill>
                  <a:srgbClr val="FFFF00"/>
                </a:solidFill>
                <a:latin typeface="NikoshBAN" pitchFamily="2" charset="0"/>
                <a:cs typeface="NikoshBAN" pitchFamily="2" charset="0"/>
              </a:rPr>
              <a:t>শ্রেনিঃ </a:t>
            </a:r>
            <a:r>
              <a:rPr lang="bn-BD" sz="3200" dirty="0" smtClean="0">
                <a:solidFill>
                  <a:srgbClr val="FFFF00"/>
                </a:solidFill>
                <a:latin typeface="NikoshBAN" pitchFamily="2" charset="0"/>
                <a:cs typeface="NikoshBAN" pitchFamily="2" charset="0"/>
              </a:rPr>
              <a:t>দশম </a:t>
            </a:r>
          </a:p>
          <a:p>
            <a:pPr algn="ctr"/>
            <a:r>
              <a:rPr lang="bn-BD" sz="3200" dirty="0" smtClean="0">
                <a:solidFill>
                  <a:srgbClr val="FFFF00"/>
                </a:solidFill>
                <a:latin typeface="NikoshBAN" pitchFamily="2" charset="0"/>
                <a:cs typeface="NikoshBAN" pitchFamily="2" charset="0"/>
              </a:rPr>
              <a:t>বিষয়ঃ </a:t>
            </a:r>
            <a:r>
              <a:rPr lang="en-US" sz="3200" dirty="0" err="1" smtClean="0">
                <a:solidFill>
                  <a:srgbClr val="FFFF00"/>
                </a:solidFill>
                <a:latin typeface="NikoshBAN" pitchFamily="2" charset="0"/>
                <a:cs typeface="NikoshBAN" pitchFamily="2" charset="0"/>
              </a:rPr>
              <a:t>ব্যবসায়</a:t>
            </a:r>
            <a:r>
              <a:rPr lang="en-US" sz="3200" dirty="0" smtClean="0">
                <a:solidFill>
                  <a:srgbClr val="FFFF00"/>
                </a:solidFill>
                <a:latin typeface="NikoshBAN" pitchFamily="2" charset="0"/>
                <a:cs typeface="NikoshBAN" pitchFamily="2" charset="0"/>
              </a:rPr>
              <a:t> </a:t>
            </a:r>
            <a:r>
              <a:rPr lang="en-US" sz="3200" dirty="0" err="1" smtClean="0">
                <a:solidFill>
                  <a:srgbClr val="FFFF00"/>
                </a:solidFill>
                <a:latin typeface="NikoshBAN" pitchFamily="2" charset="0"/>
                <a:cs typeface="NikoshBAN" pitchFamily="2" charset="0"/>
              </a:rPr>
              <a:t>উদ্যোগ</a:t>
            </a:r>
            <a:endParaRPr lang="bn-BD" sz="3200" dirty="0" smtClean="0">
              <a:solidFill>
                <a:srgbClr val="FFFF00"/>
              </a:solidFill>
              <a:latin typeface="NikoshBAN" pitchFamily="2" charset="0"/>
              <a:cs typeface="NikoshBAN" pitchFamily="2" charset="0"/>
            </a:endParaRPr>
          </a:p>
          <a:p>
            <a:pPr algn="ctr"/>
            <a:r>
              <a:rPr lang="bn-BD" sz="3200" dirty="0" smtClean="0">
                <a:solidFill>
                  <a:srgbClr val="FFFF00"/>
                </a:solidFill>
                <a:latin typeface="NikoshBAN" pitchFamily="2" charset="0"/>
                <a:cs typeface="NikoshBAN" pitchFamily="2" charset="0"/>
              </a:rPr>
              <a:t>অধ্যায়ঃ </a:t>
            </a:r>
            <a:r>
              <a:rPr lang="en-US" sz="3200" dirty="0" err="1" smtClean="0">
                <a:solidFill>
                  <a:srgbClr val="FFFF00"/>
                </a:solidFill>
                <a:latin typeface="NikoshBAN" pitchFamily="2" charset="0"/>
                <a:cs typeface="NikoshBAN" pitchFamily="2" charset="0"/>
              </a:rPr>
              <a:t>সপ্তম</a:t>
            </a:r>
            <a:r>
              <a:rPr lang="en-US" sz="3200" dirty="0" smtClean="0">
                <a:solidFill>
                  <a:srgbClr val="FFFF00"/>
                </a:solidFill>
                <a:latin typeface="NikoshBAN" pitchFamily="2" charset="0"/>
                <a:cs typeface="NikoshBAN" pitchFamily="2" charset="0"/>
              </a:rPr>
              <a:t> </a:t>
            </a:r>
            <a:r>
              <a:rPr lang="bn-BD" sz="3200" dirty="0" smtClean="0">
                <a:solidFill>
                  <a:srgbClr val="FFFF00"/>
                </a:solidFill>
                <a:latin typeface="NikoshBAN" pitchFamily="2" charset="0"/>
                <a:cs typeface="NikoshBAN" pitchFamily="2" charset="0"/>
              </a:rPr>
              <a:t> </a:t>
            </a:r>
            <a:endParaRPr lang="bn-BD" sz="3200" dirty="0" smtClean="0">
              <a:solidFill>
                <a:srgbClr val="FFFF00"/>
              </a:solidFill>
              <a:latin typeface="NikoshBAN" pitchFamily="2" charset="0"/>
              <a:cs typeface="NikoshBAN" pitchFamily="2" charset="0"/>
            </a:endParaRPr>
          </a:p>
          <a:p>
            <a:pPr algn="ctr"/>
            <a:r>
              <a:rPr lang="bn-BD" sz="3200" dirty="0" smtClean="0">
                <a:solidFill>
                  <a:srgbClr val="FFFF00"/>
                </a:solidFill>
                <a:latin typeface="NikoshBAN" pitchFamily="2" charset="0"/>
                <a:cs typeface="NikoshBAN" pitchFamily="2" charset="0"/>
              </a:rPr>
              <a:t>সময়ঃ ৪৫ মিনিট </a:t>
            </a:r>
            <a:endParaRPr lang="en-US" sz="3200" dirty="0">
              <a:solidFill>
                <a:srgbClr val="FFFF00"/>
              </a:solidFill>
              <a:latin typeface="NikoshBAN" pitchFamily="2" charset="0"/>
              <a:cs typeface="NikoshBAN" pitchFamily="2" charset="0"/>
            </a:endParaRPr>
          </a:p>
        </p:txBody>
      </p:sp>
      <p:sp>
        <p:nvSpPr>
          <p:cNvPr id="10" name="TextBox 9"/>
          <p:cNvSpPr txBox="1"/>
          <p:nvPr/>
        </p:nvSpPr>
        <p:spPr>
          <a:xfrm>
            <a:off x="533400" y="6324600"/>
            <a:ext cx="3124200" cy="369332"/>
          </a:xfrm>
          <a:prstGeom prst="rect">
            <a:avLst/>
          </a:prstGeom>
          <a:noFill/>
        </p:spPr>
        <p:txBody>
          <a:bodyPr wrap="square" rtlCol="0">
            <a:spAutoFit/>
          </a:bodyPr>
          <a:lstStyle/>
          <a:p>
            <a:r>
              <a:rPr lang="en-US" dirty="0" smtClean="0">
                <a:solidFill>
                  <a:schemeClr val="bg1">
                    <a:lumMod val="50000"/>
                  </a:schemeClr>
                </a:solidFill>
              </a:rPr>
              <a:t>sajibchandradas28@gmail.com</a:t>
            </a:r>
            <a:endParaRPr lang="en-US" dirty="0">
              <a:solidFill>
                <a:schemeClr val="bg1">
                  <a:lumMod val="50000"/>
                </a:schemeClr>
              </a:solidFill>
            </a:endParaRPr>
          </a:p>
        </p:txBody>
      </p:sp>
      <p:pic>
        <p:nvPicPr>
          <p:cNvPr id="11" name="Picture 10" descr="Picture1j.jpg"/>
          <p:cNvPicPr>
            <a:picLocks noChangeAspect="1"/>
          </p:cNvPicPr>
          <p:nvPr/>
        </p:nvPicPr>
        <p:blipFill>
          <a:blip r:embed="rId3"/>
          <a:srcRect t="4444" b="51111"/>
          <a:stretch>
            <a:fillRect/>
          </a:stretch>
        </p:blipFill>
        <p:spPr>
          <a:xfrm>
            <a:off x="6400800" y="533400"/>
            <a:ext cx="2286000" cy="2362200"/>
          </a:xfrm>
          <a:prstGeom prst="ellipse">
            <a:avLst/>
          </a:prstGeom>
          <a:ln w="190500" cap="rnd">
            <a:solidFill>
              <a:srgbClr val="7030A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5362" name="Picture 2" descr="শিল্প উদ্যোগ: বৃহৎ শিল্প"/>
          <p:cNvPicPr>
            <a:picLocks noChangeAspect="1" noChangeArrowheads="1"/>
          </p:cNvPicPr>
          <p:nvPr/>
        </p:nvPicPr>
        <p:blipFill>
          <a:blip r:embed="rId2"/>
          <a:srcRect/>
          <a:stretch>
            <a:fillRect/>
          </a:stretch>
        </p:blipFill>
        <p:spPr bwMode="auto">
          <a:xfrm>
            <a:off x="228600" y="228600"/>
            <a:ext cx="4343400" cy="3124200"/>
          </a:xfrm>
          <a:prstGeom prst="rect">
            <a:avLst/>
          </a:prstGeom>
          <a:noFill/>
        </p:spPr>
      </p:pic>
      <p:pic>
        <p:nvPicPr>
          <p:cNvPr id="15366" name="Picture 6" descr="শ্রমিক সংকটে মালয়েশিয়ার ৮৪% শিল্প ..."/>
          <p:cNvPicPr>
            <a:picLocks noChangeAspect="1" noChangeArrowheads="1"/>
          </p:cNvPicPr>
          <p:nvPr/>
        </p:nvPicPr>
        <p:blipFill>
          <a:blip r:embed="rId3"/>
          <a:srcRect r="26667"/>
          <a:stretch>
            <a:fillRect/>
          </a:stretch>
        </p:blipFill>
        <p:spPr bwMode="auto">
          <a:xfrm>
            <a:off x="4800600" y="228600"/>
            <a:ext cx="4191000" cy="3124200"/>
          </a:xfrm>
          <a:prstGeom prst="rect">
            <a:avLst/>
          </a:prstGeom>
          <a:noFill/>
        </p:spPr>
      </p:pic>
      <p:pic>
        <p:nvPicPr>
          <p:cNvPr id="15368" name="Picture 8" descr="ঋণ সহায়তা পেলে আরও বিকশিত হবে জাহাজ ..."/>
          <p:cNvPicPr>
            <a:picLocks noChangeAspect="1" noChangeArrowheads="1"/>
          </p:cNvPicPr>
          <p:nvPr/>
        </p:nvPicPr>
        <p:blipFill>
          <a:blip r:embed="rId4"/>
          <a:srcRect/>
          <a:stretch>
            <a:fillRect/>
          </a:stretch>
        </p:blipFill>
        <p:spPr bwMode="auto">
          <a:xfrm>
            <a:off x="228600" y="3581400"/>
            <a:ext cx="4343400" cy="3048000"/>
          </a:xfrm>
          <a:prstGeom prst="rect">
            <a:avLst/>
          </a:prstGeom>
          <a:noFill/>
        </p:spPr>
      </p:pic>
      <p:pic>
        <p:nvPicPr>
          <p:cNvPr id="15370" name="Picture 10" descr="শিল্প-সেবা খাতে ১৫ হাজার কোটি টাকার ..."/>
          <p:cNvPicPr>
            <a:picLocks noChangeAspect="1" noChangeArrowheads="1"/>
          </p:cNvPicPr>
          <p:nvPr/>
        </p:nvPicPr>
        <p:blipFill>
          <a:blip r:embed="rId5"/>
          <a:srcRect l="4796" t="11570" r="18465" b="2479"/>
          <a:stretch>
            <a:fillRect/>
          </a:stretch>
        </p:blipFill>
        <p:spPr bwMode="auto">
          <a:xfrm>
            <a:off x="4800600" y="3581400"/>
            <a:ext cx="41148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5366"/>
                                        </p:tgtEl>
                                        <p:attrNameLst>
                                          <p:attrName>style.visibility</p:attrName>
                                        </p:attrNameLst>
                                      </p:cBhvr>
                                      <p:to>
                                        <p:strVal val="visible"/>
                                      </p:to>
                                    </p:set>
                                    <p:anim calcmode="lin" valueType="num">
                                      <p:cBhvr>
                                        <p:cTn id="15" dur="1000" fill="hold"/>
                                        <p:tgtEl>
                                          <p:spTgt spid="15366"/>
                                        </p:tgtEl>
                                        <p:attrNameLst>
                                          <p:attrName>ppt_x</p:attrName>
                                        </p:attrNameLst>
                                      </p:cBhvr>
                                      <p:tavLst>
                                        <p:tav tm="0">
                                          <p:val>
                                            <p:strVal val="#ppt_x-.2"/>
                                          </p:val>
                                        </p:tav>
                                        <p:tav tm="100000">
                                          <p:val>
                                            <p:strVal val="#ppt_x"/>
                                          </p:val>
                                        </p:tav>
                                      </p:tavLst>
                                    </p:anim>
                                    <p:anim calcmode="lin" valueType="num">
                                      <p:cBhvr>
                                        <p:cTn id="16" dur="1000" fill="hold"/>
                                        <p:tgtEl>
                                          <p:spTgt spid="1536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5366"/>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15368"/>
                                        </p:tgtEl>
                                        <p:attrNameLst>
                                          <p:attrName>style.visibility</p:attrName>
                                        </p:attrNameLst>
                                      </p:cBhvr>
                                      <p:to>
                                        <p:strVal val="visible"/>
                                      </p:to>
                                    </p:set>
                                    <p:anim calcmode="lin" valueType="num">
                                      <p:cBhvr>
                                        <p:cTn id="22" dur="1000" fill="hold"/>
                                        <p:tgtEl>
                                          <p:spTgt spid="15368"/>
                                        </p:tgtEl>
                                        <p:attrNameLst>
                                          <p:attrName>ppt_w</p:attrName>
                                        </p:attrNameLst>
                                      </p:cBhvr>
                                      <p:tavLst>
                                        <p:tav tm="0">
                                          <p:val>
                                            <p:fltVal val="0"/>
                                          </p:val>
                                        </p:tav>
                                        <p:tav tm="100000">
                                          <p:val>
                                            <p:strVal val="#ppt_w"/>
                                          </p:val>
                                        </p:tav>
                                      </p:tavLst>
                                    </p:anim>
                                    <p:anim calcmode="lin" valueType="num">
                                      <p:cBhvr>
                                        <p:cTn id="23" dur="1000" fill="hold"/>
                                        <p:tgtEl>
                                          <p:spTgt spid="15368"/>
                                        </p:tgtEl>
                                        <p:attrNameLst>
                                          <p:attrName>ppt_h</p:attrName>
                                        </p:attrNameLst>
                                      </p:cBhvr>
                                      <p:tavLst>
                                        <p:tav tm="0">
                                          <p:val>
                                            <p:fltVal val="0"/>
                                          </p:val>
                                        </p:tav>
                                        <p:tav tm="100000">
                                          <p:val>
                                            <p:strVal val="#ppt_h"/>
                                          </p:val>
                                        </p:tav>
                                      </p:tavLst>
                                    </p:anim>
                                    <p:anim calcmode="lin" valueType="num">
                                      <p:cBhvr>
                                        <p:cTn id="24" dur="1000" fill="hold"/>
                                        <p:tgtEl>
                                          <p:spTgt spid="1536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53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15370"/>
                                        </p:tgtEl>
                                        <p:attrNameLst>
                                          <p:attrName>style.visibility</p:attrName>
                                        </p:attrNameLst>
                                      </p:cBhvr>
                                      <p:to>
                                        <p:strVal val="visible"/>
                                      </p:to>
                                    </p:set>
                                    <p:animScale>
                                      <p:cBhvr>
                                        <p:cTn id="30" dur="1000" decel="50000" fill="hold">
                                          <p:stCondLst>
                                            <p:cond delay="0"/>
                                          </p:stCondLst>
                                        </p:cTn>
                                        <p:tgtEl>
                                          <p:spTgt spid="153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5370"/>
                                        </p:tgtEl>
                                        <p:attrNameLst>
                                          <p:attrName>ppt_x</p:attrName>
                                          <p:attrName>ppt_y</p:attrName>
                                        </p:attrNameLst>
                                      </p:cBhvr>
                                    </p:animMotion>
                                    <p:animEffect transition="in" filter="fade">
                                      <p:cBhvr>
                                        <p:cTn id="32" dur="1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Picture 2" descr="ক্ষুদ্র উদ্যোক্তাদের পণ্য প্রসারে ..."/>
          <p:cNvPicPr>
            <a:picLocks noChangeAspect="1" noChangeArrowheads="1"/>
          </p:cNvPicPr>
          <p:nvPr/>
        </p:nvPicPr>
        <p:blipFill>
          <a:blip r:embed="rId2"/>
          <a:srcRect l="14978" t="1778" b="11111"/>
          <a:stretch>
            <a:fillRect/>
          </a:stretch>
        </p:blipFill>
        <p:spPr bwMode="auto">
          <a:xfrm>
            <a:off x="4648200" y="152400"/>
            <a:ext cx="4343400" cy="2971800"/>
          </a:xfrm>
          <a:prstGeom prst="rect">
            <a:avLst/>
          </a:prstGeom>
          <a:noFill/>
        </p:spPr>
      </p:pic>
      <p:pic>
        <p:nvPicPr>
          <p:cNvPr id="16388" name="Picture 4" descr="ঢাকায় থাকা কর্মীরাই কাজ করতে পারবে ..."/>
          <p:cNvPicPr>
            <a:picLocks noChangeAspect="1" noChangeArrowheads="1"/>
          </p:cNvPicPr>
          <p:nvPr/>
        </p:nvPicPr>
        <p:blipFill>
          <a:blip r:embed="rId3"/>
          <a:srcRect/>
          <a:stretch>
            <a:fillRect/>
          </a:stretch>
        </p:blipFill>
        <p:spPr bwMode="auto">
          <a:xfrm>
            <a:off x="116305" y="152400"/>
            <a:ext cx="4379495" cy="2971801"/>
          </a:xfrm>
          <a:prstGeom prst="rect">
            <a:avLst/>
          </a:prstGeom>
          <a:noFill/>
        </p:spPr>
      </p:pic>
      <p:pic>
        <p:nvPicPr>
          <p:cNvPr id="16390" name="Picture 6" descr="How to keep large-scale industrial projects going | Roxtec"/>
          <p:cNvPicPr>
            <a:picLocks noChangeAspect="1" noChangeArrowheads="1"/>
          </p:cNvPicPr>
          <p:nvPr/>
        </p:nvPicPr>
        <p:blipFill>
          <a:blip r:embed="rId4"/>
          <a:srcRect l="14375" r="5000"/>
          <a:stretch>
            <a:fillRect/>
          </a:stretch>
        </p:blipFill>
        <p:spPr bwMode="auto">
          <a:xfrm>
            <a:off x="152402" y="3276600"/>
            <a:ext cx="4343398" cy="3352800"/>
          </a:xfrm>
          <a:prstGeom prst="rect">
            <a:avLst/>
          </a:prstGeom>
          <a:noFill/>
        </p:spPr>
      </p:pic>
      <p:pic>
        <p:nvPicPr>
          <p:cNvPr id="16392" name="Picture 8" descr="Large scale facilities | Master in materials science exploring ..."/>
          <p:cNvPicPr>
            <a:picLocks noChangeAspect="1" noChangeArrowheads="1"/>
          </p:cNvPicPr>
          <p:nvPr/>
        </p:nvPicPr>
        <p:blipFill>
          <a:blip r:embed="rId5"/>
          <a:srcRect l="19444" t="6944" r="3704" b="6944"/>
          <a:stretch>
            <a:fillRect/>
          </a:stretch>
        </p:blipFill>
        <p:spPr bwMode="auto">
          <a:xfrm>
            <a:off x="4648200" y="3276600"/>
            <a:ext cx="43434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6390"/>
                                        </p:tgtEl>
                                        <p:attrNameLst>
                                          <p:attrName>style.visibility</p:attrName>
                                        </p:attrNameLst>
                                      </p:cBhvr>
                                      <p:to>
                                        <p:strVal val="visible"/>
                                      </p:to>
                                    </p:set>
                                    <p:anim calcmode="lin" valueType="num">
                                      <p:cBhvr>
                                        <p:cTn id="20" dur="1000" fill="hold"/>
                                        <p:tgtEl>
                                          <p:spTgt spid="16390"/>
                                        </p:tgtEl>
                                        <p:attrNameLst>
                                          <p:attrName>ppt_w</p:attrName>
                                        </p:attrNameLst>
                                      </p:cBhvr>
                                      <p:tavLst>
                                        <p:tav tm="0">
                                          <p:val>
                                            <p:fltVal val="0"/>
                                          </p:val>
                                        </p:tav>
                                        <p:tav tm="100000">
                                          <p:val>
                                            <p:strVal val="#ppt_w"/>
                                          </p:val>
                                        </p:tav>
                                      </p:tavLst>
                                    </p:anim>
                                    <p:anim calcmode="lin" valueType="num">
                                      <p:cBhvr>
                                        <p:cTn id="21" dur="1000" fill="hold"/>
                                        <p:tgtEl>
                                          <p:spTgt spid="16390"/>
                                        </p:tgtEl>
                                        <p:attrNameLst>
                                          <p:attrName>ppt_h</p:attrName>
                                        </p:attrNameLst>
                                      </p:cBhvr>
                                      <p:tavLst>
                                        <p:tav tm="0">
                                          <p:val>
                                            <p:fltVal val="0"/>
                                          </p:val>
                                        </p:tav>
                                        <p:tav tm="100000">
                                          <p:val>
                                            <p:strVal val="#ppt_h"/>
                                          </p:val>
                                        </p:tav>
                                      </p:tavLst>
                                    </p:anim>
                                    <p:anim calcmode="lin" valueType="num">
                                      <p:cBhvr>
                                        <p:cTn id="22" dur="1000" fill="hold"/>
                                        <p:tgtEl>
                                          <p:spTgt spid="16390"/>
                                        </p:tgtEl>
                                        <p:attrNameLst>
                                          <p:attrName>style.rotation</p:attrName>
                                        </p:attrNameLst>
                                      </p:cBhvr>
                                      <p:tavLst>
                                        <p:tav tm="0">
                                          <p:val>
                                            <p:fltVal val="90"/>
                                          </p:val>
                                        </p:tav>
                                        <p:tav tm="100000">
                                          <p:val>
                                            <p:fltVal val="0"/>
                                          </p:val>
                                        </p:tav>
                                      </p:tavLst>
                                    </p:anim>
                                    <p:animEffect transition="in" filter="fade">
                                      <p:cBhvr>
                                        <p:cTn id="23" dur="1000"/>
                                        <p:tgtEl>
                                          <p:spTgt spid="16390"/>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16392"/>
                                        </p:tgtEl>
                                        <p:attrNameLst>
                                          <p:attrName>style.visibility</p:attrName>
                                        </p:attrNameLst>
                                      </p:cBhvr>
                                      <p:to>
                                        <p:strVal val="visible"/>
                                      </p:to>
                                    </p:set>
                                    <p:anim calcmode="lin" valueType="num">
                                      <p:cBhvr>
                                        <p:cTn id="28" dur="1000" fill="hold"/>
                                        <p:tgtEl>
                                          <p:spTgt spid="16392"/>
                                        </p:tgtEl>
                                        <p:attrNameLst>
                                          <p:attrName>ppt_w</p:attrName>
                                        </p:attrNameLst>
                                      </p:cBhvr>
                                      <p:tavLst>
                                        <p:tav tm="0">
                                          <p:val>
                                            <p:fltVal val="0"/>
                                          </p:val>
                                        </p:tav>
                                        <p:tav tm="100000">
                                          <p:val>
                                            <p:strVal val="#ppt_w"/>
                                          </p:val>
                                        </p:tav>
                                      </p:tavLst>
                                    </p:anim>
                                    <p:anim calcmode="lin" valueType="num">
                                      <p:cBhvr>
                                        <p:cTn id="29" dur="1000" fill="hold"/>
                                        <p:tgtEl>
                                          <p:spTgt spid="16392"/>
                                        </p:tgtEl>
                                        <p:attrNameLst>
                                          <p:attrName>ppt_h</p:attrName>
                                        </p:attrNameLst>
                                      </p:cBhvr>
                                      <p:tavLst>
                                        <p:tav tm="0">
                                          <p:val>
                                            <p:fltVal val="0"/>
                                          </p:val>
                                        </p:tav>
                                        <p:tav tm="100000">
                                          <p:val>
                                            <p:strVal val="#ppt_h"/>
                                          </p:val>
                                        </p:tav>
                                      </p:tavLst>
                                    </p:anim>
                                    <p:anim calcmode="lin" valueType="num">
                                      <p:cBhvr>
                                        <p:cTn id="30" dur="1000" fill="hold"/>
                                        <p:tgtEl>
                                          <p:spTgt spid="1639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3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2744450"/>
            <a:ext cx="9144000" cy="1862048"/>
          </a:xfrm>
          <a:prstGeom prst="rect">
            <a:avLst/>
          </a:prstGeom>
          <a:noFill/>
        </p:spPr>
        <p:txBody>
          <a:bodyPr wrap="square" rtlCol="0">
            <a:spAutoFit/>
          </a:bodyPr>
          <a:lstStyle/>
          <a:p>
            <a:pPr algn="ctr"/>
            <a:r>
              <a:rPr lang="bn-BD" sz="11500" dirty="0" smtClean="0">
                <a:solidFill>
                  <a:srgbClr val="FFFF00"/>
                </a:solidFill>
                <a:latin typeface="NikoshBAN" pitchFamily="2" charset="0"/>
                <a:cs typeface="NikoshBAN" pitchFamily="2" charset="0"/>
              </a:rPr>
              <a:t>বৃহৎ শিল্প    </a:t>
            </a:r>
            <a:endParaRPr lang="en-US" sz="115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133600" y="990600"/>
            <a:ext cx="4114800" cy="1600438"/>
          </a:xfrm>
          <a:prstGeom prst="flowChartAlternateProcess">
            <a:avLst/>
          </a:prstGeom>
          <a:solidFill>
            <a:srgbClr val="FF0000"/>
          </a:solidFill>
          <a:ln w="76200">
            <a:solidFill>
              <a:srgbClr val="FFFF00"/>
            </a:solidFill>
          </a:ln>
          <a:scene3d>
            <a:camera prst="orthographicFront">
              <a:rot lat="0" lon="0" rev="0"/>
            </a:camera>
            <a:lightRig rig="threePt" dir="t">
              <a:rot lat="0" lon="0" rev="1200000"/>
            </a:lightRig>
          </a:scene3d>
          <a:sp3d>
            <a:bevelT w="63500" h="25400" prst="slope"/>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8800" dirty="0" smtClean="0">
                <a:latin typeface="NikoshBAN" pitchFamily="2" charset="0"/>
                <a:cs typeface="NikoshBAN" pitchFamily="2" charset="0"/>
              </a:rPr>
              <a:t>শিখনফল </a:t>
            </a:r>
            <a:endParaRPr lang="en-US" sz="8800" dirty="0">
              <a:latin typeface="NikoshBAN" pitchFamily="2" charset="0"/>
              <a:cs typeface="NikoshBAN" pitchFamily="2" charset="0"/>
            </a:endParaRPr>
          </a:p>
        </p:txBody>
      </p:sp>
      <p:sp>
        <p:nvSpPr>
          <p:cNvPr id="4" name="Rounded Rectangle 3"/>
          <p:cNvSpPr/>
          <p:nvPr/>
        </p:nvSpPr>
        <p:spPr>
          <a:xfrm>
            <a:off x="152400" y="2971800"/>
            <a:ext cx="8839200" cy="3505200"/>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b="1" dirty="0" smtClean="0">
                <a:solidFill>
                  <a:srgbClr val="002060"/>
                </a:solidFill>
                <a:latin typeface="NikoshBAN" panose="02000000000000000000" pitchFamily="2" charset="0"/>
                <a:cs typeface="NikoshBAN" panose="02000000000000000000" pitchFamily="2" charset="0"/>
              </a:rPr>
              <a:t>এই পাঠ শেষে শিক্ষার্থীরা –</a:t>
            </a:r>
            <a:endParaRPr lang="bn-BD" sz="4400" b="1" dirty="0" smtClean="0">
              <a:solidFill>
                <a:srgbClr val="002060"/>
              </a:solidFill>
              <a:latin typeface="NikoshBAN" panose="02000000000000000000" pitchFamily="2" charset="0"/>
              <a:cs typeface="NikoshBAN" panose="02000000000000000000" pitchFamily="2" charset="0"/>
            </a:endParaRPr>
          </a:p>
          <a:p>
            <a:pPr>
              <a:buFont typeface="Wingdings" pitchFamily="2" charset="2"/>
              <a:buChar char="Ø"/>
            </a:pPr>
            <a:r>
              <a:rPr lang="bn-BD" sz="3600" b="1" dirty="0" smtClean="0">
                <a:solidFill>
                  <a:srgbClr val="FF0000"/>
                </a:solidFill>
                <a:latin typeface="NikoshBAN" panose="02000000000000000000" pitchFamily="2" charset="0"/>
                <a:cs typeface="NikoshBAN" panose="02000000000000000000" pitchFamily="2" charset="0"/>
              </a:rPr>
              <a:t> বৃহৎ শিল্প সম্পর্কে বলতে পারবে</a:t>
            </a:r>
            <a:r>
              <a:rPr lang="en-US" sz="3600" b="1" dirty="0" smtClean="0">
                <a:solidFill>
                  <a:schemeClr val="tx1"/>
                </a:solidFill>
                <a:latin typeface="NikoshBAN" panose="02000000000000000000" pitchFamily="2" charset="0"/>
                <a:cs typeface="NikoshBAN" panose="02000000000000000000" pitchFamily="2" charset="0"/>
              </a:rPr>
              <a:t>;</a:t>
            </a:r>
            <a:r>
              <a:rPr lang="bn-BD" sz="3600" b="1" dirty="0" smtClean="0">
                <a:solidFill>
                  <a:schemeClr val="tx1"/>
                </a:solidFill>
                <a:latin typeface="NikoshBAN" panose="02000000000000000000" pitchFamily="2" charset="0"/>
                <a:cs typeface="NikoshBAN" panose="02000000000000000000" pitchFamily="2" charset="0"/>
              </a:rPr>
              <a:t> </a:t>
            </a:r>
            <a:endParaRPr lang="bn-BD" sz="3600" b="1" dirty="0" smtClean="0">
              <a:solidFill>
                <a:srgbClr val="FF0000"/>
              </a:solidFill>
              <a:latin typeface="NikoshBAN" panose="02000000000000000000" pitchFamily="2" charset="0"/>
              <a:cs typeface="NikoshBAN" panose="02000000000000000000" pitchFamily="2" charset="0"/>
            </a:endParaRPr>
          </a:p>
          <a:p>
            <a:pPr>
              <a:buFont typeface="Wingdings" pitchFamily="2" charset="2"/>
              <a:buChar char="Ø"/>
            </a:pPr>
            <a:r>
              <a:rPr lang="bn-BD" sz="3600" b="1" dirty="0" smtClean="0">
                <a:solidFill>
                  <a:schemeClr val="tx1"/>
                </a:solidFill>
                <a:latin typeface="NikoshBAN" panose="02000000000000000000" pitchFamily="2" charset="0"/>
                <a:cs typeface="NikoshBAN" panose="02000000000000000000" pitchFamily="2" charset="0"/>
              </a:rPr>
              <a:t> বাংলাদেশের বৃহৎ শিল্পের সম্ভাবনা ব্যাখ্যা</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করতে</a:t>
            </a:r>
            <a:r>
              <a:rPr lang="bn-BD" sz="3600" b="1" dirty="0" smtClean="0">
                <a:solidFill>
                  <a:schemeClr val="tx1"/>
                </a:solidFill>
                <a:latin typeface="NikoshBAN" panose="02000000000000000000" pitchFamily="2" charset="0"/>
                <a:cs typeface="NikoshBAN" panose="02000000000000000000" pitchFamily="2" charset="0"/>
              </a:rPr>
              <a:t> পারবে</a:t>
            </a:r>
            <a:r>
              <a:rPr lang="en-US" sz="3600" b="1" dirty="0" smtClean="0">
                <a:solidFill>
                  <a:schemeClr val="tx1"/>
                </a:solidFill>
                <a:latin typeface="NikoshBAN" panose="02000000000000000000" pitchFamily="2" charset="0"/>
                <a:cs typeface="NikoshBAN" panose="02000000000000000000" pitchFamily="2" charset="0"/>
              </a:rPr>
              <a:t>;</a:t>
            </a:r>
            <a:endParaRPr lang="bn-BD" sz="3600" b="1" dirty="0" smtClean="0">
              <a:solidFill>
                <a:schemeClr val="tx1"/>
              </a:solidFill>
              <a:latin typeface="NikoshBAN" panose="02000000000000000000" pitchFamily="2" charset="0"/>
              <a:cs typeface="NikoshBAN" panose="02000000000000000000" pitchFamily="2" charset="0"/>
            </a:endParaRPr>
          </a:p>
          <a:p>
            <a:pPr>
              <a:buFont typeface="Wingdings" pitchFamily="2" charset="2"/>
              <a:buChar char="Ø"/>
            </a:pPr>
            <a:r>
              <a:rPr lang="bn-BD" sz="3200" b="1" dirty="0" smtClean="0">
                <a:solidFill>
                  <a:srgbClr val="FF0000"/>
                </a:solidFill>
                <a:latin typeface="NikoshBAN" panose="02000000000000000000" pitchFamily="2" charset="0"/>
                <a:cs typeface="NikoshBAN" panose="02000000000000000000" pitchFamily="2" charset="0"/>
              </a:rPr>
              <a:t>বাংলাদেশের আর্থ-সামাজিক প্রেক্ষাপটে বৃহৎ শিল্পের গুরুত্ব বর্ণনা করতে পারবে</a:t>
            </a:r>
            <a:r>
              <a:rPr lang="bn-IN" sz="3200" b="1" dirty="0" smtClean="0">
                <a:solidFill>
                  <a:srgbClr val="FF0000"/>
                </a:solidFill>
                <a:latin typeface="NikoshBAN" panose="02000000000000000000" pitchFamily="2" charset="0"/>
                <a:cs typeface="NikoshBAN"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Rounded Rectangle 2"/>
          <p:cNvSpPr/>
          <p:nvPr/>
        </p:nvSpPr>
        <p:spPr>
          <a:xfrm>
            <a:off x="381000" y="1066800"/>
            <a:ext cx="8153400" cy="5791200"/>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BD" sz="3200" dirty="0" smtClean="0">
              <a:solidFill>
                <a:schemeClr val="tx1"/>
              </a:solidFill>
              <a:latin typeface="NikoshBAN" pitchFamily="2" charset="0"/>
              <a:cs typeface="NikoshBAN" pitchFamily="2" charset="0"/>
            </a:endParaRPr>
          </a:p>
          <a:p>
            <a:endParaRPr lang="bn-BD" sz="3200" dirty="0" smtClean="0">
              <a:solidFill>
                <a:schemeClr val="tx1"/>
              </a:solidFill>
              <a:latin typeface="NikoshBAN" pitchFamily="2" charset="0"/>
              <a:cs typeface="NikoshBAN" pitchFamily="2" charset="0"/>
            </a:endParaRPr>
          </a:p>
          <a:p>
            <a:endParaRPr lang="bn-BD" sz="3200" dirty="0" smtClean="0">
              <a:solidFill>
                <a:schemeClr val="tx1"/>
              </a:solidFill>
              <a:latin typeface="NikoshBAN" pitchFamily="2" charset="0"/>
              <a:cs typeface="NikoshBAN" pitchFamily="2" charset="0"/>
            </a:endParaRPr>
          </a:p>
          <a:p>
            <a:endParaRPr lang="bn-BD" sz="3200" dirty="0" smtClean="0">
              <a:solidFill>
                <a:schemeClr val="tx1"/>
              </a:solidFill>
              <a:latin typeface="NikoshBAN" pitchFamily="2" charset="0"/>
              <a:cs typeface="NikoshBAN" pitchFamily="2" charset="0"/>
            </a:endParaRPr>
          </a:p>
          <a:p>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উৎপাদনমূখী </a:t>
            </a:r>
            <a:r>
              <a:rPr lang="bn-BD" sz="3200" dirty="0" smtClean="0">
                <a:solidFill>
                  <a:schemeClr val="tx1"/>
                </a:solidFill>
                <a:latin typeface="NikoshBAN" pitchFamily="2" charset="0"/>
                <a:cs typeface="NikoshBAN" pitchFamily="2" charset="0"/>
              </a:rPr>
              <a:t>শিল্পের ক্ষেত্রে বৃহৎ শিল্প বলতে সেসব শিল্প  প্রতিষ্ঠানে জমি এবং কারখানা ভবন ব্যতিরেকে স্থায়ী সম্পদের মূল্য বা প্রতিস্থাপন ব্যয়সহ ৩০ কোটি টাকার অধিক  কিংবা যেসব শিল্প প্রতিষ্ঠানে ২৫০ জনের অধিক শ্রমিক কাজ করে  সেসব প্রতিষ্ঠানকে বৃহৎ শিল্প বলে।</a:t>
            </a:r>
            <a:endParaRPr lang="en-US" sz="3200" dirty="0">
              <a:solidFill>
                <a:schemeClr val="tx1"/>
              </a:solidFill>
            </a:endParaRPr>
          </a:p>
        </p:txBody>
      </p:sp>
      <p:sp>
        <p:nvSpPr>
          <p:cNvPr id="4" name="Rounded Rectangle 3"/>
          <p:cNvSpPr/>
          <p:nvPr/>
        </p:nvSpPr>
        <p:spPr>
          <a:xfrm>
            <a:off x="2971800" y="152400"/>
            <a:ext cx="3276600" cy="7620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বৃহৎশিল্প  </a:t>
            </a:r>
            <a:endParaRPr lang="en-US" sz="4400" dirty="0"/>
          </a:p>
        </p:txBody>
      </p:sp>
      <p:pic>
        <p:nvPicPr>
          <p:cNvPr id="10246" name="Picture 6" descr="চা উৎপাদনে ভঙ্গ হতে চলেছে ১৬৬ বছরের ..."/>
          <p:cNvPicPr>
            <a:picLocks noChangeAspect="1" noChangeArrowheads="1"/>
          </p:cNvPicPr>
          <p:nvPr/>
        </p:nvPicPr>
        <p:blipFill>
          <a:blip r:embed="rId2"/>
          <a:srcRect/>
          <a:stretch>
            <a:fillRect/>
          </a:stretch>
        </p:blipFill>
        <p:spPr bwMode="auto">
          <a:xfrm>
            <a:off x="1143000" y="1219200"/>
            <a:ext cx="6477000" cy="2590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0246"/>
                                        </p:tgtEl>
                                        <p:attrNameLst>
                                          <p:attrName>style.visibility</p:attrName>
                                        </p:attrNameLst>
                                      </p:cBhvr>
                                      <p:to>
                                        <p:strVal val="visible"/>
                                      </p:to>
                                    </p:set>
                                    <p:anim calcmode="lin" valueType="num">
                                      <p:cBhvr>
                                        <p:cTn id="15" dur="1000" fill="hold"/>
                                        <p:tgtEl>
                                          <p:spTgt spid="10246"/>
                                        </p:tgtEl>
                                        <p:attrNameLst>
                                          <p:attrName>ppt_w</p:attrName>
                                        </p:attrNameLst>
                                      </p:cBhvr>
                                      <p:tavLst>
                                        <p:tav tm="0">
                                          <p:val>
                                            <p:fltVal val="0"/>
                                          </p:val>
                                        </p:tav>
                                        <p:tav tm="100000">
                                          <p:val>
                                            <p:strVal val="#ppt_w"/>
                                          </p:val>
                                        </p:tav>
                                      </p:tavLst>
                                    </p:anim>
                                    <p:anim calcmode="lin" valueType="num">
                                      <p:cBhvr>
                                        <p:cTn id="16" dur="1000" fill="hold"/>
                                        <p:tgtEl>
                                          <p:spTgt spid="10246"/>
                                        </p:tgtEl>
                                        <p:attrNameLst>
                                          <p:attrName>ppt_h</p:attrName>
                                        </p:attrNameLst>
                                      </p:cBhvr>
                                      <p:tavLst>
                                        <p:tav tm="0">
                                          <p:val>
                                            <p:fltVal val="0"/>
                                          </p:val>
                                        </p:tav>
                                        <p:tav tm="100000">
                                          <p:val>
                                            <p:strVal val="#ppt_h"/>
                                          </p:val>
                                        </p:tav>
                                      </p:tavLst>
                                    </p:anim>
                                    <p:anim calcmode="lin" valueType="num">
                                      <p:cBhvr>
                                        <p:cTn id="17" dur="1000" fill="hold"/>
                                        <p:tgtEl>
                                          <p:spTgt spid="10246"/>
                                        </p:tgtEl>
                                        <p:attrNameLst>
                                          <p:attrName>style.rotation</p:attrName>
                                        </p:attrNameLst>
                                      </p:cBhvr>
                                      <p:tavLst>
                                        <p:tav tm="0">
                                          <p:val>
                                            <p:fltVal val="90"/>
                                          </p:val>
                                        </p:tav>
                                        <p:tav tm="100000">
                                          <p:val>
                                            <p:fltVal val="0"/>
                                          </p:val>
                                        </p:tav>
                                      </p:tavLst>
                                    </p:anim>
                                    <p:animEffect transition="in" filter="fade">
                                      <p:cBhvr>
                                        <p:cTn id="18" dur="10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32" name="Picture 8" descr="তাঁত এবং তাঁতীর দেখা মিলছে হেরিটেজ ..."/>
          <p:cNvPicPr>
            <a:picLocks noChangeAspect="1" noChangeArrowheads="1"/>
          </p:cNvPicPr>
          <p:nvPr/>
        </p:nvPicPr>
        <p:blipFill>
          <a:blip r:embed="rId2"/>
          <a:srcRect l="16000" t="22000" r="9333"/>
          <a:stretch>
            <a:fillRect/>
          </a:stretch>
        </p:blipFill>
        <p:spPr bwMode="auto">
          <a:xfrm>
            <a:off x="381000" y="304800"/>
            <a:ext cx="8458200" cy="3657600"/>
          </a:xfrm>
          <a:prstGeom prst="rect">
            <a:avLst/>
          </a:prstGeom>
          <a:noFill/>
        </p:spPr>
      </p:pic>
      <p:sp>
        <p:nvSpPr>
          <p:cNvPr id="6" name="Rectangle 5"/>
          <p:cNvSpPr/>
          <p:nvPr/>
        </p:nvSpPr>
        <p:spPr>
          <a:xfrm>
            <a:off x="533400" y="4114800"/>
            <a:ext cx="8153400" cy="2554545"/>
          </a:xfrm>
          <a:prstGeom prst="rect">
            <a:avLst/>
          </a:prstGeom>
        </p:spPr>
        <p:txBody>
          <a:bodyPr wrap="square">
            <a:spAutoFit/>
          </a:bodyPr>
          <a:lstStyle/>
          <a:p>
            <a:pPr algn="ctr"/>
            <a:r>
              <a:rPr lang="bn-BD" sz="3200" dirty="0" smtClean="0">
                <a:solidFill>
                  <a:srgbClr val="FF0000"/>
                </a:solidFill>
                <a:latin typeface="NikoshBAN" pitchFamily="2" charset="0"/>
                <a:cs typeface="NikoshBAN" pitchFamily="2" charset="0"/>
              </a:rPr>
              <a:t> </a:t>
            </a:r>
            <a:r>
              <a:rPr lang="bn-BD" sz="3200" b="1" dirty="0" smtClean="0">
                <a:solidFill>
                  <a:srgbClr val="FF0000"/>
                </a:solidFill>
                <a:latin typeface="NikoshBAN" pitchFamily="2" charset="0"/>
                <a:cs typeface="NikoshBAN" pitchFamily="2" charset="0"/>
              </a:rPr>
              <a:t>সেবামূলক  শিল্পের ক্ষেত্রে বৃহৎ শিল্প বলতে সেসব শিল্প  প্রতিষ্ঠানে জমি এবং কারখানা ভবন ব্যতিরেকে স্থায়ী সম্পদের মূল্য বা প্রতিস্থাপন ব্যয়সহ ১৫ কোটি টাকার অধিক  কিংবা যেসব শিল্প প্রতিষ্ঠানে ১০০ জনের অধিক শ্রমিক কাজ করে  সেসব প্রতিষ্ঠানকে বৃহৎ শিল্প বলে।</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900" decel="100000" fill="hold"/>
                                        <p:tgtEl>
                                          <p:spTgt spid="10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2" name="Frame 11"/>
          <p:cNvSpPr/>
          <p:nvPr/>
        </p:nvSpPr>
        <p:spPr>
          <a:xfrm>
            <a:off x="1143000" y="132933"/>
            <a:ext cx="6934200" cy="933867"/>
          </a:xfrm>
          <a:prstGeom prst="frame">
            <a:avLst>
              <a:gd name="adj1" fmla="val 21685"/>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BD" sz="3600" b="1" dirty="0" smtClean="0">
                <a:solidFill>
                  <a:srgbClr val="002060"/>
                </a:solidFill>
                <a:latin typeface="NikoshBAN" pitchFamily="2" charset="0"/>
                <a:cs typeface="NikoshBAN" pitchFamily="2" charset="0"/>
              </a:rPr>
              <a:t>বাংলাদেশের সম্ভাবনাময় বৃহৎ</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শি</a:t>
            </a:r>
            <a:r>
              <a:rPr lang="bn-BD" sz="3600" b="1" dirty="0" smtClean="0">
                <a:solidFill>
                  <a:srgbClr val="002060"/>
                </a:solidFill>
                <a:latin typeface="NikoshBAN" pitchFamily="2" charset="0"/>
                <a:cs typeface="NikoshBAN" pitchFamily="2" charset="0"/>
              </a:rPr>
              <a:t>ল্পের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ক্ষেত্রঃ</a:t>
            </a:r>
            <a:r>
              <a:rPr lang="bn-BD" sz="3600" b="1" dirty="0" smtClean="0">
                <a:solidFill>
                  <a:srgbClr val="002060"/>
                </a:solidFill>
                <a:latin typeface="NikoshBAN" pitchFamily="2" charset="0"/>
                <a:cs typeface="NikoshBAN" pitchFamily="2" charset="0"/>
              </a:rPr>
              <a:t> </a:t>
            </a:r>
            <a:endParaRPr lang="en-US" sz="3600" b="1" dirty="0">
              <a:solidFill>
                <a:srgbClr val="002060"/>
              </a:solidFill>
              <a:latin typeface="NikoshBAN" pitchFamily="2" charset="0"/>
              <a:cs typeface="NikoshBAN" pitchFamily="2" charset="0"/>
            </a:endParaRPr>
          </a:p>
        </p:txBody>
      </p:sp>
      <p:sp>
        <p:nvSpPr>
          <p:cNvPr id="13" name="Bevel 12"/>
          <p:cNvSpPr/>
          <p:nvPr/>
        </p:nvSpPr>
        <p:spPr>
          <a:xfrm>
            <a:off x="152400" y="1143000"/>
            <a:ext cx="3276600" cy="695265"/>
          </a:xfrm>
          <a:prstGeom prst="bevel">
            <a:avLst/>
          </a:prstGeom>
          <a:solidFill>
            <a:srgbClr val="FFFF00"/>
          </a:solidFill>
          <a:ln>
            <a:solidFill>
              <a:srgbClr val="002060"/>
            </a:solidFill>
          </a:ln>
        </p:spPr>
        <p:txBody>
          <a:bodyPr wrap="square">
            <a:spAutoFit/>
          </a:bodyPr>
          <a:lstStyle/>
          <a:p>
            <a:pPr algn="ctr"/>
            <a:r>
              <a:rPr lang="bn-BD" sz="2400" dirty="0" smtClean="0">
                <a:latin typeface="NikoshBAN" pitchFamily="2" charset="0"/>
                <a:cs typeface="NikoshBAN" pitchFamily="2" charset="0"/>
              </a:rPr>
              <a:t>খাদ্য প্রক্রিয়াজাতকরণ </a:t>
            </a:r>
            <a:r>
              <a:rPr lang="bn-BD" sz="2800" dirty="0" smtClean="0">
                <a:latin typeface="NikoshBAN" pitchFamily="2" charset="0"/>
                <a:cs typeface="NikoshBAN" pitchFamily="2" charset="0"/>
              </a:rPr>
              <a:t>শিল্প </a:t>
            </a:r>
            <a:endParaRPr lang="en-US" sz="2800" dirty="0"/>
          </a:p>
        </p:txBody>
      </p:sp>
      <p:sp>
        <p:nvSpPr>
          <p:cNvPr id="14" name="Bevel 13"/>
          <p:cNvSpPr/>
          <p:nvPr/>
        </p:nvSpPr>
        <p:spPr>
          <a:xfrm>
            <a:off x="152400" y="1981200"/>
            <a:ext cx="3200400" cy="695265"/>
          </a:xfrm>
          <a:prstGeom prst="bevel">
            <a:avLst/>
          </a:prstGeom>
          <a:solidFill>
            <a:srgbClr val="92D050"/>
          </a:solidFill>
          <a:ln>
            <a:solidFill>
              <a:schemeClr val="tx1"/>
            </a:solidFill>
          </a:ln>
        </p:spPr>
        <p:txBody>
          <a:bodyPr wrap="square">
            <a:spAutoFit/>
          </a:bodyPr>
          <a:lstStyle/>
          <a:p>
            <a:pPr algn="ctr"/>
            <a:r>
              <a:rPr lang="bn-BD" sz="2800" dirty="0" smtClean="0">
                <a:latin typeface="NikoshBAN" pitchFamily="2" charset="0"/>
                <a:cs typeface="NikoshBAN" pitchFamily="2" charset="0"/>
              </a:rPr>
              <a:t>জনশক্তি রপ্তানি </a:t>
            </a:r>
            <a:endParaRPr lang="en-US" sz="2800" dirty="0">
              <a:latin typeface="NikoshBAN" pitchFamily="2" charset="0"/>
              <a:cs typeface="NikoshBAN" pitchFamily="2" charset="0"/>
            </a:endParaRPr>
          </a:p>
        </p:txBody>
      </p:sp>
      <p:sp>
        <p:nvSpPr>
          <p:cNvPr id="15" name="Bevel 14"/>
          <p:cNvSpPr/>
          <p:nvPr/>
        </p:nvSpPr>
        <p:spPr>
          <a:xfrm>
            <a:off x="152400" y="2743200"/>
            <a:ext cx="3200400" cy="940653"/>
          </a:xfrm>
          <a:prstGeom prst="bevel">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BD" sz="2000" dirty="0" smtClean="0">
                <a:latin typeface="NikoshBAN" pitchFamily="2" charset="0"/>
                <a:cs typeface="NikoshBAN" pitchFamily="2" charset="0"/>
              </a:rPr>
              <a:t>জাহাজ নির্মাণ ও পরিবেশসন্মত জাহাজ ভাঙ্গা শিল্প </a:t>
            </a:r>
            <a:endParaRPr lang="en-US" sz="2000" dirty="0"/>
          </a:p>
        </p:txBody>
      </p:sp>
      <p:sp>
        <p:nvSpPr>
          <p:cNvPr id="17" name="Bevel 16"/>
          <p:cNvSpPr/>
          <p:nvPr/>
        </p:nvSpPr>
        <p:spPr>
          <a:xfrm>
            <a:off x="152400" y="3810000"/>
            <a:ext cx="3200400" cy="940653"/>
          </a:xfrm>
          <a:prstGeom prst="bevel">
            <a:avLst/>
          </a:prstGeom>
          <a:solidFill>
            <a:srgbClr val="00B0F0"/>
          </a:solidFill>
          <a:ln>
            <a:solidFill>
              <a:srgbClr val="FFFF00"/>
            </a:solidFill>
          </a:ln>
        </p:spPr>
        <p:txBody>
          <a:bodyPr wrap="square">
            <a:spAutoFit/>
          </a:bodyPr>
          <a:lstStyle/>
          <a:p>
            <a:pPr algn="ctr"/>
            <a:r>
              <a:rPr lang="bn-BD" sz="2000" dirty="0" smtClean="0">
                <a:latin typeface="NikoshBAN" pitchFamily="2" charset="0"/>
                <a:cs typeface="NikoshBAN" pitchFamily="2" charset="0"/>
              </a:rPr>
              <a:t>নবায়ন যোগ্য শক্তি(সোলার পাওয়ার,উইন্ড মিল)   </a:t>
            </a:r>
            <a:endParaRPr lang="en-US" sz="2000" dirty="0">
              <a:latin typeface="NikoshBAN" pitchFamily="2" charset="0"/>
              <a:cs typeface="NikoshBAN" pitchFamily="2" charset="0"/>
            </a:endParaRPr>
          </a:p>
        </p:txBody>
      </p:sp>
      <p:sp>
        <p:nvSpPr>
          <p:cNvPr id="18" name="Bevel 17"/>
          <p:cNvSpPr/>
          <p:nvPr/>
        </p:nvSpPr>
        <p:spPr>
          <a:xfrm>
            <a:off x="152400" y="4876800"/>
            <a:ext cx="3124200" cy="695265"/>
          </a:xfrm>
          <a:prstGeom prst="bevel">
            <a:avLst/>
          </a:prstGeom>
          <a:solidFill>
            <a:srgbClr val="7030A0"/>
          </a:solidFill>
          <a:ln>
            <a:solidFill>
              <a:srgbClr val="FFFF00"/>
            </a:solidFill>
          </a:ln>
        </p:spPr>
        <p:txBody>
          <a:bodyPr wrap="square">
            <a:spAutoFit/>
          </a:bodyPr>
          <a:lstStyle/>
          <a:p>
            <a:pPr algn="ctr"/>
            <a:r>
              <a:rPr lang="bn-BD" sz="2800" dirty="0" smtClean="0">
                <a:solidFill>
                  <a:srgbClr val="FFFF00"/>
                </a:solidFill>
                <a:latin typeface="NikoshBAN" pitchFamily="2" charset="0"/>
                <a:cs typeface="NikoshBAN" pitchFamily="2" charset="0"/>
              </a:rPr>
              <a:t>পর্যটন শিল্প</a:t>
            </a:r>
            <a:endParaRPr lang="en-US" sz="2800" dirty="0">
              <a:solidFill>
                <a:srgbClr val="FFFF00"/>
              </a:solidFill>
              <a:latin typeface="NikoshBAN" pitchFamily="2" charset="0"/>
              <a:cs typeface="NikoshBAN" pitchFamily="2" charset="0"/>
            </a:endParaRPr>
          </a:p>
        </p:txBody>
      </p:sp>
      <p:sp>
        <p:nvSpPr>
          <p:cNvPr id="8" name="Bevel 7"/>
          <p:cNvSpPr/>
          <p:nvPr/>
        </p:nvSpPr>
        <p:spPr>
          <a:xfrm>
            <a:off x="152400" y="5638800"/>
            <a:ext cx="3200400" cy="1104245"/>
          </a:xfrm>
          <a:prstGeom prst="bevel">
            <a:avLst/>
          </a:prstGeom>
          <a:solidFill>
            <a:srgbClr val="FFFF00"/>
          </a:solidFill>
          <a:ln>
            <a:solidFill>
              <a:schemeClr val="tx1"/>
            </a:solidFill>
          </a:ln>
        </p:spPr>
        <p:txBody>
          <a:bodyPr wrap="square">
            <a:spAutoFit/>
          </a:bodyPr>
          <a:lstStyle/>
          <a:p>
            <a:pPr algn="ctr"/>
            <a:r>
              <a:rPr lang="bn-BD" sz="2400" dirty="0" smtClean="0">
                <a:latin typeface="NikoshBAN" pitchFamily="2" charset="0"/>
                <a:cs typeface="NikoshBAN" pitchFamily="2" charset="0"/>
              </a:rPr>
              <a:t>আইসিটি পন্য ও আইসিটি ভিত্তিক সেবা </a:t>
            </a:r>
            <a:endParaRPr lang="en-US" sz="2400" dirty="0">
              <a:latin typeface="NikoshBAN" pitchFamily="2" charset="0"/>
              <a:cs typeface="NikoshBAN" pitchFamily="2" charset="0"/>
            </a:endParaRPr>
          </a:p>
        </p:txBody>
      </p:sp>
      <p:sp>
        <p:nvSpPr>
          <p:cNvPr id="9" name="Bevel 8"/>
          <p:cNvSpPr/>
          <p:nvPr/>
        </p:nvSpPr>
        <p:spPr>
          <a:xfrm>
            <a:off x="5638800" y="4105335"/>
            <a:ext cx="3200400" cy="695265"/>
          </a:xfrm>
          <a:prstGeom prst="bevel">
            <a:avLst/>
          </a:prstGeom>
          <a:solidFill>
            <a:srgbClr val="7030A0"/>
          </a:solidFill>
          <a:ln>
            <a:solidFill>
              <a:schemeClr val="tx1"/>
            </a:solidFill>
          </a:ln>
        </p:spPr>
        <p:txBody>
          <a:bodyPr wrap="square">
            <a:spAutoFit/>
          </a:bodyPr>
          <a:lstStyle/>
          <a:p>
            <a:pPr algn="ctr"/>
            <a:r>
              <a:rPr lang="bn-BD" sz="2800" dirty="0" smtClean="0">
                <a:solidFill>
                  <a:srgbClr val="FFFF00"/>
                </a:solidFill>
                <a:latin typeface="NikoshBAN" pitchFamily="2" charset="0"/>
                <a:cs typeface="NikoshBAN" pitchFamily="2" charset="0"/>
              </a:rPr>
              <a:t>হাসপাতাল ও ক্লিনিক</a:t>
            </a:r>
            <a:r>
              <a:rPr lang="bn-BD" sz="2000" dirty="0" smtClean="0">
                <a:solidFill>
                  <a:srgbClr val="FFFF00"/>
                </a:solidFill>
                <a:latin typeface="NikoshBAN" pitchFamily="2" charset="0"/>
                <a:cs typeface="NikoshBAN" pitchFamily="2" charset="0"/>
              </a:rPr>
              <a:t> </a:t>
            </a:r>
            <a:r>
              <a:rPr lang="bn-BD" sz="2800" dirty="0" smtClean="0">
                <a:solidFill>
                  <a:srgbClr val="FFFF00"/>
                </a:solidFill>
                <a:latin typeface="NikoshBAN" pitchFamily="2" charset="0"/>
                <a:cs typeface="NikoshBAN" pitchFamily="2" charset="0"/>
              </a:rPr>
              <a:t> </a:t>
            </a:r>
            <a:endParaRPr lang="en-US" sz="2800" dirty="0">
              <a:solidFill>
                <a:srgbClr val="FFFF00"/>
              </a:solidFill>
              <a:latin typeface="NikoshBAN" pitchFamily="2" charset="0"/>
              <a:cs typeface="NikoshBAN" pitchFamily="2" charset="0"/>
            </a:endParaRPr>
          </a:p>
        </p:txBody>
      </p:sp>
      <p:sp>
        <p:nvSpPr>
          <p:cNvPr id="10" name="Bevel 9"/>
          <p:cNvSpPr/>
          <p:nvPr/>
        </p:nvSpPr>
        <p:spPr>
          <a:xfrm>
            <a:off x="5638800" y="3124200"/>
            <a:ext cx="3200400" cy="695265"/>
          </a:xfrm>
          <a:prstGeom prst="bevel">
            <a:avLst/>
          </a:prstGeom>
          <a:solidFill>
            <a:srgbClr val="00B0F0"/>
          </a:solidFill>
          <a:ln>
            <a:solidFill>
              <a:schemeClr val="tx1"/>
            </a:solidFill>
          </a:ln>
        </p:spPr>
        <p:txBody>
          <a:bodyPr wrap="square">
            <a:spAutoFit/>
          </a:bodyPr>
          <a:lstStyle/>
          <a:p>
            <a:pPr algn="ctr"/>
            <a:r>
              <a:rPr lang="bn-BD" sz="2800" dirty="0" smtClean="0">
                <a:latin typeface="NikoshBAN" pitchFamily="2" charset="0"/>
                <a:cs typeface="NikoshBAN" pitchFamily="2" charset="0"/>
              </a:rPr>
              <a:t>চামড়া ও চামড়জাত পণ্য  </a:t>
            </a:r>
            <a:endParaRPr lang="en-US" sz="2800" dirty="0">
              <a:latin typeface="NikoshBAN" pitchFamily="2" charset="0"/>
              <a:cs typeface="NikoshBAN" pitchFamily="2" charset="0"/>
            </a:endParaRPr>
          </a:p>
        </p:txBody>
      </p:sp>
      <p:sp>
        <p:nvSpPr>
          <p:cNvPr id="11" name="Bevel 10"/>
          <p:cNvSpPr/>
          <p:nvPr/>
        </p:nvSpPr>
        <p:spPr>
          <a:xfrm>
            <a:off x="5638800" y="2209800"/>
            <a:ext cx="3200400" cy="695265"/>
          </a:xfrm>
          <a:prstGeom prst="bevel">
            <a:avLst/>
          </a:prstGeom>
          <a:solidFill>
            <a:srgbClr val="00B050"/>
          </a:solidFill>
          <a:ln>
            <a:solidFill>
              <a:schemeClr val="tx1"/>
            </a:solidFill>
          </a:ln>
        </p:spPr>
        <p:txBody>
          <a:bodyPr wrap="square">
            <a:spAutoFit/>
          </a:bodyPr>
          <a:lstStyle/>
          <a:p>
            <a:pPr algn="ctr"/>
            <a:r>
              <a:rPr lang="bn-BD" sz="2800" dirty="0" smtClean="0">
                <a:latin typeface="NikoshBAN" pitchFamily="2" charset="0"/>
                <a:cs typeface="NikoshBAN" pitchFamily="2" charset="0"/>
              </a:rPr>
              <a:t>ভেষজ ঔষধ শিল্প </a:t>
            </a:r>
            <a:endParaRPr lang="en-US" sz="2800" dirty="0">
              <a:latin typeface="NikoshBAN" pitchFamily="2" charset="0"/>
              <a:cs typeface="NikoshBAN" pitchFamily="2" charset="0"/>
            </a:endParaRPr>
          </a:p>
        </p:txBody>
      </p:sp>
      <p:sp>
        <p:nvSpPr>
          <p:cNvPr id="16" name="Bevel 15"/>
          <p:cNvSpPr/>
          <p:nvPr/>
        </p:nvSpPr>
        <p:spPr>
          <a:xfrm>
            <a:off x="5638800" y="1219200"/>
            <a:ext cx="3200400" cy="695265"/>
          </a:xfrm>
          <a:prstGeom prst="bevel">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BD" sz="2800" dirty="0" smtClean="0">
                <a:latin typeface="NikoshBAN" pitchFamily="2" charset="0"/>
                <a:cs typeface="NikoshBAN" pitchFamily="2" charset="0"/>
              </a:rPr>
              <a:t>তৈরি পোষাক শিল্প </a:t>
            </a:r>
            <a:endParaRPr lang="en-US" sz="2800" dirty="0">
              <a:latin typeface="NikoshBAN" pitchFamily="2" charset="0"/>
              <a:cs typeface="NikoshBAN" pitchFamily="2" charset="0"/>
            </a:endParaRPr>
          </a:p>
        </p:txBody>
      </p:sp>
      <p:sp>
        <p:nvSpPr>
          <p:cNvPr id="19" name="Bevel 18"/>
          <p:cNvSpPr/>
          <p:nvPr/>
        </p:nvSpPr>
        <p:spPr>
          <a:xfrm>
            <a:off x="5638800" y="5019735"/>
            <a:ext cx="3200400" cy="695265"/>
          </a:xfrm>
          <a:prstGeom prst="bevel">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bn-BD" sz="2800" dirty="0" smtClean="0">
                <a:solidFill>
                  <a:srgbClr val="FFFF00"/>
                </a:solidFill>
                <a:latin typeface="NikoshBAN" pitchFamily="2" charset="0"/>
                <a:cs typeface="NikoshBAN" pitchFamily="2" charset="0"/>
              </a:rPr>
              <a:t>অটোমোবাইল</a:t>
            </a:r>
            <a:r>
              <a:rPr lang="bn-BD" sz="2000" dirty="0" smtClean="0">
                <a:solidFill>
                  <a:srgbClr val="FFFF00"/>
                </a:solidFill>
                <a:latin typeface="NikoshBAN" pitchFamily="2" charset="0"/>
                <a:cs typeface="NikoshBAN" pitchFamily="2" charset="0"/>
              </a:rPr>
              <a:t> </a:t>
            </a:r>
            <a:r>
              <a:rPr lang="bn-BD" sz="2800" dirty="0" smtClean="0">
                <a:solidFill>
                  <a:srgbClr val="FFFF00"/>
                </a:solidFill>
                <a:latin typeface="NikoshBAN" pitchFamily="2" charset="0"/>
                <a:cs typeface="NikoshBAN" pitchFamily="2" charset="0"/>
              </a:rPr>
              <a:t> </a:t>
            </a:r>
            <a:endParaRPr lang="en-US" sz="2800" dirty="0">
              <a:solidFill>
                <a:srgbClr val="FFFF00"/>
              </a:solidFill>
              <a:latin typeface="NikoshBAN" pitchFamily="2" charset="0"/>
              <a:cs typeface="NikoshBAN" pitchFamily="2" charset="0"/>
            </a:endParaRPr>
          </a:p>
        </p:txBody>
      </p:sp>
      <p:sp>
        <p:nvSpPr>
          <p:cNvPr id="20" name="Bevel 19"/>
          <p:cNvSpPr/>
          <p:nvPr/>
        </p:nvSpPr>
        <p:spPr>
          <a:xfrm>
            <a:off x="5638800" y="5934135"/>
            <a:ext cx="3200400" cy="695265"/>
          </a:xfrm>
          <a:prstGeom prst="bevel">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bn-BD" sz="2800" dirty="0" smtClean="0">
                <a:solidFill>
                  <a:srgbClr val="FFFF00"/>
                </a:solidFill>
                <a:latin typeface="NikoshBAN" pitchFamily="2" charset="0"/>
                <a:cs typeface="NikoshBAN" pitchFamily="2" charset="0"/>
              </a:rPr>
              <a:t>বায়ুগ্যাস প্রকল্প </a:t>
            </a:r>
            <a:r>
              <a:rPr lang="bn-BD" sz="2000" dirty="0" smtClean="0">
                <a:solidFill>
                  <a:srgbClr val="FFFF00"/>
                </a:solidFill>
                <a:latin typeface="NikoshBAN" pitchFamily="2" charset="0"/>
                <a:cs typeface="NikoshBAN" pitchFamily="2" charset="0"/>
              </a:rPr>
              <a:t> </a:t>
            </a:r>
            <a:r>
              <a:rPr lang="bn-BD" sz="2800" dirty="0" smtClean="0">
                <a:solidFill>
                  <a:srgbClr val="FFFF00"/>
                </a:solidFill>
                <a:latin typeface="NikoshBAN" pitchFamily="2" charset="0"/>
                <a:cs typeface="NikoshBAN" pitchFamily="2" charset="0"/>
              </a:rPr>
              <a:t> </a:t>
            </a:r>
            <a:endParaRPr lang="en-US" sz="28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1"/>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1"/>
                                          </p:val>
                                        </p:tav>
                                        <p:tav tm="100000">
                                          <p:val>
                                            <p:strVal val="#ppt_x"/>
                                          </p:val>
                                        </p:tav>
                                      </p:tavLst>
                                    </p:anim>
                                    <p:anim calcmode="lin" valueType="num">
                                      <p:cBhvr>
                                        <p:cTn id="5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6"/>
                                        </p:tgtEl>
                                        <p:attrNameLst>
                                          <p:attrName>ppt_y</p:attrName>
                                        </p:attrNameLst>
                                      </p:cBhvr>
                                      <p:tavLst>
                                        <p:tav tm="0">
                                          <p:val>
                                            <p:strVal val="#ppt_y"/>
                                          </p:val>
                                        </p:tav>
                                        <p:tav tm="100000">
                                          <p:val>
                                            <p:strVal val="#ppt_y"/>
                                          </p:val>
                                        </p:tav>
                                      </p:tavLst>
                                    </p:anim>
                                    <p:anim calcmode="lin" valueType="num">
                                      <p:cBhvr>
                                        <p:cTn id="6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1"/>
                                          </p:val>
                                        </p:tav>
                                        <p:tav tm="100000">
                                          <p:val>
                                            <p:strVal val="#ppt_x"/>
                                          </p:val>
                                        </p:tav>
                                      </p:tavLst>
                                    </p:anim>
                                    <p:anim calcmode="lin" valueType="num">
                                      <p:cBhvr>
                                        <p:cTn id="7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grpId="0" nodeType="clickEffect">
                                  <p:stCondLst>
                                    <p:cond delay="0"/>
                                  </p:stCondLst>
                                  <p:iterate type="lt">
                                    <p:tmPct val="10000"/>
                                  </p:iterate>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1"/>
                                          </p:val>
                                        </p:tav>
                                        <p:tav tm="100000">
                                          <p:val>
                                            <p:strVal val="#ppt_x"/>
                                          </p:val>
                                        </p:tav>
                                      </p:tavLst>
                                    </p:anim>
                                    <p:anim calcmode="lin" valueType="num">
                                      <p:cBhvr>
                                        <p:cTn id="7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9"/>
                                        </p:tgtEl>
                                        <p:attrNameLst>
                                          <p:attrName>ppt_y</p:attrName>
                                        </p:attrNameLst>
                                      </p:cBhvr>
                                      <p:tavLst>
                                        <p:tav tm="0">
                                          <p:val>
                                            <p:strVal val="#ppt_y"/>
                                          </p:val>
                                        </p:tav>
                                        <p:tav tm="100000">
                                          <p:val>
                                            <p:strVal val="#ppt_y"/>
                                          </p:val>
                                        </p:tav>
                                      </p:tavLst>
                                    </p:anim>
                                    <p:anim calcmode="lin" valueType="num">
                                      <p:cBhvr>
                                        <p:cTn id="8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0"/>
                                        </p:tgtEl>
                                        <p:attrNameLst>
                                          <p:attrName>ppt_y</p:attrName>
                                        </p:attrNameLst>
                                      </p:cBhvr>
                                      <p:tavLst>
                                        <p:tav tm="0">
                                          <p:val>
                                            <p:strVal val="#ppt_y"/>
                                          </p:val>
                                        </p:tav>
                                        <p:tav tm="100000">
                                          <p:val>
                                            <p:strVal val="#ppt_y"/>
                                          </p:val>
                                        </p:tav>
                                      </p:tavLst>
                                    </p:anim>
                                    <p:anim calcmode="lin" valueType="num">
                                      <p:cBhvr>
                                        <p:cTn id="10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8" grpId="0" animBg="1"/>
      <p:bldP spid="9" grpId="0" animBg="1"/>
      <p:bldP spid="10" grpId="0" animBg="1"/>
      <p:bldP spid="11" grpId="0" animBg="1"/>
      <p:bldP spid="16"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335</Words>
  <Application>Microsoft Office PowerPoint</Application>
  <PresentationFormat>On-screen Show (4:3)</PresentationFormat>
  <Paragraphs>92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Sajib</dc:creator>
  <cp:lastModifiedBy>Sajib</cp:lastModifiedBy>
  <cp:revision>247</cp:revision>
  <dcterms:created xsi:type="dcterms:W3CDTF">2006-08-16T00:00:00Z</dcterms:created>
  <dcterms:modified xsi:type="dcterms:W3CDTF">2020-06-21T07:09:13Z</dcterms:modified>
</cp:coreProperties>
</file>