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Default Extension="vml" ContentType="application/vnd.openxmlformats-officedocument.vmlDrawing"/>
  <Override PartName="/ppt/notesSlides/notesSlide1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Default Extension="gif" ContentType="image/gif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Default Extension="wav" ContentType="audio/wav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sldIdLst>
    <p:sldId id="294" r:id="rId2"/>
    <p:sldId id="257" r:id="rId3"/>
    <p:sldId id="258" r:id="rId4"/>
    <p:sldId id="259" r:id="rId5"/>
    <p:sldId id="260" r:id="rId6"/>
    <p:sldId id="261" r:id="rId7"/>
    <p:sldId id="293" r:id="rId8"/>
    <p:sldId id="256" r:id="rId9"/>
    <p:sldId id="262" r:id="rId10"/>
    <p:sldId id="284" r:id="rId11"/>
    <p:sldId id="279" r:id="rId12"/>
    <p:sldId id="272" r:id="rId13"/>
    <p:sldId id="266" r:id="rId14"/>
    <p:sldId id="287" r:id="rId15"/>
    <p:sldId id="277" r:id="rId16"/>
    <p:sldId id="280" r:id="rId17"/>
    <p:sldId id="278" r:id="rId18"/>
    <p:sldId id="265" r:id="rId19"/>
    <p:sldId id="267" r:id="rId20"/>
    <p:sldId id="288" r:id="rId21"/>
    <p:sldId id="268" r:id="rId22"/>
    <p:sldId id="269" r:id="rId23"/>
    <p:sldId id="270" r:id="rId24"/>
    <p:sldId id="296" r:id="rId25"/>
  </p:sldIdLst>
  <p:sldSz cx="10972800" cy="73152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66"/>
    <a:srgbClr val="000099"/>
    <a:srgbClr val="000066"/>
    <a:srgbClr val="003399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221" autoAdjust="0"/>
    <p:restoredTop sz="91297" autoAdjust="0"/>
  </p:normalViewPr>
  <p:slideViewPr>
    <p:cSldViewPr>
      <p:cViewPr varScale="1">
        <p:scale>
          <a:sx n="37" d="100"/>
          <a:sy n="37" d="100"/>
        </p:scale>
        <p:origin x="-1206" y="-78"/>
      </p:cViewPr>
      <p:guideLst>
        <p:guide orient="horz" pos="2304"/>
        <p:guide pos="3456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8A0BB9B-414E-4F4D-BEFF-7A5F55023794}" type="datetimeFigureOut">
              <a:rPr lang="en-US" smtClean="0"/>
              <a:pPr/>
              <a:t>2/10/2020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857250" y="685800"/>
            <a:ext cx="51435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A854CB8-D200-4F7C-B6FF-D784D53A977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351034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/>
              <a:t>শ্রদ্ধেয়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শিক্ষকমন্ডলী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পাঠটি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উপস্থাপনের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পুর্বে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মূল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বইয়ের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পাঠটি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পড়ে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নিলে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ভাল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হয়</a:t>
            </a:r>
            <a:r>
              <a:rPr lang="en-US" baseline="0" dirty="0" smtClean="0"/>
              <a:t>।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2A8BD5-22B2-4142-A1E5-DC961F2E5D9E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23180840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ছবি</a:t>
            </a:r>
            <a:r>
              <a:rPr lang="en-US" dirty="0" smtClean="0"/>
              <a:t> </a:t>
            </a:r>
            <a:r>
              <a:rPr lang="en-US" dirty="0" err="1" smtClean="0"/>
              <a:t>দেখিয়ে</a:t>
            </a:r>
            <a:r>
              <a:rPr lang="en-US" dirty="0" smtClean="0"/>
              <a:t> </a:t>
            </a:r>
            <a:r>
              <a:rPr lang="en-US" dirty="0" err="1" smtClean="0"/>
              <a:t>প্রশ্ন</a:t>
            </a:r>
            <a:r>
              <a:rPr lang="en-US" dirty="0" smtClean="0"/>
              <a:t> </a:t>
            </a:r>
            <a:r>
              <a:rPr lang="en-US" dirty="0" err="1" smtClean="0"/>
              <a:t>করা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যেতে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পারে</a:t>
            </a:r>
            <a:r>
              <a:rPr lang="en-US" baseline="0" dirty="0" smtClean="0"/>
              <a:t>,</a:t>
            </a:r>
            <a:r>
              <a:rPr lang="en-US" dirty="0" smtClean="0"/>
              <a:t> </a:t>
            </a:r>
            <a:r>
              <a:rPr lang="en-US" dirty="0" err="1" smtClean="0"/>
              <a:t>মেয়ে</a:t>
            </a:r>
            <a:r>
              <a:rPr lang="en-US" dirty="0" smtClean="0"/>
              <a:t> </a:t>
            </a:r>
            <a:r>
              <a:rPr lang="en-US" dirty="0" err="1" smtClean="0"/>
              <a:t>লোকটি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কে</a:t>
            </a:r>
            <a:r>
              <a:rPr lang="en-US" baseline="0" dirty="0" smtClean="0"/>
              <a:t> ? </a:t>
            </a:r>
            <a:r>
              <a:rPr lang="en-US" baseline="0" dirty="0" err="1" smtClean="0"/>
              <a:t>পুরুষ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লোকটি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কে</a:t>
            </a:r>
            <a:r>
              <a:rPr lang="en-US" baseline="0" dirty="0" smtClean="0"/>
              <a:t>?  </a:t>
            </a:r>
            <a:r>
              <a:rPr lang="en-US" baseline="0" dirty="0" err="1" smtClean="0"/>
              <a:t>ছবিটি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কিসের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তোমরা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কী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বলতে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পারবে</a:t>
            </a:r>
            <a:r>
              <a:rPr lang="en-US" baseline="0" dirty="0" smtClean="0"/>
              <a:t>?  </a:t>
            </a:r>
            <a:r>
              <a:rPr lang="en-US" baseline="0" dirty="0" err="1" smtClean="0"/>
              <a:t>মেয়ে</a:t>
            </a:r>
            <a:r>
              <a:rPr lang="en-US" baseline="0" dirty="0" smtClean="0"/>
              <a:t>  </a:t>
            </a:r>
            <a:r>
              <a:rPr lang="en-US" baseline="0" dirty="0" err="1" smtClean="0"/>
              <a:t>লোকটির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কোলে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সন্তানটি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কার</a:t>
            </a:r>
            <a:r>
              <a:rPr lang="en-US" baseline="0" dirty="0" smtClean="0"/>
              <a:t>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854CB8-D200-4F7C-B6FF-D784D53A977B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15058920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/>
              <a:t>ছবি</a:t>
            </a:r>
            <a:r>
              <a:rPr lang="en-US" dirty="0" smtClean="0"/>
              <a:t> </a:t>
            </a:r>
            <a:r>
              <a:rPr lang="en-US" dirty="0" err="1" smtClean="0"/>
              <a:t>দেখিয়ে</a:t>
            </a:r>
            <a:r>
              <a:rPr lang="en-US" dirty="0" smtClean="0"/>
              <a:t> </a:t>
            </a:r>
            <a:r>
              <a:rPr lang="en-US" dirty="0" err="1" smtClean="0"/>
              <a:t>ছাত্রদর</a:t>
            </a:r>
            <a:r>
              <a:rPr lang="en-US" dirty="0" smtClean="0"/>
              <a:t> </a:t>
            </a:r>
            <a:r>
              <a:rPr lang="en-US" dirty="0" err="1" smtClean="0"/>
              <a:t>প্রশ্ন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করা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যেতে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পারে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এই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ছবিগুলো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কিসের</a:t>
            </a:r>
            <a:r>
              <a:rPr lang="en-US" baseline="0" dirty="0" smtClean="0"/>
              <a:t>? 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854CB8-D200-4F7C-B6FF-D784D53A977B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46574355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এই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ছেলেটি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কী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দেখার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জন্য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উৎপাত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করছে</a:t>
            </a:r>
            <a:r>
              <a:rPr lang="en-US" baseline="0" dirty="0" smtClean="0"/>
              <a:t>?  </a:t>
            </a:r>
            <a:r>
              <a:rPr lang="en-US" baseline="0" dirty="0" err="1" smtClean="0"/>
              <a:t>ছেলেটির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মানসিক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বিকাশে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কোন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ক্ষতি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হতে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পারে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কিনা</a:t>
            </a:r>
            <a:r>
              <a:rPr lang="en-US" baseline="0" dirty="0" smtClean="0"/>
              <a:t>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854CB8-D200-4F7C-B6FF-D784D53A977B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1613608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এম.এ.ও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গেম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খেলার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টাকার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যোগাড়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করা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জন্য</a:t>
            </a:r>
            <a:r>
              <a:rPr lang="en-US" baseline="0" dirty="0" smtClean="0"/>
              <a:t>।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854CB8-D200-4F7C-B6FF-D784D53A977B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39159304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/>
              <a:t>ছবি</a:t>
            </a:r>
            <a:r>
              <a:rPr lang="en-US" dirty="0" smtClean="0"/>
              <a:t> </a:t>
            </a:r>
            <a:r>
              <a:rPr lang="en-US" dirty="0" err="1" smtClean="0"/>
              <a:t>দেখিয়ে</a:t>
            </a:r>
            <a:r>
              <a:rPr lang="en-US" dirty="0" smtClean="0"/>
              <a:t> </a:t>
            </a:r>
            <a:r>
              <a:rPr lang="en-US" dirty="0" err="1" smtClean="0"/>
              <a:t>ছাত্রদর</a:t>
            </a:r>
            <a:r>
              <a:rPr lang="en-US" dirty="0" smtClean="0"/>
              <a:t> </a:t>
            </a:r>
            <a:r>
              <a:rPr lang="en-US" dirty="0" err="1" smtClean="0"/>
              <a:t>প্রশ্ন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করা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যেতে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পারে</a:t>
            </a:r>
            <a:r>
              <a:rPr lang="en-US" baseline="0" dirty="0" smtClean="0"/>
              <a:t>,  </a:t>
            </a:r>
            <a:r>
              <a:rPr lang="en-US" baseline="0" dirty="0" err="1" smtClean="0"/>
              <a:t>ছেলেরা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কী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করছে</a:t>
            </a:r>
            <a:r>
              <a:rPr lang="en-US" baseline="0" dirty="0" smtClean="0"/>
              <a:t>?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854CB8-D200-4F7C-B6FF-D784D53A977B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81511362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ছবি</a:t>
            </a:r>
            <a:r>
              <a:rPr lang="en-US" dirty="0" smtClean="0"/>
              <a:t> </a:t>
            </a:r>
            <a:r>
              <a:rPr lang="en-US" dirty="0" err="1" smtClean="0"/>
              <a:t>দেখিয়ে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প্রশ্ন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করা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যেতে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পারে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মা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তার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সন্তানকে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কি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দেখিয়ে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খাওয়াচ্ছে</a:t>
            </a:r>
            <a:r>
              <a:rPr lang="en-US" baseline="0" smtClean="0"/>
              <a:t>?  </a:t>
            </a:r>
            <a:r>
              <a:rPr lang="en-US" baseline="0" dirty="0" err="1" smtClean="0"/>
              <a:t>ছেলেটি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কি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দেখছে</a:t>
            </a:r>
            <a:r>
              <a:rPr lang="en-US" baseline="0" dirty="0" smtClean="0"/>
              <a:t>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854CB8-D200-4F7C-B6FF-D784D53A977B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42127853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ছবি</a:t>
            </a:r>
            <a:r>
              <a:rPr lang="en-US" dirty="0" smtClean="0"/>
              <a:t> </a:t>
            </a:r>
            <a:r>
              <a:rPr lang="en-US" dirty="0" err="1" smtClean="0"/>
              <a:t>দেখিয়ে</a:t>
            </a:r>
            <a:r>
              <a:rPr lang="en-US" dirty="0" smtClean="0"/>
              <a:t> </a:t>
            </a:r>
            <a:r>
              <a:rPr lang="en-US" dirty="0" err="1" smtClean="0"/>
              <a:t>প্রশ্ন</a:t>
            </a:r>
            <a:r>
              <a:rPr lang="en-US" dirty="0" smtClean="0"/>
              <a:t> </a:t>
            </a:r>
            <a:r>
              <a:rPr lang="en-US" dirty="0" err="1" smtClean="0"/>
              <a:t>করা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যেতে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পারে</a:t>
            </a:r>
            <a:r>
              <a:rPr lang="en-US" baseline="0" dirty="0" smtClean="0"/>
              <a:t>,  </a:t>
            </a:r>
            <a:r>
              <a:rPr lang="en-US" baseline="0" dirty="0" err="1" smtClean="0"/>
              <a:t>শুধু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কি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কার্টুনে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আসক্তি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হতে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পারে</a:t>
            </a:r>
            <a:r>
              <a:rPr lang="en-US" baseline="0" dirty="0" smtClean="0"/>
              <a:t>?  </a:t>
            </a:r>
            <a:r>
              <a:rPr lang="en-US" baseline="0" dirty="0" err="1" smtClean="0"/>
              <a:t>আবার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গেমে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কি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আসক্তি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হতে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পারে</a:t>
            </a:r>
            <a:r>
              <a:rPr lang="en-US" baseline="0" dirty="0" smtClean="0"/>
              <a:t>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854CB8-D200-4F7C-B6FF-D784D53A977B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75362857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ছবি</a:t>
            </a:r>
            <a:r>
              <a:rPr lang="en-US" dirty="0" smtClean="0"/>
              <a:t> </a:t>
            </a:r>
            <a:r>
              <a:rPr lang="en-US" dirty="0" err="1" smtClean="0"/>
              <a:t>দেখিয়ে</a:t>
            </a:r>
            <a:r>
              <a:rPr lang="en-US" dirty="0" smtClean="0"/>
              <a:t> </a:t>
            </a:r>
            <a:r>
              <a:rPr lang="en-US" dirty="0" err="1" smtClean="0"/>
              <a:t>প্রশ্ন</a:t>
            </a:r>
            <a:r>
              <a:rPr lang="en-US" dirty="0" smtClean="0"/>
              <a:t> </a:t>
            </a:r>
            <a:r>
              <a:rPr lang="en-US" dirty="0" err="1" smtClean="0"/>
              <a:t>করা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যেতে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পারে</a:t>
            </a:r>
            <a:r>
              <a:rPr lang="en-US" baseline="0" dirty="0" smtClean="0"/>
              <a:t>,  </a:t>
            </a:r>
            <a:r>
              <a:rPr lang="en-US" baseline="0" dirty="0" err="1" smtClean="0"/>
              <a:t>এই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খাবারের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নাম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কি</a:t>
            </a:r>
            <a:r>
              <a:rPr lang="en-US" baseline="0" dirty="0" smtClean="0"/>
              <a:t>?  </a:t>
            </a:r>
            <a:r>
              <a:rPr lang="en-US" baseline="0" dirty="0" err="1" smtClean="0"/>
              <a:t>খাবারেও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কি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আসক্তি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হতে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পারে</a:t>
            </a:r>
            <a:r>
              <a:rPr lang="en-US" baseline="0" dirty="0" smtClean="0"/>
              <a:t>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854CB8-D200-4F7C-B6FF-D784D53A977B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12688747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মূল</a:t>
            </a:r>
            <a:r>
              <a:rPr lang="en-US" dirty="0" smtClean="0"/>
              <a:t> </a:t>
            </a:r>
            <a:r>
              <a:rPr lang="en-US" dirty="0" err="1" smtClean="0"/>
              <a:t>বইয়ের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দলগত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কাজ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দেওয়া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হলো</a:t>
            </a:r>
            <a:r>
              <a:rPr lang="en-US" baseline="0" smtClean="0"/>
              <a:t>।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854CB8-D200-4F7C-B6FF-D784D53A977B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86836787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857250" y="685800"/>
            <a:ext cx="51435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pc="0" dirty="0" err="1" smtClean="0">
                <a:latin typeface="NikoshBAN" pitchFamily="2" charset="0"/>
                <a:cs typeface="NikoshBAN" pitchFamily="2" charset="0"/>
              </a:rPr>
              <a:t>মূল্যায়নের</a:t>
            </a:r>
            <a:r>
              <a:rPr lang="en-US" spc="0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pc="0" baseline="0" dirty="0" err="1" smtClean="0">
                <a:latin typeface="NikoshBAN" pitchFamily="2" charset="0"/>
                <a:cs typeface="NikoshBAN" pitchFamily="2" charset="0"/>
              </a:rPr>
              <a:t>প্রশ্নে</a:t>
            </a:r>
            <a:r>
              <a:rPr lang="en-US" spc="0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pc="0" baseline="0" dirty="0" err="1" smtClean="0">
                <a:latin typeface="NikoshBAN" pitchFamily="2" charset="0"/>
                <a:cs typeface="NikoshBAN" pitchFamily="2" charset="0"/>
              </a:rPr>
              <a:t>ট্রিগার</a:t>
            </a:r>
            <a:r>
              <a:rPr lang="en-US" spc="0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pc="0" baseline="0" dirty="0" err="1" smtClean="0">
                <a:latin typeface="NikoshBAN" pitchFamily="2" charset="0"/>
                <a:cs typeface="NikoshBAN" pitchFamily="2" charset="0"/>
              </a:rPr>
              <a:t>ব্যবহার</a:t>
            </a:r>
            <a:r>
              <a:rPr lang="en-US" spc="0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pc="0" baseline="0" dirty="0" err="1" smtClean="0"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pc="0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pc="0" baseline="0" dirty="0" err="1" smtClean="0">
                <a:latin typeface="NikoshBAN" pitchFamily="2" charset="0"/>
                <a:cs typeface="NikoshBAN" pitchFamily="2" charset="0"/>
              </a:rPr>
              <a:t>হয়েছে</a:t>
            </a:r>
            <a:r>
              <a:rPr lang="en-US" spc="0" baseline="0" dirty="0" smtClean="0">
                <a:latin typeface="NikoshBAN" pitchFamily="2" charset="0"/>
                <a:cs typeface="NikoshBAN" pitchFamily="2" charset="0"/>
              </a:rPr>
              <a:t>।   </a:t>
            </a:r>
            <a:r>
              <a:rPr lang="en-US" spc="0" baseline="0" dirty="0" err="1" smtClean="0">
                <a:latin typeface="NikoshBAN" pitchFamily="2" charset="0"/>
                <a:cs typeface="NikoshBAN" pitchFamily="2" charset="0"/>
              </a:rPr>
              <a:t>অপশনে</a:t>
            </a:r>
            <a:r>
              <a:rPr lang="en-US" spc="0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pc="0" baseline="0" dirty="0" err="1" smtClean="0">
                <a:latin typeface="NikoshBAN" pitchFamily="2" charset="0"/>
                <a:cs typeface="NikoshBAN" pitchFamily="2" charset="0"/>
              </a:rPr>
              <a:t>ক্লিক</a:t>
            </a:r>
            <a:r>
              <a:rPr lang="en-US" spc="0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pc="0" baseline="0" dirty="0" err="1" smtClean="0">
                <a:latin typeface="NikoshBAN" pitchFamily="2" charset="0"/>
                <a:cs typeface="NikoshBAN" pitchFamily="2" charset="0"/>
              </a:rPr>
              <a:t>করলে</a:t>
            </a:r>
            <a:r>
              <a:rPr lang="en-US" spc="0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pc="0" baseline="0" dirty="0" err="1" smtClean="0">
                <a:latin typeface="NikoshBAN" pitchFamily="2" charset="0"/>
                <a:cs typeface="NikoshBAN" pitchFamily="2" charset="0"/>
              </a:rPr>
              <a:t>সঠিক</a:t>
            </a:r>
            <a:r>
              <a:rPr lang="en-US" spc="0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pc="0" baseline="0" dirty="0" err="1" smtClean="0">
                <a:latin typeface="NikoshBAN" pitchFamily="2" charset="0"/>
                <a:cs typeface="NikoshBAN" pitchFamily="2" charset="0"/>
              </a:rPr>
              <a:t>উত্তর</a:t>
            </a:r>
            <a:r>
              <a:rPr lang="en-US" spc="0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pc="0" baseline="0" dirty="0" err="1" smtClean="0">
                <a:latin typeface="NikoshBAN" pitchFamily="2" charset="0"/>
                <a:cs typeface="NikoshBAN" pitchFamily="2" charset="0"/>
              </a:rPr>
              <a:t>জানা</a:t>
            </a:r>
            <a:r>
              <a:rPr lang="en-US" spc="0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pc="0" baseline="0" dirty="0" err="1" smtClean="0">
                <a:latin typeface="NikoshBAN" pitchFamily="2" charset="0"/>
                <a:cs typeface="NikoshBAN" pitchFamily="2" charset="0"/>
              </a:rPr>
              <a:t>যাবে</a:t>
            </a:r>
            <a:r>
              <a:rPr lang="en-US" spc="0" baseline="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pc="0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A07295-77FC-4F80-82CA-6BC0FBCB4A21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65618810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/>
              <a:t>যে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কোন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ছবি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বা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পাঠ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সংশ্লিষ্ট</a:t>
            </a:r>
            <a:r>
              <a:rPr lang="en-US" baseline="0" dirty="0" smtClean="0"/>
              <a:t>  </a:t>
            </a:r>
            <a:r>
              <a:rPr lang="en-US" baseline="0" dirty="0" err="1" smtClean="0"/>
              <a:t>কোন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ছবি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দিয়ে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স্বাগত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জানানো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যেতে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পারে</a:t>
            </a:r>
            <a:r>
              <a:rPr lang="en-US" baseline="0" dirty="0" smtClean="0"/>
              <a:t>।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854CB8-D200-4F7C-B6FF-D784D53A977B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78023288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857250" y="685800"/>
            <a:ext cx="51435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pc="0" dirty="0" err="1" smtClean="0">
                <a:latin typeface="NikoshBAN" pitchFamily="2" charset="0"/>
                <a:cs typeface="NikoshBAN" pitchFamily="2" charset="0"/>
              </a:rPr>
              <a:t>মূল্যায়নের</a:t>
            </a:r>
            <a:r>
              <a:rPr lang="en-US" spc="0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pc="0" baseline="0" dirty="0" err="1" smtClean="0">
                <a:latin typeface="NikoshBAN" pitchFamily="2" charset="0"/>
                <a:cs typeface="NikoshBAN" pitchFamily="2" charset="0"/>
              </a:rPr>
              <a:t>প্রশ্নে</a:t>
            </a:r>
            <a:r>
              <a:rPr lang="en-US" spc="0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pc="0" baseline="0" dirty="0" err="1" smtClean="0">
                <a:latin typeface="NikoshBAN" pitchFamily="2" charset="0"/>
                <a:cs typeface="NikoshBAN" pitchFamily="2" charset="0"/>
              </a:rPr>
              <a:t>ট্রিগার</a:t>
            </a:r>
            <a:r>
              <a:rPr lang="en-US" spc="0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pc="0" baseline="0" dirty="0" err="1" smtClean="0">
                <a:latin typeface="NikoshBAN" pitchFamily="2" charset="0"/>
                <a:cs typeface="NikoshBAN" pitchFamily="2" charset="0"/>
              </a:rPr>
              <a:t>ব্যবহার</a:t>
            </a:r>
            <a:r>
              <a:rPr lang="en-US" spc="0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pc="0" baseline="0" dirty="0" err="1" smtClean="0"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pc="0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pc="0" baseline="0" dirty="0" err="1" smtClean="0">
                <a:latin typeface="NikoshBAN" pitchFamily="2" charset="0"/>
                <a:cs typeface="NikoshBAN" pitchFamily="2" charset="0"/>
              </a:rPr>
              <a:t>হয়েছে</a:t>
            </a:r>
            <a:r>
              <a:rPr lang="en-US" spc="0" baseline="0" dirty="0" smtClean="0">
                <a:latin typeface="NikoshBAN" pitchFamily="2" charset="0"/>
                <a:cs typeface="NikoshBAN" pitchFamily="2" charset="0"/>
              </a:rPr>
              <a:t>।   </a:t>
            </a:r>
            <a:r>
              <a:rPr lang="en-US" spc="0" baseline="0" dirty="0" err="1" smtClean="0">
                <a:latin typeface="NikoshBAN" pitchFamily="2" charset="0"/>
                <a:cs typeface="NikoshBAN" pitchFamily="2" charset="0"/>
              </a:rPr>
              <a:t>অপশনে</a:t>
            </a:r>
            <a:r>
              <a:rPr lang="en-US" spc="0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pc="0" baseline="0" dirty="0" err="1" smtClean="0">
                <a:latin typeface="NikoshBAN" pitchFamily="2" charset="0"/>
                <a:cs typeface="NikoshBAN" pitchFamily="2" charset="0"/>
              </a:rPr>
              <a:t>ক্লিক</a:t>
            </a:r>
            <a:r>
              <a:rPr lang="en-US" spc="0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pc="0" baseline="0" dirty="0" err="1" smtClean="0">
                <a:latin typeface="NikoshBAN" pitchFamily="2" charset="0"/>
                <a:cs typeface="NikoshBAN" pitchFamily="2" charset="0"/>
              </a:rPr>
              <a:t>করলে</a:t>
            </a:r>
            <a:r>
              <a:rPr lang="en-US" spc="0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pc="0" baseline="0" dirty="0" err="1" smtClean="0">
                <a:latin typeface="NikoshBAN" pitchFamily="2" charset="0"/>
                <a:cs typeface="NikoshBAN" pitchFamily="2" charset="0"/>
              </a:rPr>
              <a:t>সঠিক</a:t>
            </a:r>
            <a:r>
              <a:rPr lang="en-US" spc="0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pc="0" baseline="0" dirty="0" err="1" smtClean="0">
                <a:latin typeface="NikoshBAN" pitchFamily="2" charset="0"/>
                <a:cs typeface="NikoshBAN" pitchFamily="2" charset="0"/>
              </a:rPr>
              <a:t>উত্তর</a:t>
            </a:r>
            <a:r>
              <a:rPr lang="en-US" spc="0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pc="0" baseline="0" dirty="0" err="1" smtClean="0">
                <a:latin typeface="NikoshBAN" pitchFamily="2" charset="0"/>
                <a:cs typeface="NikoshBAN" pitchFamily="2" charset="0"/>
              </a:rPr>
              <a:t>জানা</a:t>
            </a:r>
            <a:r>
              <a:rPr lang="en-US" spc="0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pc="0" baseline="0" dirty="0" err="1" smtClean="0">
                <a:latin typeface="NikoshBAN" pitchFamily="2" charset="0"/>
                <a:cs typeface="NikoshBAN" pitchFamily="2" charset="0"/>
              </a:rPr>
              <a:t>যাবে</a:t>
            </a:r>
            <a:r>
              <a:rPr lang="en-US" spc="0" baseline="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pc="0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A07295-77FC-4F80-82CA-6BC0FBCB4A21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65618810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857250" y="685800"/>
            <a:ext cx="51435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ছাত্রদের</a:t>
            </a:r>
            <a:r>
              <a:rPr lang="en-US" dirty="0" smtClean="0"/>
              <a:t> </a:t>
            </a:r>
            <a:r>
              <a:rPr lang="en-US" dirty="0" err="1" smtClean="0"/>
              <a:t>কোন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প্রশ্ন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থাকতে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পারে</a:t>
            </a:r>
            <a:r>
              <a:rPr lang="en-US" baseline="0" dirty="0" smtClean="0"/>
              <a:t>। </a:t>
            </a:r>
            <a:r>
              <a:rPr lang="en-US" baseline="0" dirty="0" err="1" smtClean="0"/>
              <a:t>তাই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তাদের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জিজ্ঞাসা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করা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যেতে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পারে</a:t>
            </a:r>
            <a:r>
              <a:rPr lang="en-US" baseline="0" dirty="0" smtClean="0"/>
              <a:t>।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2A8BD5-22B2-4142-A1E5-DC961F2E5D9E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9954349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857250" y="685800"/>
            <a:ext cx="51435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/>
              <a:t>ছাত্র</a:t>
            </a:r>
            <a:r>
              <a:rPr lang="en-US" dirty="0" smtClean="0"/>
              <a:t>/</a:t>
            </a:r>
            <a:r>
              <a:rPr lang="en-US" dirty="0" err="1" smtClean="0"/>
              <a:t>ছাত্রীরা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খাতায়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বাড়ির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কাজ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লিখছে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কি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না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শ্রদ্ধেয়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শিক্ষকমন্ডলী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তা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পর্যবেক্ষণ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করবেন</a:t>
            </a:r>
            <a:r>
              <a:rPr lang="en-US" baseline="0" dirty="0" smtClean="0"/>
              <a:t>।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A07295-77FC-4F80-82CA-6BC0FBCB4A21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48091701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/>
              <a:t>এই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স্লাইডটি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হাইড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করে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রাখা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যেতে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পারে</a:t>
            </a:r>
            <a:r>
              <a:rPr lang="en-US" baseline="0" dirty="0" smtClean="0"/>
              <a:t>।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854CB8-D200-4F7C-B6FF-D784D53A977B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02261082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dirty="0" smtClean="0"/>
              <a:t>প্রশ্ন-উত্তরের</a:t>
            </a:r>
            <a:r>
              <a:rPr lang="bn-BD" baseline="0" dirty="0" smtClean="0"/>
              <a:t> মাধ্যমে </a:t>
            </a:r>
            <a:r>
              <a:rPr lang="bn-BD" dirty="0" smtClean="0"/>
              <a:t>পাঠ</a:t>
            </a:r>
            <a:r>
              <a:rPr lang="bn-BD" baseline="0" dirty="0" smtClean="0"/>
              <a:t> শিরোনাম শিক্ষার্থীদের দ্বারা </a:t>
            </a:r>
            <a:r>
              <a:rPr lang="en-US" baseline="0" dirty="0" err="1" smtClean="0"/>
              <a:t>ঘোষণা</a:t>
            </a:r>
            <a:r>
              <a:rPr lang="bn-BD" baseline="0" dirty="0" smtClean="0"/>
              <a:t> ক</a:t>
            </a:r>
            <a:r>
              <a:rPr lang="en-US" baseline="0" dirty="0" err="1" smtClean="0"/>
              <a:t>রা</a:t>
            </a:r>
            <a:r>
              <a:rPr lang="bn-BD" baseline="0" dirty="0" smtClean="0"/>
              <a:t> যেতে পারে</a:t>
            </a:r>
            <a:r>
              <a:rPr lang="en-US" baseline="0" dirty="0" smtClean="0"/>
              <a:t>।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854CB8-D200-4F7C-B6FF-D784D53A977B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82199796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/>
              <a:t>পাঠের</a:t>
            </a:r>
            <a:r>
              <a:rPr lang="en-US" dirty="0" smtClean="0"/>
              <a:t> </a:t>
            </a:r>
            <a:r>
              <a:rPr lang="en-US" dirty="0" err="1" smtClean="0"/>
              <a:t>শিরোনাম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বোর্ডে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লেখে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দিবেন</a:t>
            </a:r>
            <a:r>
              <a:rPr lang="en-US" baseline="0" dirty="0" smtClean="0"/>
              <a:t>।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854CB8-D200-4F7C-B6FF-D784D53A977B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88818404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/>
              <a:t>উপস্থাপনের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সময়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এই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স্লাইডটি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হাইড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করে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রাখা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যেতে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পারে</a:t>
            </a:r>
            <a:r>
              <a:rPr lang="en-US" baseline="0" dirty="0" smtClean="0"/>
              <a:t>।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854CB8-D200-4F7C-B6FF-D784D53A977B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54002808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/>
              <a:t>ছবি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দেখানোর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প্রশ্ন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করা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যেতে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পারে</a:t>
            </a:r>
            <a:r>
              <a:rPr lang="en-US" baseline="0" dirty="0" smtClean="0"/>
              <a:t>।  </a:t>
            </a:r>
            <a:r>
              <a:rPr lang="en-US" baseline="0" dirty="0" err="1" smtClean="0"/>
              <a:t>বাচ্চাটি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কিভাবে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খাচ্ছে</a:t>
            </a:r>
            <a:r>
              <a:rPr lang="en-US" baseline="0" dirty="0" smtClean="0"/>
              <a:t>?  </a:t>
            </a:r>
            <a:r>
              <a:rPr lang="en-US" baseline="0" dirty="0" err="1" smtClean="0"/>
              <a:t>লোকটি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কিভাবে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খাচ্ছে</a:t>
            </a:r>
            <a:r>
              <a:rPr lang="en-US" baseline="0" dirty="0" smtClean="0"/>
              <a:t> ? </a:t>
            </a:r>
            <a:r>
              <a:rPr lang="en-US" baseline="0" dirty="0" err="1" smtClean="0"/>
              <a:t>মেয়েটি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কম্পিউটার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কিভাবে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দেখছে</a:t>
            </a:r>
            <a:r>
              <a:rPr lang="en-US" baseline="0" dirty="0" smtClean="0"/>
              <a:t>?  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854CB8-D200-4F7C-B6FF-D784D53A977B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53071694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 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854CB8-D200-4F7C-B6FF-D784D53A977B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54339923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857250" y="685800"/>
            <a:ext cx="51435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1200" baseline="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aseline="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কিছু</a:t>
            </a:r>
            <a:r>
              <a:rPr lang="en-US" sz="1200" baseline="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aseline="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মাত্রাতিরিক্ত</a:t>
            </a:r>
            <a:r>
              <a:rPr lang="en-US" sz="1200" baseline="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aseline="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ব্যবহার</a:t>
            </a:r>
            <a:r>
              <a:rPr lang="en-US" sz="1200" baseline="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,  </a:t>
            </a:r>
            <a:r>
              <a:rPr lang="en-US" sz="1200" baseline="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1200" baseline="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aseline="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জিনিসের</a:t>
            </a:r>
            <a:r>
              <a:rPr lang="en-US" sz="1200" baseline="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aseline="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প্রতি</a:t>
            </a:r>
            <a:r>
              <a:rPr lang="en-US" sz="1200" baseline="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aseline="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প্রবল</a:t>
            </a:r>
            <a:r>
              <a:rPr lang="en-US" sz="1200" baseline="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aseline="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আকর্ষণ</a:t>
            </a:r>
            <a:r>
              <a:rPr lang="en-US" sz="1200" baseline="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,  </a:t>
            </a:r>
            <a:r>
              <a:rPr lang="en-US" sz="1200" baseline="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1200" baseline="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aseline="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1200" baseline="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aseline="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বারবার</a:t>
            </a:r>
            <a:r>
              <a:rPr lang="en-US" sz="1200" baseline="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aseline="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করার</a:t>
            </a:r>
            <a:r>
              <a:rPr lang="en-US" sz="1200" baseline="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aseline="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ফলে</a:t>
            </a:r>
            <a:r>
              <a:rPr lang="en-US" sz="1200" baseline="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1200" baseline="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বদ</a:t>
            </a:r>
            <a:r>
              <a:rPr lang="en-US" sz="1200" baseline="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aseline="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অভ্যাসই</a:t>
            </a:r>
            <a:r>
              <a:rPr lang="en-US" sz="1200" baseline="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aseline="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আসক্তি</a:t>
            </a:r>
            <a:r>
              <a:rPr lang="en-US" sz="1200" baseline="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1200" dirty="0" smtClean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A07295-77FC-4F80-82CA-6BC0FBCB4A21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1667599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4143330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8640" y="292947"/>
            <a:ext cx="9875520" cy="12192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48640" y="1706882"/>
            <a:ext cx="9875520" cy="4827694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48640" y="6780108"/>
            <a:ext cx="2560320" cy="389467"/>
          </a:xfrm>
          <a:prstGeom prst="rect">
            <a:avLst/>
          </a:prstGeom>
        </p:spPr>
        <p:txBody>
          <a:bodyPr/>
          <a:lstStyle/>
          <a:p>
            <a:fld id="{B9A88FBB-2D5B-4171-BC1F-ED2E3726551D}" type="datetimeFigureOut">
              <a:rPr lang="en-US" smtClean="0"/>
              <a:pPr/>
              <a:t>2/10/2020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749040" y="6780108"/>
            <a:ext cx="3474720" cy="38946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63840" y="6780108"/>
            <a:ext cx="2560320" cy="389467"/>
          </a:xfrm>
          <a:prstGeom prst="rect">
            <a:avLst/>
          </a:prstGeom>
        </p:spPr>
        <p:txBody>
          <a:bodyPr/>
          <a:lstStyle/>
          <a:p>
            <a:fld id="{0E9A1766-27C4-4118-9F40-E639841474F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2645216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55280" y="292949"/>
            <a:ext cx="2468880" cy="6241627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48640" y="292949"/>
            <a:ext cx="7223760" cy="6241627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48640" y="6780108"/>
            <a:ext cx="2560320" cy="389467"/>
          </a:xfrm>
          <a:prstGeom prst="rect">
            <a:avLst/>
          </a:prstGeom>
        </p:spPr>
        <p:txBody>
          <a:bodyPr/>
          <a:lstStyle/>
          <a:p>
            <a:fld id="{B9A88FBB-2D5B-4171-BC1F-ED2E3726551D}" type="datetimeFigureOut">
              <a:rPr lang="en-US" smtClean="0"/>
              <a:pPr/>
              <a:t>2/10/2020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749040" y="6780108"/>
            <a:ext cx="3474720" cy="38946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63840" y="6780108"/>
            <a:ext cx="2560320" cy="389467"/>
          </a:xfrm>
          <a:prstGeom prst="rect">
            <a:avLst/>
          </a:prstGeom>
        </p:spPr>
        <p:txBody>
          <a:bodyPr/>
          <a:lstStyle/>
          <a:p>
            <a:fld id="{0E9A1766-27C4-4118-9F40-E639841474F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34740585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60" y="2272455"/>
            <a:ext cx="9326880" cy="1568027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45920" y="4145280"/>
            <a:ext cx="7680960" cy="186944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48640" y="6780108"/>
            <a:ext cx="2560320" cy="389467"/>
          </a:xfrm>
          <a:prstGeom prst="rect">
            <a:avLst/>
          </a:prstGeom>
        </p:spPr>
        <p:txBody>
          <a:bodyPr/>
          <a:lstStyle/>
          <a:p>
            <a:fld id="{FCADB71A-0C38-48B1-8EB4-CBC6F709850F}" type="datetimeFigureOut">
              <a:rPr lang="en-US" smtClean="0"/>
              <a:pPr/>
              <a:t>2/10/2020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749040" y="6780108"/>
            <a:ext cx="3474720" cy="38946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63840" y="6780108"/>
            <a:ext cx="2560320" cy="389467"/>
          </a:xfrm>
          <a:prstGeom prst="rect">
            <a:avLst/>
          </a:prstGeom>
        </p:spPr>
        <p:txBody>
          <a:bodyPr/>
          <a:lstStyle/>
          <a:p>
            <a:fld id="{0B87A425-0481-4DE8-AF07-06C59F2EC8C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0803210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8640" y="292947"/>
            <a:ext cx="9875520" cy="12192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8640" y="1706882"/>
            <a:ext cx="9875520" cy="482769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48640" y="6780108"/>
            <a:ext cx="2560320" cy="389467"/>
          </a:xfrm>
          <a:prstGeom prst="rect">
            <a:avLst/>
          </a:prstGeom>
        </p:spPr>
        <p:txBody>
          <a:bodyPr/>
          <a:lstStyle/>
          <a:p>
            <a:fld id="{B9A88FBB-2D5B-4171-BC1F-ED2E3726551D}" type="datetimeFigureOut">
              <a:rPr lang="en-US" smtClean="0"/>
              <a:pPr/>
              <a:t>2/10/2020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749040" y="6780108"/>
            <a:ext cx="3474720" cy="38946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63840" y="6780108"/>
            <a:ext cx="2560320" cy="389467"/>
          </a:xfrm>
          <a:prstGeom prst="rect">
            <a:avLst/>
          </a:prstGeom>
        </p:spPr>
        <p:txBody>
          <a:bodyPr/>
          <a:lstStyle/>
          <a:p>
            <a:fld id="{0E9A1766-27C4-4118-9F40-E639841474F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4647160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776" y="4700695"/>
            <a:ext cx="9326880" cy="1452880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776" y="3100495"/>
            <a:ext cx="9326880" cy="1600199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48640" y="6780108"/>
            <a:ext cx="2560320" cy="389467"/>
          </a:xfrm>
          <a:prstGeom prst="rect">
            <a:avLst/>
          </a:prstGeom>
        </p:spPr>
        <p:txBody>
          <a:bodyPr/>
          <a:lstStyle/>
          <a:p>
            <a:fld id="{B9A88FBB-2D5B-4171-BC1F-ED2E3726551D}" type="datetimeFigureOut">
              <a:rPr lang="en-US" smtClean="0"/>
              <a:pPr/>
              <a:t>2/10/2020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749040" y="6780108"/>
            <a:ext cx="3474720" cy="38946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63840" y="6780108"/>
            <a:ext cx="2560320" cy="389467"/>
          </a:xfrm>
          <a:prstGeom prst="rect">
            <a:avLst/>
          </a:prstGeom>
        </p:spPr>
        <p:txBody>
          <a:bodyPr/>
          <a:lstStyle/>
          <a:p>
            <a:fld id="{0E9A1766-27C4-4118-9F40-E639841474F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8647700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8640" y="292947"/>
            <a:ext cx="9875520" cy="12192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48640" y="1706882"/>
            <a:ext cx="4846320" cy="4827694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77840" y="1706882"/>
            <a:ext cx="4846320" cy="4827694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48640" y="6780108"/>
            <a:ext cx="2560320" cy="389467"/>
          </a:xfrm>
          <a:prstGeom prst="rect">
            <a:avLst/>
          </a:prstGeom>
        </p:spPr>
        <p:txBody>
          <a:bodyPr/>
          <a:lstStyle/>
          <a:p>
            <a:fld id="{B9A88FBB-2D5B-4171-BC1F-ED2E3726551D}" type="datetimeFigureOut">
              <a:rPr lang="en-US" smtClean="0"/>
              <a:pPr/>
              <a:t>2/10/2020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749040" y="6780108"/>
            <a:ext cx="3474720" cy="38946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863840" y="6780108"/>
            <a:ext cx="2560320" cy="389467"/>
          </a:xfrm>
          <a:prstGeom prst="rect">
            <a:avLst/>
          </a:prstGeom>
        </p:spPr>
        <p:txBody>
          <a:bodyPr/>
          <a:lstStyle/>
          <a:p>
            <a:fld id="{0E9A1766-27C4-4118-9F40-E639841474F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5931157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8640" y="292947"/>
            <a:ext cx="9875520" cy="1219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8640" y="1637454"/>
            <a:ext cx="4848226" cy="682413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8640" y="2319867"/>
            <a:ext cx="4848226" cy="4214707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574031" y="1637454"/>
            <a:ext cx="4850130" cy="682413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74031" y="2319867"/>
            <a:ext cx="4850130" cy="4214707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548640" y="6780108"/>
            <a:ext cx="2560320" cy="389467"/>
          </a:xfrm>
          <a:prstGeom prst="rect">
            <a:avLst/>
          </a:prstGeom>
        </p:spPr>
        <p:txBody>
          <a:bodyPr/>
          <a:lstStyle/>
          <a:p>
            <a:fld id="{B9A88FBB-2D5B-4171-BC1F-ED2E3726551D}" type="datetimeFigureOut">
              <a:rPr lang="en-US" smtClean="0"/>
              <a:pPr/>
              <a:t>2/10/2020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749040" y="6780108"/>
            <a:ext cx="3474720" cy="38946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863840" y="6780108"/>
            <a:ext cx="2560320" cy="389467"/>
          </a:xfrm>
          <a:prstGeom prst="rect">
            <a:avLst/>
          </a:prstGeom>
        </p:spPr>
        <p:txBody>
          <a:bodyPr/>
          <a:lstStyle/>
          <a:p>
            <a:fld id="{0E9A1766-27C4-4118-9F40-E639841474F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132504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8640" y="292947"/>
            <a:ext cx="9875520" cy="12192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548640" y="6780108"/>
            <a:ext cx="2560320" cy="389467"/>
          </a:xfrm>
          <a:prstGeom prst="rect">
            <a:avLst/>
          </a:prstGeom>
        </p:spPr>
        <p:txBody>
          <a:bodyPr/>
          <a:lstStyle/>
          <a:p>
            <a:fld id="{B9A88FBB-2D5B-4171-BC1F-ED2E3726551D}" type="datetimeFigureOut">
              <a:rPr lang="en-US" smtClean="0"/>
              <a:pPr/>
              <a:t>2/10/2020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749040" y="6780108"/>
            <a:ext cx="3474720" cy="38946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863840" y="6780108"/>
            <a:ext cx="2560320" cy="389467"/>
          </a:xfrm>
          <a:prstGeom prst="rect">
            <a:avLst/>
          </a:prstGeom>
        </p:spPr>
        <p:txBody>
          <a:bodyPr/>
          <a:lstStyle/>
          <a:p>
            <a:fld id="{0E9A1766-27C4-4118-9F40-E639841474F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7513203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548640" y="6780108"/>
            <a:ext cx="2560320" cy="389467"/>
          </a:xfrm>
          <a:prstGeom prst="rect">
            <a:avLst/>
          </a:prstGeom>
        </p:spPr>
        <p:txBody>
          <a:bodyPr/>
          <a:lstStyle/>
          <a:p>
            <a:fld id="{B9A88FBB-2D5B-4171-BC1F-ED2E3726551D}" type="datetimeFigureOut">
              <a:rPr lang="en-US" smtClean="0"/>
              <a:pPr/>
              <a:t>2/10/2020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749040" y="6780108"/>
            <a:ext cx="3474720" cy="38946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863840" y="6780108"/>
            <a:ext cx="2560320" cy="389467"/>
          </a:xfrm>
          <a:prstGeom prst="rect">
            <a:avLst/>
          </a:prstGeom>
        </p:spPr>
        <p:txBody>
          <a:bodyPr/>
          <a:lstStyle/>
          <a:p>
            <a:fld id="{0E9A1766-27C4-4118-9F40-E639841474F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1198639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8640" y="291253"/>
            <a:ext cx="3609976" cy="123952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90060" y="291255"/>
            <a:ext cx="6134100" cy="6243321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48640" y="1530775"/>
            <a:ext cx="3609976" cy="500380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48640" y="6780108"/>
            <a:ext cx="2560320" cy="389467"/>
          </a:xfrm>
          <a:prstGeom prst="rect">
            <a:avLst/>
          </a:prstGeom>
        </p:spPr>
        <p:txBody>
          <a:bodyPr/>
          <a:lstStyle/>
          <a:p>
            <a:fld id="{B9A88FBB-2D5B-4171-BC1F-ED2E3726551D}" type="datetimeFigureOut">
              <a:rPr lang="en-US" smtClean="0"/>
              <a:pPr/>
              <a:t>2/10/2020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749040" y="6780108"/>
            <a:ext cx="3474720" cy="38946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863840" y="6780108"/>
            <a:ext cx="2560320" cy="389467"/>
          </a:xfrm>
          <a:prstGeom prst="rect">
            <a:avLst/>
          </a:prstGeom>
        </p:spPr>
        <p:txBody>
          <a:bodyPr/>
          <a:lstStyle/>
          <a:p>
            <a:fld id="{0E9A1766-27C4-4118-9F40-E639841474F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1798881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50746" y="5120640"/>
            <a:ext cx="6583680" cy="604521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150746" y="653627"/>
            <a:ext cx="6583680" cy="438912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150746" y="5725161"/>
            <a:ext cx="6583680" cy="85851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48640" y="6780108"/>
            <a:ext cx="2560320" cy="389467"/>
          </a:xfrm>
          <a:prstGeom prst="rect">
            <a:avLst/>
          </a:prstGeom>
        </p:spPr>
        <p:txBody>
          <a:bodyPr/>
          <a:lstStyle/>
          <a:p>
            <a:fld id="{B9A88FBB-2D5B-4171-BC1F-ED2E3726551D}" type="datetimeFigureOut">
              <a:rPr lang="en-US" smtClean="0"/>
              <a:pPr/>
              <a:t>2/10/2020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749040" y="6780108"/>
            <a:ext cx="3474720" cy="38946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863840" y="6780108"/>
            <a:ext cx="2560320" cy="389467"/>
          </a:xfrm>
          <a:prstGeom prst="rect">
            <a:avLst/>
          </a:prstGeom>
        </p:spPr>
        <p:txBody>
          <a:bodyPr/>
          <a:lstStyle/>
          <a:p>
            <a:fld id="{0E9A1766-27C4-4118-9F40-E639841474F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3668738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ame 7"/>
          <p:cNvSpPr/>
          <p:nvPr userDrawn="1"/>
        </p:nvSpPr>
        <p:spPr>
          <a:xfrm>
            <a:off x="0" y="29557"/>
            <a:ext cx="10972800" cy="7270864"/>
          </a:xfrm>
          <a:prstGeom prst="frame">
            <a:avLst>
              <a:gd name="adj1" fmla="val 1322"/>
            </a:avLst>
          </a:prstGeom>
          <a:blipFill>
            <a:blip r:embed="rId14"/>
            <a:tile tx="0" ty="0" sx="100000" sy="100000" flip="none" algn="tl"/>
          </a:blipFill>
          <a:ln>
            <a:solidFill>
              <a:schemeClr val="accent1"/>
            </a:solidFill>
            <a:prstDash val="solid"/>
          </a:ln>
          <a:effectLst>
            <a:glow rad="139700">
              <a:srgbClr val="7030A0"/>
            </a:glo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321537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oleObject1.bin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2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3.jpeg"/><Relationship Id="rId4" Type="http://schemas.openxmlformats.org/officeDocument/2006/relationships/audio" Target="../media/audio2.wav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3.jpeg"/><Relationship Id="rId4" Type="http://schemas.openxmlformats.org/officeDocument/2006/relationships/audio" Target="../media/audio1.wav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gif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jpe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740735" y="2171865"/>
            <a:ext cx="9372600" cy="4422903"/>
          </a:xfrm>
          <a:prstGeom prst="roundRect">
            <a:avLst>
              <a:gd name="adj" fmla="val 0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bn-BD" sz="40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4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স্লাইডটি</a:t>
            </a:r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হাইড</a:t>
            </a:r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রাখা</a:t>
            </a:r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হয়েছে</a:t>
            </a:r>
            <a:r>
              <a:rPr lang="en-US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4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পাঠটি</a:t>
            </a:r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শ্রে</a:t>
            </a:r>
            <a:r>
              <a:rPr lang="bn-BD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ণি</a:t>
            </a:r>
            <a:r>
              <a:rPr lang="en-US" sz="4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কক্ষে</a:t>
            </a:r>
            <a:r>
              <a:rPr lang="en-US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উপস্থাপনের</a:t>
            </a:r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সময়</a:t>
            </a:r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প্রয়োজনীয়</a:t>
            </a:r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নির্দেশনা</a:t>
            </a:r>
            <a:r>
              <a:rPr lang="en-US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প্রতিটি</a:t>
            </a:r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স্লাইডের</a:t>
            </a:r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নিচে</a:t>
            </a:r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অর্থা</a:t>
            </a:r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ৎ </a:t>
            </a:r>
            <a:r>
              <a:rPr lang="en-US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slide</a:t>
            </a:r>
            <a:r>
              <a:rPr lang="bn-BD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note </a:t>
            </a:r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 </a:t>
            </a:r>
            <a:r>
              <a:rPr lang="en-US" sz="4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সংযোজন</a:t>
            </a:r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হয়েছে</a:t>
            </a:r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4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আশা</a:t>
            </a:r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করি</a:t>
            </a:r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সম্মানিত</a:t>
            </a:r>
            <a:r>
              <a:rPr lang="bn-BD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শিক্ষকগণ</a:t>
            </a:r>
            <a:r>
              <a:rPr lang="en-US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পাঠটি</a:t>
            </a:r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উপস্থাপনের</a:t>
            </a:r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পূর্বে</a:t>
            </a:r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উল্লেখিত</a:t>
            </a:r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note</a:t>
            </a:r>
            <a:r>
              <a:rPr lang="bn-BD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দেখে</a:t>
            </a:r>
            <a:r>
              <a:rPr lang="en-US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নিবেন</a:t>
            </a:r>
            <a:r>
              <a:rPr lang="en-US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bn-BD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এছাড়াও শিক্ষক</a:t>
            </a:r>
            <a:r>
              <a:rPr lang="en-US" sz="4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গণ</a:t>
            </a:r>
            <a:r>
              <a:rPr lang="en-US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প্রয়োজনবোধে তার নিজস্ব কৌশল প্রয়োগ করতে পারবে</a:t>
            </a:r>
            <a:r>
              <a:rPr lang="en-US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bn-BD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40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en-US" sz="4000" dirty="0"/>
          </a:p>
        </p:txBody>
      </p:sp>
      <p:sp>
        <p:nvSpPr>
          <p:cNvPr id="4" name="Down Arrow Callout 3"/>
          <p:cNvSpPr/>
          <p:nvPr/>
        </p:nvSpPr>
        <p:spPr>
          <a:xfrm>
            <a:off x="1066802" y="685800"/>
            <a:ext cx="8686799" cy="1414463"/>
          </a:xfrm>
          <a:prstGeom prst="downArrowCallou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5400" b="1" dirty="0" err="1" smtClean="0">
                <a:ln>
                  <a:solidFill>
                    <a:schemeClr val="bg1"/>
                  </a:solidFill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US" sz="5400" b="1" dirty="0" smtClean="0">
                <a:ln>
                  <a:solidFill>
                    <a:schemeClr val="bg1"/>
                  </a:solidFill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ln>
                  <a:solidFill>
                    <a:schemeClr val="bg1"/>
                  </a:solidFill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স্লাইডটি</a:t>
            </a:r>
            <a:r>
              <a:rPr lang="en-US" sz="5400" b="1" dirty="0" smtClean="0">
                <a:ln>
                  <a:solidFill>
                    <a:schemeClr val="bg1"/>
                  </a:solidFill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ln>
                  <a:solidFill>
                    <a:schemeClr val="bg1"/>
                  </a:solidFill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সন্মানিত</a:t>
            </a:r>
            <a:r>
              <a:rPr lang="en-US" sz="5400" b="1" dirty="0" smtClean="0">
                <a:ln>
                  <a:solidFill>
                    <a:schemeClr val="bg1"/>
                  </a:solidFill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ln>
                  <a:solidFill>
                    <a:schemeClr val="bg1"/>
                  </a:solidFill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শিক্ষকবৃন্দের</a:t>
            </a:r>
            <a:r>
              <a:rPr lang="en-US" sz="5400" b="1" dirty="0" smtClean="0">
                <a:ln>
                  <a:solidFill>
                    <a:schemeClr val="bg1"/>
                  </a:solidFill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ln>
                  <a:solidFill>
                    <a:schemeClr val="bg1"/>
                  </a:solidFill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জন্য</a:t>
            </a:r>
            <a:endParaRPr lang="en-US" sz="2800" b="1" dirty="0">
              <a:ln>
                <a:solidFill>
                  <a:schemeClr val="bg1"/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951778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93618" y="382739"/>
            <a:ext cx="4156364" cy="2576293"/>
          </a:xfrm>
          <a:prstGeom prst="round2DiagRect">
            <a:avLst>
              <a:gd name="adj1" fmla="val 16667"/>
              <a:gd name="adj2" fmla="val 0"/>
            </a:avLst>
          </a:prstGeom>
          <a:ln w="57150" cap="sq">
            <a:solidFill>
              <a:srgbClr val="00B0F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93618" y="4129307"/>
            <a:ext cx="4156364" cy="2576293"/>
          </a:xfrm>
          <a:prstGeom prst="round2DiagRect">
            <a:avLst>
              <a:gd name="adj1" fmla="val 0"/>
              <a:gd name="adj2" fmla="val 16398"/>
            </a:avLst>
          </a:prstGeom>
          <a:ln w="38100" cap="sq">
            <a:solidFill>
              <a:schemeClr val="accent6">
                <a:lumMod val="75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825836" y="4129307"/>
            <a:ext cx="4156364" cy="2576293"/>
          </a:xfrm>
          <a:prstGeom prst="round2DiagRect">
            <a:avLst>
              <a:gd name="adj1" fmla="val 0"/>
              <a:gd name="adj2" fmla="val 14282"/>
            </a:avLst>
          </a:prstGeom>
          <a:ln w="38100" cap="sq">
            <a:solidFill>
              <a:schemeClr val="accent6">
                <a:lumMod val="75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770418" y="381000"/>
            <a:ext cx="4156364" cy="2541515"/>
          </a:xfrm>
          <a:prstGeom prst="round2DiagRect">
            <a:avLst>
              <a:gd name="adj1" fmla="val 16667"/>
              <a:gd name="adj2" fmla="val 0"/>
            </a:avLst>
          </a:prstGeom>
          <a:ln w="57150" cap="sq">
            <a:solidFill>
              <a:srgbClr val="00B0F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2" name="TextBox 1"/>
          <p:cNvSpPr txBox="1"/>
          <p:nvPr/>
        </p:nvSpPr>
        <p:spPr>
          <a:xfrm>
            <a:off x="289810" y="3022937"/>
            <a:ext cx="1022579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চীনে</a:t>
            </a:r>
            <a:r>
              <a:rPr lang="en-US" sz="3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2009 </a:t>
            </a:r>
            <a:r>
              <a:rPr lang="en-US" sz="3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সালে</a:t>
            </a:r>
            <a:r>
              <a:rPr lang="en-US" sz="3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স্বামী</a:t>
            </a:r>
            <a:r>
              <a:rPr lang="en-US" sz="3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-</a:t>
            </a:r>
            <a:r>
              <a:rPr lang="en-US" sz="3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স্ত্রী</a:t>
            </a:r>
            <a:r>
              <a:rPr lang="en-US" sz="3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এমএমও</a:t>
            </a:r>
            <a:r>
              <a:rPr lang="en-US" sz="3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(Massively multiplayer online game)</a:t>
            </a:r>
            <a:r>
              <a:rPr lang="en-US" sz="3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গেম</a:t>
            </a:r>
            <a:r>
              <a:rPr lang="en-US" sz="3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খেলার</a:t>
            </a:r>
            <a:r>
              <a:rPr lang="en-US" sz="3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জন্য</a:t>
            </a:r>
            <a:r>
              <a:rPr lang="en-US" sz="3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বিভিন্ন</a:t>
            </a:r>
            <a:r>
              <a:rPr lang="en-US" sz="3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সময়ে</a:t>
            </a:r>
            <a:r>
              <a:rPr lang="en-US" sz="3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নিজের</a:t>
            </a:r>
            <a:r>
              <a:rPr lang="en-US" sz="3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তিন</a:t>
            </a:r>
            <a:r>
              <a:rPr lang="en-US" sz="3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সন্তানকে</a:t>
            </a:r>
            <a:r>
              <a:rPr lang="en-US" sz="3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তারা</a:t>
            </a:r>
            <a:r>
              <a:rPr lang="en-US" sz="3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9000 </a:t>
            </a:r>
            <a:r>
              <a:rPr lang="en-US" sz="3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ডলারে</a:t>
            </a:r>
            <a:r>
              <a:rPr lang="en-US" sz="3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বিক্রি</a:t>
            </a:r>
            <a:r>
              <a:rPr lang="en-US" sz="3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3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en-US" sz="3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828800" y="6685002"/>
            <a:ext cx="238965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এমএমও</a:t>
            </a:r>
            <a:r>
              <a:rPr lang="en-US" sz="3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গেম</a:t>
            </a:r>
            <a:r>
              <a:rPr lang="en-US" sz="3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3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601941" y="6685002"/>
            <a:ext cx="238965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তাদের</a:t>
            </a:r>
            <a:r>
              <a:rPr lang="en-US" sz="3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সন্তান</a:t>
            </a:r>
            <a:endParaRPr lang="en-US" sz="3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921454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9" grpId="0"/>
      <p:bldP spid="1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62000" y="1752600"/>
            <a:ext cx="4617251" cy="335280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943600" y="1752600"/>
            <a:ext cx="4343400" cy="335280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6" name="TextBox 5"/>
          <p:cNvSpPr txBox="1"/>
          <p:nvPr/>
        </p:nvSpPr>
        <p:spPr>
          <a:xfrm>
            <a:off x="304800" y="5555159"/>
            <a:ext cx="10287000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নিউজ</a:t>
            </a:r>
            <a:r>
              <a:rPr lang="en-US" sz="3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মিডিয়াতে</a:t>
            </a:r>
            <a:r>
              <a:rPr lang="en-US" sz="3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চীন</a:t>
            </a:r>
            <a:r>
              <a:rPr lang="en-US" sz="3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দেশের</a:t>
            </a:r>
            <a:r>
              <a:rPr lang="en-US" sz="3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এক</a:t>
            </a:r>
            <a:r>
              <a:rPr lang="en-US" sz="3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দম্পতির</a:t>
            </a:r>
            <a:r>
              <a:rPr lang="en-US" sz="3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সন্তান</a:t>
            </a:r>
            <a:r>
              <a:rPr lang="en-US" sz="3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বিক্রি</a:t>
            </a:r>
            <a:r>
              <a:rPr lang="en-US" sz="3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3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দেয়ার</a:t>
            </a:r>
            <a:r>
              <a:rPr lang="en-US" sz="3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খবর</a:t>
            </a:r>
            <a:r>
              <a:rPr lang="en-US" sz="3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এই</a:t>
            </a:r>
            <a:r>
              <a:rPr lang="en-US" sz="3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ঘটনাটি</a:t>
            </a:r>
            <a:r>
              <a:rPr lang="en-US" sz="3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সারা</a:t>
            </a:r>
            <a:r>
              <a:rPr lang="en-US" sz="3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পৃথিবীতে</a:t>
            </a:r>
            <a:r>
              <a:rPr lang="en-US" sz="3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জানাজানি</a:t>
            </a:r>
            <a:r>
              <a:rPr lang="en-US" sz="3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3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তখন</a:t>
            </a:r>
            <a:r>
              <a:rPr lang="en-US" sz="3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এটা</a:t>
            </a:r>
            <a:r>
              <a:rPr lang="en-US" sz="3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নিয়ে</a:t>
            </a:r>
            <a:r>
              <a:rPr lang="en-US" sz="3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তোলপাড়</a:t>
            </a:r>
            <a:r>
              <a:rPr lang="en-US" sz="3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হয়েছিল</a:t>
            </a:r>
            <a:r>
              <a:rPr lang="en-US" sz="3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en-US" sz="3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848499" y="304800"/>
            <a:ext cx="5275804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US" sz="4400" dirty="0" err="1">
                <a:ln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সন্তান</a:t>
            </a:r>
            <a:r>
              <a:rPr lang="en-US" sz="4400" dirty="0">
                <a:ln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ln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বিক্রি</a:t>
            </a:r>
            <a:r>
              <a:rPr lang="en-US" sz="4400" dirty="0">
                <a:ln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ln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4400" dirty="0">
                <a:ln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ln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দেয়ার</a:t>
            </a:r>
            <a:r>
              <a:rPr lang="en-US" sz="4400" dirty="0">
                <a:ln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n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খবর</a:t>
            </a:r>
            <a:endParaRPr lang="en-US" sz="4400" dirty="0">
              <a:ln>
                <a:solidFill>
                  <a:schemeClr val="tx1"/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168640" y="1204210"/>
            <a:ext cx="10668000" cy="0"/>
          </a:xfrm>
          <a:prstGeom prst="line">
            <a:avLst/>
          </a:prstGeom>
          <a:ln w="57150"/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2445478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389470" y="533400"/>
            <a:ext cx="6193859" cy="844182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104498" tIns="52249" rIns="104498" bIns="52249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800" b="1" spc="50" dirty="0" err="1" smtClean="0">
                <a:ln w="11430">
                  <a:solidFill>
                    <a:srgbClr val="002060"/>
                  </a:solidFill>
                </a:ln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এসো</a:t>
            </a:r>
            <a:r>
              <a:rPr lang="en-US" sz="4800" b="1" spc="50" dirty="0" smtClean="0">
                <a:ln w="11430">
                  <a:solidFill>
                    <a:srgbClr val="002060"/>
                  </a:solidFill>
                </a:ln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800" b="1" spc="50" dirty="0">
                <a:ln w="11430">
                  <a:solidFill>
                    <a:srgbClr val="002060"/>
                  </a:solidFill>
                </a:ln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একটি ভিডিও দেখি</a:t>
            </a:r>
            <a:endParaRPr lang="en-US" sz="4800" b="1" spc="50" dirty="0">
              <a:ln w="11430">
                <a:solidFill>
                  <a:srgbClr val="002060"/>
                </a:solidFill>
              </a:ln>
              <a:solidFill>
                <a:srgbClr val="00206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137410" y="1676400"/>
            <a:ext cx="10668000" cy="0"/>
          </a:xfrm>
          <a:prstGeom prst="line">
            <a:avLst/>
          </a:prstGeom>
          <a:ln w="57150"/>
          <a:effectLst>
            <a:glow rad="139700">
              <a:schemeClr val="accent6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6" name="Object 5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3218299340"/>
              </p:ext>
            </p:extLst>
          </p:nvPr>
        </p:nvGraphicFramePr>
        <p:xfrm>
          <a:off x="4312356" y="2438400"/>
          <a:ext cx="2393244" cy="2019299"/>
        </p:xfrm>
        <a:graphic>
          <a:graphicData uri="http://schemas.openxmlformats.org/presentationml/2006/ole">
            <p:oleObj spid="_x0000_s1152" name="Packager Shell Object" showAsIcon="1" r:id="rId4" imgW="914400" imgH="771480" progId="Package">
              <p:embed/>
            </p:oleObj>
          </a:graphicData>
        </a:graphic>
      </p:graphicFrame>
    </p:spTree>
    <p:extLst>
      <p:ext uri="{BB962C8B-B14F-4D97-AF65-F5344CB8AC3E}">
        <p14:creationId xmlns:p14="http://schemas.microsoft.com/office/powerpoint/2010/main" xmlns="" val="12923789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ular Callout 4"/>
          <p:cNvSpPr/>
          <p:nvPr/>
        </p:nvSpPr>
        <p:spPr>
          <a:xfrm>
            <a:off x="3020949" y="568962"/>
            <a:ext cx="4702302" cy="886309"/>
          </a:xfrm>
          <a:prstGeom prst="wedgeRectCallout">
            <a:avLst>
              <a:gd name="adj1" fmla="val -16126"/>
              <a:gd name="adj2" fmla="val 48675"/>
            </a:avLst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8000" b="1" spc="50" dirty="0" err="1" smtClean="0">
                <a:ln w="11430">
                  <a:solidFill>
                    <a:srgbClr val="7030A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জোড়ায়</a:t>
            </a:r>
            <a:r>
              <a:rPr lang="en-US" sz="8000" b="1" spc="50" dirty="0" smtClean="0">
                <a:ln w="11430">
                  <a:solidFill>
                    <a:srgbClr val="7030A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8000" b="1" spc="50" dirty="0" err="1" smtClean="0">
                <a:ln w="11430">
                  <a:solidFill>
                    <a:srgbClr val="7030A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কাজ</a:t>
            </a:r>
            <a:endParaRPr lang="en-US" sz="8000" b="1" spc="50" dirty="0">
              <a:ln w="11430">
                <a:solidFill>
                  <a:srgbClr val="7030A0"/>
                </a:solidFill>
              </a:ln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92529" y="2066835"/>
            <a:ext cx="10820400" cy="0"/>
          </a:xfrm>
          <a:prstGeom prst="line">
            <a:avLst/>
          </a:prstGeom>
          <a:ln w="127000" cap="rnd" cmpd="dbl">
            <a:solidFill>
              <a:schemeClr val="accent1">
                <a:shade val="95000"/>
                <a:satMod val="105000"/>
                <a:alpha val="85000"/>
              </a:schemeClr>
            </a:solidFill>
            <a:prstDash val="solid"/>
            <a:round/>
          </a:ln>
          <a:effectLst>
            <a:glow rad="190500">
              <a:schemeClr val="accent1">
                <a:alpha val="27000"/>
              </a:schemeClr>
            </a:glow>
            <a:outerShdw blurRad="50800" dist="50800" dir="18900000" algn="bl" rotWithShape="0">
              <a:prstClr val="black">
                <a:alpha val="40000"/>
              </a:prstClr>
            </a:outerShdw>
            <a:reflection blurRad="76200" stA="71000" endPos="65000" dir="5400000" sy="-100000" algn="bl" rotWithShape="0"/>
            <a:softEdge rad="0"/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Chevron 6"/>
          <p:cNvSpPr/>
          <p:nvPr/>
        </p:nvSpPr>
        <p:spPr>
          <a:xfrm>
            <a:off x="10150939" y="174170"/>
            <a:ext cx="669465" cy="1869440"/>
          </a:xfrm>
          <a:prstGeom prst="chevron">
            <a:avLst>
              <a:gd name="adj" fmla="val 71429"/>
            </a:avLst>
          </a:prstGeom>
          <a:blipFill>
            <a:blip r:embed="rId3"/>
            <a:tile tx="0" ty="0" sx="100000" sy="100000" flip="none" algn="tl"/>
          </a:blipFill>
          <a:effectLst>
            <a:glow rad="228600">
              <a:schemeClr val="accent4">
                <a:satMod val="175000"/>
                <a:alpha val="40000"/>
              </a:schemeClr>
            </a:glow>
            <a:outerShdw blurRad="558800" dir="21594000" algn="ctr" rotWithShape="0">
              <a:srgbClr val="000000"/>
            </a:outerShdw>
            <a:reflection endPos="0" dist="508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Chevron 7"/>
          <p:cNvSpPr/>
          <p:nvPr/>
        </p:nvSpPr>
        <p:spPr>
          <a:xfrm>
            <a:off x="9601204" y="162560"/>
            <a:ext cx="669465" cy="1869440"/>
          </a:xfrm>
          <a:prstGeom prst="chevron">
            <a:avLst>
              <a:gd name="adj" fmla="val 71429"/>
            </a:avLst>
          </a:prstGeom>
          <a:blipFill>
            <a:blip r:embed="rId3"/>
            <a:tile tx="0" ty="0" sx="100000" sy="100000" flip="none" algn="tl"/>
          </a:blipFill>
          <a:effectLst>
            <a:glow rad="228600">
              <a:schemeClr val="accent4">
                <a:satMod val="175000"/>
                <a:alpha val="40000"/>
              </a:schemeClr>
            </a:glow>
            <a:outerShdw blurRad="558800" dir="21594000" algn="ctr" rotWithShape="0">
              <a:srgbClr val="000000"/>
            </a:outerShdw>
            <a:reflection endPos="0" dist="508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Chevron 8"/>
          <p:cNvSpPr/>
          <p:nvPr/>
        </p:nvSpPr>
        <p:spPr>
          <a:xfrm flipH="1">
            <a:off x="157843" y="162560"/>
            <a:ext cx="593272" cy="1869440"/>
          </a:xfrm>
          <a:prstGeom prst="chevron">
            <a:avLst>
              <a:gd name="adj" fmla="val 71429"/>
            </a:avLst>
          </a:prstGeom>
          <a:blipFill>
            <a:blip r:embed="rId3"/>
            <a:tile tx="0" ty="0" sx="100000" sy="100000" flip="none" algn="tl"/>
          </a:blipFill>
          <a:effectLst>
            <a:glow rad="228600">
              <a:schemeClr val="accent4">
                <a:satMod val="175000"/>
                <a:alpha val="40000"/>
              </a:schemeClr>
            </a:glow>
            <a:outerShdw blurRad="558800" dir="21594000" algn="ctr" rotWithShape="0">
              <a:srgbClr val="000000"/>
            </a:outerShdw>
            <a:reflection endPos="0" dist="508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Chevron 9"/>
          <p:cNvSpPr/>
          <p:nvPr/>
        </p:nvSpPr>
        <p:spPr>
          <a:xfrm flipH="1">
            <a:off x="625926" y="162560"/>
            <a:ext cx="593272" cy="1869440"/>
          </a:xfrm>
          <a:prstGeom prst="chevron">
            <a:avLst>
              <a:gd name="adj" fmla="val 71429"/>
            </a:avLst>
          </a:prstGeom>
          <a:blipFill>
            <a:blip r:embed="rId3"/>
            <a:tile tx="0" ty="0" sx="100000" sy="100000" flip="none" algn="tl"/>
          </a:blipFill>
          <a:effectLst>
            <a:glow rad="228600">
              <a:schemeClr val="accent4">
                <a:satMod val="175000"/>
                <a:alpha val="40000"/>
              </a:schemeClr>
            </a:glow>
            <a:outerShdw blurRad="558800" dir="21594000" algn="ctr" rotWithShape="0">
              <a:srgbClr val="000000"/>
            </a:outerShdw>
            <a:reflection endPos="0" dist="508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066800" y="3657600"/>
            <a:ext cx="8991600" cy="830997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800" b="1" dirty="0" err="1" smtClean="0">
                <a:ln w="11430"/>
                <a:latin typeface="NikoshBAN" pitchFamily="2" charset="0"/>
                <a:cs typeface="NikoshBAN" pitchFamily="2" charset="0"/>
              </a:rPr>
              <a:t>আসক্তির</a:t>
            </a:r>
            <a:r>
              <a:rPr lang="en-US" sz="4800" b="1" dirty="0" smtClean="0">
                <a:ln w="11430"/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ln w="11430"/>
                <a:latin typeface="NikoshBAN" pitchFamily="2" charset="0"/>
                <a:cs typeface="NikoshBAN" pitchFamily="2" charset="0"/>
              </a:rPr>
              <a:t>প্রভাব</a:t>
            </a:r>
            <a:r>
              <a:rPr lang="en-US" sz="4800" b="1" dirty="0" smtClean="0">
                <a:ln w="11430"/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ln w="11430"/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4800" b="1" dirty="0" smtClean="0">
                <a:ln w="11430"/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ln w="11430"/>
                <a:latin typeface="NikoshBAN" pitchFamily="2" charset="0"/>
                <a:cs typeface="NikoshBAN" pitchFamily="2" charset="0"/>
              </a:rPr>
              <a:t>হতে</a:t>
            </a:r>
            <a:r>
              <a:rPr lang="en-US" sz="4800" b="1" dirty="0" smtClean="0">
                <a:ln w="11430"/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ln w="11430"/>
                <a:latin typeface="NikoshBAN" pitchFamily="2" charset="0"/>
                <a:cs typeface="NikoshBAN" pitchFamily="2" charset="0"/>
              </a:rPr>
              <a:t>পারে</a:t>
            </a:r>
            <a:r>
              <a:rPr lang="en-US" sz="4800" b="1" dirty="0" smtClean="0">
                <a:ln w="11430"/>
                <a:latin typeface="NikoshBAN" pitchFamily="2" charset="0"/>
                <a:cs typeface="NikoshBAN" pitchFamily="2" charset="0"/>
              </a:rPr>
              <a:t>?</a:t>
            </a:r>
            <a:endParaRPr lang="en-US" sz="4800" b="1" dirty="0">
              <a:ln w="11430"/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584244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703571" y="381000"/>
            <a:ext cx="3808585" cy="274646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25737" y="381000"/>
            <a:ext cx="3736658" cy="26991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1079644" y="6337012"/>
            <a:ext cx="8521556" cy="70788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000" b="1" spc="50" dirty="0" err="1" smtClean="0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ছোট</a:t>
            </a:r>
            <a:r>
              <a:rPr lang="en-US" sz="4000" b="1" spc="50" dirty="0" smtClean="0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spc="50" dirty="0" err="1" smtClean="0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শিশুরা</a:t>
            </a:r>
            <a:r>
              <a:rPr lang="en-US" sz="4000" b="1" spc="50" dirty="0" smtClean="0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spc="50" dirty="0" err="1" smtClean="0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সহজেই</a:t>
            </a:r>
            <a:r>
              <a:rPr lang="en-US" sz="4000" b="1" spc="50" dirty="0" smtClean="0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spc="50" dirty="0" err="1" smtClean="0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কার্টুনে</a:t>
            </a:r>
            <a:r>
              <a:rPr lang="en-US" sz="4000" b="1" spc="50" dirty="0" smtClean="0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spc="50" dirty="0" err="1" smtClean="0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আসক্ত</a:t>
            </a:r>
            <a:r>
              <a:rPr lang="en-US" sz="4000" b="1" spc="50" dirty="0" smtClean="0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spc="50" dirty="0" err="1" smtClean="0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হয়ে</a:t>
            </a:r>
            <a:r>
              <a:rPr lang="en-US" sz="4000" b="1" spc="50" dirty="0" smtClean="0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spc="50" dirty="0" err="1" smtClean="0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যেতে</a:t>
            </a:r>
            <a:r>
              <a:rPr lang="en-US" sz="4000" b="1" spc="50" dirty="0" smtClean="0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spc="50" dirty="0" err="1" smtClean="0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পারে</a:t>
            </a:r>
            <a:r>
              <a:rPr lang="en-US" sz="4000" b="1" spc="50" dirty="0" smtClean="0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4000" b="1" spc="50" dirty="0">
              <a:ln w="11430"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25737" y="3352800"/>
            <a:ext cx="3732587" cy="288347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703571" y="3352800"/>
            <a:ext cx="3808585" cy="279870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41481723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598758" y="1184779"/>
            <a:ext cx="4688242" cy="3311021"/>
          </a:xfrm>
          <a:prstGeom prst="round2DiagRect">
            <a:avLst>
              <a:gd name="adj1" fmla="val 16667"/>
              <a:gd name="adj2" fmla="val 0"/>
            </a:avLst>
          </a:prstGeom>
          <a:ln w="57150" cap="sq">
            <a:solidFill>
              <a:schemeClr val="accent6">
                <a:lumMod val="75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85800" y="1184779"/>
            <a:ext cx="4564845" cy="3311021"/>
          </a:xfrm>
          <a:prstGeom prst="round2DiagRect">
            <a:avLst>
              <a:gd name="adj1" fmla="val 16667"/>
              <a:gd name="adj2" fmla="val 0"/>
            </a:avLst>
          </a:prstGeom>
          <a:ln w="57150" cap="sq">
            <a:solidFill>
              <a:schemeClr val="accent6">
                <a:lumMod val="75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2" name="Round Diagonal Corner Rectangle 1"/>
          <p:cNvSpPr/>
          <p:nvPr/>
        </p:nvSpPr>
        <p:spPr>
          <a:xfrm>
            <a:off x="685800" y="5334000"/>
            <a:ext cx="9601199" cy="1240987"/>
          </a:xfrm>
          <a:prstGeom prst="round2DiagRect">
            <a:avLst>
              <a:gd name="adj1" fmla="val 0"/>
              <a:gd name="adj2" fmla="val 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000" b="1" spc="50" dirty="0" err="1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ছোট</a:t>
            </a:r>
            <a:r>
              <a:rPr lang="en-US" sz="4000" b="1" spc="50" dirty="0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spc="50" dirty="0" err="1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বাচ্চাটি</a:t>
            </a:r>
            <a:r>
              <a:rPr lang="en-US" sz="4000" b="1" spc="50" dirty="0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spc="50" dirty="0" err="1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কার্টুন</a:t>
            </a:r>
            <a:r>
              <a:rPr lang="en-US" sz="4000" b="1" spc="50" dirty="0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spc="50" dirty="0" err="1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ছাড়া</a:t>
            </a:r>
            <a:r>
              <a:rPr lang="en-US" sz="4000" b="1" spc="50" dirty="0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spc="50" dirty="0" err="1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আর</a:t>
            </a:r>
            <a:r>
              <a:rPr lang="en-US" sz="4000" b="1" spc="50" dirty="0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spc="50" dirty="0" err="1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কিছুই</a:t>
            </a:r>
            <a:r>
              <a:rPr lang="en-US" sz="4000" b="1" spc="50" dirty="0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spc="50" dirty="0" err="1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বুঝতে</a:t>
            </a:r>
            <a:r>
              <a:rPr lang="en-US" sz="4000" b="1" spc="50" dirty="0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spc="50" dirty="0" err="1" smtClean="0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পারে</a:t>
            </a:r>
            <a:r>
              <a:rPr lang="en-US" sz="4000" b="1" spc="50" dirty="0" smtClean="0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spc="50" dirty="0" err="1" smtClean="0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না</a:t>
            </a:r>
            <a:r>
              <a:rPr lang="en-US" sz="4000" b="1" spc="50" dirty="0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en-US" sz="4000" b="1" spc="50" dirty="0" err="1" smtClean="0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কার্টুন</a:t>
            </a:r>
            <a:r>
              <a:rPr lang="en-US" sz="4000" b="1" spc="50" dirty="0" smtClean="0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spc="50" dirty="0" err="1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বাচ্চাটির</a:t>
            </a:r>
            <a:r>
              <a:rPr lang="en-US" sz="4000" b="1" spc="50" dirty="0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spc="50" dirty="0" err="1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মানসিক</a:t>
            </a:r>
            <a:r>
              <a:rPr lang="en-US" sz="4000" b="1" spc="50" dirty="0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spc="50" dirty="0" err="1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বিকাশে</a:t>
            </a:r>
            <a:r>
              <a:rPr lang="en-US" sz="4000" b="1" spc="50" dirty="0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spc="50" dirty="0" err="1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অনেক</a:t>
            </a:r>
            <a:r>
              <a:rPr lang="en-US" sz="4000" b="1" spc="50" dirty="0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spc="50" dirty="0" err="1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বড়</a:t>
            </a:r>
            <a:r>
              <a:rPr lang="en-US" sz="4000" b="1" spc="50" dirty="0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spc="50" dirty="0" err="1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সমস্যা</a:t>
            </a:r>
            <a:r>
              <a:rPr lang="en-US" sz="4000" b="1" spc="50" dirty="0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spc="50" dirty="0" err="1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হতে</a:t>
            </a:r>
            <a:r>
              <a:rPr lang="en-US" sz="4000" b="1" spc="50" dirty="0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spc="50" dirty="0" err="1" smtClean="0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পারে</a:t>
            </a:r>
            <a:r>
              <a:rPr lang="en-US" sz="4000" b="1" spc="50" dirty="0" smtClean="0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4000" b="1" spc="50" dirty="0">
              <a:ln w="11430"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960294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2898" t="7995" r="13317"/>
          <a:stretch/>
        </p:blipFill>
        <p:spPr>
          <a:xfrm>
            <a:off x="5856157" y="381000"/>
            <a:ext cx="3973643" cy="280204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43000" y="381000"/>
            <a:ext cx="3973806" cy="280204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Rectangle 6"/>
          <p:cNvSpPr/>
          <p:nvPr/>
        </p:nvSpPr>
        <p:spPr>
          <a:xfrm>
            <a:off x="2265709" y="3124200"/>
            <a:ext cx="6623929" cy="61555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400" b="1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শুধু</a:t>
            </a:r>
            <a:r>
              <a:rPr lang="en-US" sz="3400" b="1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400" b="1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যে</a:t>
            </a:r>
            <a:r>
              <a:rPr lang="en-US" sz="3400" b="1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400" b="1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কার্টুন</a:t>
            </a:r>
            <a:r>
              <a:rPr lang="en-US" sz="3400" b="1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400" b="1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চ্যানেলে</a:t>
            </a:r>
            <a:r>
              <a:rPr lang="en-US" sz="3400" b="1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400" b="1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আসক্তি</a:t>
            </a:r>
            <a:r>
              <a:rPr lang="en-US" sz="3400" b="1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400" b="1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হতে</a:t>
            </a:r>
            <a:r>
              <a:rPr lang="en-US" sz="3400" b="1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400" b="1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পারে</a:t>
            </a:r>
            <a:r>
              <a:rPr lang="en-US" sz="3400" b="1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400" b="1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তা</a:t>
            </a:r>
            <a:r>
              <a:rPr lang="en-US" sz="3400" b="1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400" b="1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নয়</a:t>
            </a:r>
            <a:r>
              <a:rPr lang="en-US" sz="3400" b="1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b="1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75834" y="3780020"/>
            <a:ext cx="3940972" cy="269297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889279" y="3780020"/>
            <a:ext cx="3940521" cy="269297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1" name="Rectangle 10"/>
          <p:cNvSpPr/>
          <p:nvPr/>
        </p:nvSpPr>
        <p:spPr>
          <a:xfrm>
            <a:off x="1661410" y="6472997"/>
            <a:ext cx="8199681" cy="61555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400" b="1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আবার</a:t>
            </a:r>
            <a:r>
              <a:rPr lang="en-US" sz="3400" b="1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400" b="1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কম্পিউটার</a:t>
            </a:r>
            <a:r>
              <a:rPr lang="en-US" sz="3400" b="1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400" b="1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গেমে</a:t>
            </a:r>
            <a:r>
              <a:rPr lang="en-US" sz="3400" b="1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400" b="1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আসক্তি</a:t>
            </a:r>
            <a:r>
              <a:rPr lang="en-US" sz="3400" b="1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400" b="1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হতে</a:t>
            </a:r>
            <a:r>
              <a:rPr lang="en-US" sz="3400" b="1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400" b="1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পারে</a:t>
            </a:r>
            <a:r>
              <a:rPr lang="en-US" sz="3400" b="1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400" b="1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এটাও</a:t>
            </a:r>
            <a:r>
              <a:rPr lang="en-US" sz="3400" b="1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400" b="1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ঠিক</a:t>
            </a:r>
            <a:r>
              <a:rPr lang="en-US" sz="3400" b="1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400" b="1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নয়</a:t>
            </a:r>
            <a:r>
              <a:rPr lang="en-US" sz="3400" b="1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xmlns="" val="31845294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53" presetClass="entr" presetSubtype="52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1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791200" y="1828800"/>
            <a:ext cx="4580015" cy="340268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33400" y="1828800"/>
            <a:ext cx="5005139" cy="340268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4" name="TextBox 3"/>
          <p:cNvSpPr txBox="1"/>
          <p:nvPr/>
        </p:nvSpPr>
        <p:spPr>
          <a:xfrm>
            <a:off x="1387096" y="602159"/>
            <a:ext cx="8130425" cy="769441"/>
          </a:xfrm>
          <a:prstGeom prst="rect">
            <a:avLst/>
          </a:prstGeom>
          <a:noFill/>
          <a:ln>
            <a:noFill/>
          </a:ln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এক</a:t>
            </a:r>
            <a:r>
              <a:rPr lang="en-U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ধরনের</a:t>
            </a:r>
            <a:r>
              <a:rPr lang="en-U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খাবারেও</a:t>
            </a:r>
            <a:r>
              <a:rPr lang="en-U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আসক্তি</a:t>
            </a:r>
            <a:r>
              <a:rPr lang="en-U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হতে</a:t>
            </a:r>
            <a:r>
              <a:rPr lang="en-U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পারে</a:t>
            </a:r>
            <a:r>
              <a:rPr lang="en-U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en-US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7200" y="5555159"/>
            <a:ext cx="9990215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বৃটেনের</a:t>
            </a:r>
            <a:r>
              <a:rPr lang="en-US" sz="3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3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মেয়ে</a:t>
            </a:r>
            <a:r>
              <a:rPr lang="en-US" sz="3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31 </a:t>
            </a:r>
            <a:r>
              <a:rPr lang="en-US" sz="3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বছর</a:t>
            </a:r>
            <a:r>
              <a:rPr lang="en-US" sz="3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3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সকালের</a:t>
            </a:r>
            <a:r>
              <a:rPr lang="en-US" sz="3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নাস্তায়</a:t>
            </a:r>
            <a:r>
              <a:rPr lang="en-US" sz="3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, </a:t>
            </a:r>
            <a:r>
              <a:rPr lang="en-US" sz="3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দুপুরের</a:t>
            </a:r>
            <a:r>
              <a:rPr lang="en-US" sz="3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লাঞ্চ</a:t>
            </a:r>
            <a:r>
              <a:rPr lang="en-US" sz="3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, </a:t>
            </a:r>
            <a:r>
              <a:rPr lang="en-US" sz="3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রাতের</a:t>
            </a:r>
            <a:r>
              <a:rPr lang="en-US" sz="3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ডিনার</a:t>
            </a:r>
            <a:r>
              <a:rPr lang="en-US" sz="3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3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যে</a:t>
            </a:r>
            <a:r>
              <a:rPr lang="en-US" sz="3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3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খাবারের</a:t>
            </a:r>
            <a:r>
              <a:rPr lang="en-US" sz="3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মাঝখানে</a:t>
            </a:r>
            <a:r>
              <a:rPr lang="en-US" sz="3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কিছু</a:t>
            </a:r>
            <a:r>
              <a:rPr lang="en-US" sz="3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খেলেও</a:t>
            </a:r>
            <a:r>
              <a:rPr lang="en-US" sz="3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সে</a:t>
            </a:r>
            <a:r>
              <a:rPr lang="en-US" sz="3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শুধু</a:t>
            </a:r>
            <a:r>
              <a:rPr lang="en-US" sz="3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পিৎজা</a:t>
            </a:r>
            <a:r>
              <a:rPr lang="en-US" sz="3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খায়</a:t>
            </a:r>
            <a:r>
              <a:rPr lang="en-US" sz="3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en-US" sz="3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454424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ular Callout 3"/>
          <p:cNvSpPr/>
          <p:nvPr/>
        </p:nvSpPr>
        <p:spPr>
          <a:xfrm>
            <a:off x="3581400" y="817715"/>
            <a:ext cx="3657600" cy="886309"/>
          </a:xfrm>
          <a:prstGeom prst="wedgeRectCallout">
            <a:avLst>
              <a:gd name="adj1" fmla="val -16126"/>
              <a:gd name="adj2" fmla="val 48675"/>
            </a:avLst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7200" b="1" spc="50" dirty="0" err="1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দলগত</a:t>
            </a:r>
            <a:r>
              <a:rPr lang="en-US" sz="7200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7200" b="1" spc="50" dirty="0" err="1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কাজ</a:t>
            </a:r>
            <a:endParaRPr lang="en-US" sz="7200" b="1" spc="50" dirty="0">
              <a:ln w="11430"/>
              <a:solidFill>
                <a:srgbClr val="00206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92529" y="2438400"/>
            <a:ext cx="10820400" cy="0"/>
          </a:xfrm>
          <a:prstGeom prst="line">
            <a:avLst/>
          </a:prstGeom>
          <a:ln w="127000" cap="rnd" cmpd="dbl">
            <a:solidFill>
              <a:schemeClr val="accent1">
                <a:shade val="95000"/>
                <a:satMod val="105000"/>
                <a:alpha val="85000"/>
              </a:schemeClr>
            </a:solidFill>
            <a:prstDash val="solid"/>
            <a:round/>
          </a:ln>
          <a:effectLst>
            <a:glow rad="190500">
              <a:schemeClr val="accent1">
                <a:alpha val="27000"/>
              </a:schemeClr>
            </a:glow>
            <a:outerShdw blurRad="50800" dist="50800" dir="18900000" algn="bl" rotWithShape="0">
              <a:prstClr val="black">
                <a:alpha val="40000"/>
              </a:prstClr>
            </a:outerShdw>
            <a:reflection blurRad="76200" stA="71000" endPos="65000" dir="5400000" sy="-100000" algn="bl" rotWithShape="0"/>
            <a:softEdge rad="0"/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Chevron 7"/>
          <p:cNvSpPr/>
          <p:nvPr/>
        </p:nvSpPr>
        <p:spPr>
          <a:xfrm>
            <a:off x="10030168" y="226422"/>
            <a:ext cx="669465" cy="2113280"/>
          </a:xfrm>
          <a:prstGeom prst="chevron">
            <a:avLst>
              <a:gd name="adj" fmla="val 71429"/>
            </a:avLst>
          </a:prstGeom>
          <a:solidFill>
            <a:srgbClr val="002060"/>
          </a:solidFill>
          <a:effectLst>
            <a:outerShdw blurRad="558800" dir="21594000" algn="ctr" rotWithShape="0">
              <a:srgbClr val="000000"/>
            </a:outerShdw>
            <a:reflection endPos="0" dist="508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Chevron 8"/>
          <p:cNvSpPr/>
          <p:nvPr/>
        </p:nvSpPr>
        <p:spPr>
          <a:xfrm>
            <a:off x="9480433" y="214813"/>
            <a:ext cx="669465" cy="2113280"/>
          </a:xfrm>
          <a:prstGeom prst="chevron">
            <a:avLst>
              <a:gd name="adj" fmla="val 71429"/>
            </a:avLst>
          </a:prstGeom>
          <a:solidFill>
            <a:srgbClr val="002060"/>
          </a:solidFill>
          <a:effectLst>
            <a:outerShdw blurRad="558800" dir="21594000" algn="ctr" rotWithShape="0">
              <a:srgbClr val="000000"/>
            </a:outerShdw>
            <a:reflection endPos="0" dist="508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Chevron 9"/>
          <p:cNvSpPr/>
          <p:nvPr/>
        </p:nvSpPr>
        <p:spPr>
          <a:xfrm flipH="1">
            <a:off x="244108" y="214812"/>
            <a:ext cx="593272" cy="2132145"/>
          </a:xfrm>
          <a:prstGeom prst="chevron">
            <a:avLst>
              <a:gd name="adj" fmla="val 71429"/>
            </a:avLst>
          </a:prstGeom>
          <a:solidFill>
            <a:srgbClr val="002060"/>
          </a:solidFill>
          <a:effectLst>
            <a:outerShdw blurRad="558800" dir="21594000" algn="ctr" rotWithShape="0">
              <a:srgbClr val="000000"/>
            </a:outerShdw>
            <a:reflection endPos="0" dist="508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Chevron 10"/>
          <p:cNvSpPr/>
          <p:nvPr/>
        </p:nvSpPr>
        <p:spPr>
          <a:xfrm flipH="1">
            <a:off x="712192" y="214813"/>
            <a:ext cx="593272" cy="2113280"/>
          </a:xfrm>
          <a:prstGeom prst="chevron">
            <a:avLst>
              <a:gd name="adj" fmla="val 71429"/>
            </a:avLst>
          </a:prstGeom>
          <a:solidFill>
            <a:srgbClr val="002060"/>
          </a:solidFill>
          <a:effectLst>
            <a:outerShdw blurRad="558800" dir="21594000" algn="ctr" rotWithShape="0">
              <a:srgbClr val="000000"/>
            </a:outerShdw>
            <a:reflection endPos="0" dist="508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585461" y="3611940"/>
            <a:ext cx="9838949" cy="1569660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800" b="1" spc="50" dirty="0" err="1" smtClean="0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কম্পিউটার</a:t>
            </a:r>
            <a:r>
              <a:rPr lang="en-US" sz="4800" b="1" spc="50" dirty="0" smtClean="0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spc="50" dirty="0" err="1" smtClean="0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গেমের</a:t>
            </a:r>
            <a:r>
              <a:rPr lang="en-US" sz="4800" b="1" spc="50" dirty="0" smtClean="0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spc="50" dirty="0" err="1" smtClean="0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আসক্তির</a:t>
            </a:r>
            <a:r>
              <a:rPr lang="en-US" sz="4800" b="1" spc="50" dirty="0" smtClean="0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spc="50" dirty="0" err="1" smtClean="0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ভয়াবহতা</a:t>
            </a:r>
            <a:r>
              <a:rPr lang="en-US" sz="4800" b="1" spc="50" dirty="0" smtClean="0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spc="50" dirty="0" err="1" smtClean="0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নিয়ে</a:t>
            </a:r>
            <a:r>
              <a:rPr lang="en-US" sz="4800" b="1" spc="50" dirty="0" smtClean="0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spc="50" dirty="0" err="1" smtClean="0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4800" b="1" spc="50" dirty="0" smtClean="0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spc="50" dirty="0" err="1" smtClean="0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নাটক</a:t>
            </a:r>
            <a:r>
              <a:rPr lang="en-US" sz="4800" b="1" spc="50" dirty="0" smtClean="0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spc="50" dirty="0" err="1" smtClean="0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লিখে</a:t>
            </a:r>
            <a:r>
              <a:rPr lang="en-US" sz="4800" b="1" spc="50" dirty="0" smtClean="0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spc="50" dirty="0" err="1" smtClean="0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সবাই</a:t>
            </a:r>
            <a:r>
              <a:rPr lang="en-US" sz="4800" b="1" spc="50" dirty="0" smtClean="0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spc="50" dirty="0" err="1" smtClean="0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মিলে</a:t>
            </a:r>
            <a:r>
              <a:rPr lang="en-US" sz="4800" b="1" spc="50" dirty="0" smtClean="0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spc="50" dirty="0" err="1" smtClean="0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অভিনয়</a:t>
            </a:r>
            <a:r>
              <a:rPr lang="en-US" sz="4800" b="1" spc="50" dirty="0" smtClean="0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spc="50" dirty="0" err="1" smtClean="0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4800" b="1" spc="50" dirty="0" smtClean="0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bn-BD" sz="4800" b="1" spc="50" dirty="0">
              <a:ln w="11430"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056745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219201" y="3210580"/>
            <a:ext cx="3886199" cy="461665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(গ) </a:t>
            </a:r>
            <a:r>
              <a:rPr lang="en-US" sz="2400" b="1" spc="-150" dirty="0" smtClean="0">
                <a:latin typeface="Times New Roman" pitchFamily="18" charset="0"/>
                <a:cs typeface="Times New Roman" pitchFamily="18" charset="0"/>
              </a:rPr>
              <a:t>Machine Multi Online</a:t>
            </a:r>
            <a:endParaRPr lang="en-US" sz="24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219200" y="1686580"/>
            <a:ext cx="8610600" cy="523220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b="1" spc="-150" dirty="0" smtClean="0">
                <a:latin typeface="NikoshBAN" pitchFamily="2" charset="0"/>
                <a:cs typeface="NikoshBAN" pitchFamily="2" charset="0"/>
              </a:rPr>
              <a:t>১। </a:t>
            </a:r>
            <a:r>
              <a:rPr lang="en-US" sz="2800" b="1" spc="-150" dirty="0" smtClean="0">
                <a:latin typeface="Times New Roman" pitchFamily="18" charset="0"/>
                <a:cs typeface="Times New Roman" pitchFamily="18" charset="0"/>
              </a:rPr>
              <a:t>MMO</a:t>
            </a:r>
            <a:r>
              <a:rPr lang="en-US" sz="2800" b="1" spc="-150" dirty="0" smtClean="0">
                <a:latin typeface="NikoshBAN" pitchFamily="2" charset="0"/>
                <a:cs typeface="NikoshBAN" pitchFamily="2" charset="0"/>
              </a:rPr>
              <a:t> - </a:t>
            </a:r>
            <a:r>
              <a:rPr lang="en-US" sz="2800" b="1" spc="-150" dirty="0" err="1" smtClean="0"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2800" b="1" spc="-15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spc="-150" dirty="0" err="1" smtClean="0">
                <a:latin typeface="NikoshBAN" pitchFamily="2" charset="0"/>
                <a:cs typeface="NikoshBAN" pitchFamily="2" charset="0"/>
              </a:rPr>
              <a:t>পূর্ণরূপ</a:t>
            </a:r>
            <a:r>
              <a:rPr lang="en-US" sz="2800" b="1" spc="-15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spc="-150" dirty="0" err="1" smtClean="0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2800" b="1" spc="-150" dirty="0" smtClean="0">
                <a:latin typeface="NikoshBAN" pitchFamily="2" charset="0"/>
                <a:cs typeface="NikoshBAN" pitchFamily="2" charset="0"/>
              </a:rPr>
              <a:t>?</a:t>
            </a:r>
            <a:endParaRPr lang="en-US" sz="2800" b="1" spc="-15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219203" y="2448580"/>
            <a:ext cx="3886198" cy="461665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(ক) </a:t>
            </a:r>
            <a:r>
              <a:rPr lang="en-US" sz="2400" b="1" spc="-150" dirty="0" smtClean="0">
                <a:latin typeface="Times New Roman" pitchFamily="18" charset="0"/>
                <a:cs typeface="Times New Roman" pitchFamily="18" charset="0"/>
              </a:rPr>
              <a:t>Most Multi Online</a:t>
            </a:r>
            <a:endParaRPr lang="en-US" sz="24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>
            <a:hlinkClick r:id="" action="ppaction://noaction">
              <a:snd r:embed="rId3" name="applause.wav"/>
            </a:hlinkClick>
          </p:cNvPr>
          <p:cNvSpPr txBox="1"/>
          <p:nvPr/>
        </p:nvSpPr>
        <p:spPr>
          <a:xfrm>
            <a:off x="5333999" y="2415316"/>
            <a:ext cx="4648201" cy="507832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(খ) </a:t>
            </a:r>
            <a:r>
              <a:rPr lang="en-US" sz="2400" b="1" spc="-15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spc="-150" dirty="0" smtClean="0">
                <a:latin typeface="Times New Roman" pitchFamily="18" charset="0"/>
                <a:cs typeface="Times New Roman" pitchFamily="18" charset="0"/>
              </a:rPr>
              <a:t>‍Massively Multiplayer Online game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24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334000" y="3210580"/>
            <a:ext cx="4495800" cy="461665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(ঘ) </a:t>
            </a:r>
            <a:r>
              <a:rPr lang="en-US" sz="2400" b="1" spc="-150" dirty="0" smtClean="0">
                <a:latin typeface="Times New Roman" pitchFamily="18" charset="0"/>
                <a:cs typeface="Times New Roman" pitchFamily="18" charset="0"/>
              </a:rPr>
              <a:t>Main Multiplayer Online</a:t>
            </a:r>
            <a:endParaRPr lang="en-US" sz="24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" name="Cross 18"/>
          <p:cNvSpPr/>
          <p:nvPr/>
        </p:nvSpPr>
        <p:spPr>
          <a:xfrm>
            <a:off x="2352468" y="288758"/>
            <a:ext cx="2941426" cy="542222"/>
          </a:xfrm>
          <a:prstGeom prst="plus">
            <a:avLst>
              <a:gd name="adj" fmla="val 0"/>
            </a:avLst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spc="-150" dirty="0" err="1" smtClean="0">
                <a:ln>
                  <a:solidFill>
                    <a:srgbClr val="C000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5400" b="1" spc="-150" dirty="0">
              <a:ln>
                <a:solidFill>
                  <a:srgbClr val="C00000"/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20" name="Straight Connector 19"/>
          <p:cNvCxnSpPr/>
          <p:nvPr/>
        </p:nvCxnSpPr>
        <p:spPr>
          <a:xfrm>
            <a:off x="92529" y="1295400"/>
            <a:ext cx="10820400" cy="0"/>
          </a:xfrm>
          <a:prstGeom prst="line">
            <a:avLst/>
          </a:prstGeom>
          <a:ln w="127000" cap="rnd" cmpd="dbl">
            <a:solidFill>
              <a:schemeClr val="accent1">
                <a:shade val="95000"/>
                <a:satMod val="105000"/>
                <a:alpha val="85000"/>
              </a:schemeClr>
            </a:solidFill>
            <a:prstDash val="solid"/>
            <a:round/>
          </a:ln>
          <a:effectLst>
            <a:glow rad="190500">
              <a:schemeClr val="accent1">
                <a:alpha val="27000"/>
              </a:schemeClr>
            </a:glow>
            <a:outerShdw blurRad="50800" dist="50800" dir="18900000" algn="bl" rotWithShape="0">
              <a:prstClr val="black">
                <a:alpha val="40000"/>
              </a:prstClr>
            </a:outerShdw>
            <a:reflection blurRad="76200" stA="71000" endPos="65000" dir="5400000" sy="-100000" algn="bl" rotWithShape="0"/>
            <a:softEdge rad="0"/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>
            <a:hlinkClick r:id="" action="ppaction://noaction">
              <a:snd r:embed="rId4" name="bomb.wav"/>
            </a:hlinkClick>
          </p:cNvPr>
          <p:cNvSpPr txBox="1"/>
          <p:nvPr/>
        </p:nvSpPr>
        <p:spPr>
          <a:xfrm>
            <a:off x="7848600" y="405825"/>
            <a:ext cx="2514600" cy="58477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× </a:t>
            </a:r>
            <a:r>
              <a:rPr lang="en-US" sz="32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আবার</a:t>
            </a:r>
            <a:r>
              <a:rPr lang="en-US" sz="32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চেষ্টা</a:t>
            </a:r>
            <a:r>
              <a:rPr lang="en-US" sz="32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</a:t>
            </a:r>
            <a:endParaRPr lang="en-US" sz="32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8374" t="10567" r="5438" b="30264"/>
          <a:stretch/>
        </p:blipFill>
        <p:spPr>
          <a:xfrm>
            <a:off x="7649469" y="406749"/>
            <a:ext cx="2912862" cy="581384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31" name="TextBox 30">
            <a:hlinkClick r:id="" action="ppaction://noaction">
              <a:snd r:embed="rId3" name="applause.wav"/>
            </a:hlinkClick>
          </p:cNvPr>
          <p:cNvSpPr txBox="1"/>
          <p:nvPr/>
        </p:nvSpPr>
        <p:spPr>
          <a:xfrm>
            <a:off x="1219200" y="6019800"/>
            <a:ext cx="3886200" cy="523220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(গ) ২০০৯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1219200" y="4038600"/>
            <a:ext cx="8610600" cy="954107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sz="2800" b="1" dirty="0">
                <a:latin typeface="NikoshBAN" pitchFamily="2" charset="0"/>
                <a:cs typeface="NikoshBAN" pitchFamily="2" charset="0"/>
              </a:rPr>
              <a:t>2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গেমে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আসক্তির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কারণে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নিজের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সন্তান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বিক্রির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অপরাধে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চীন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দেশ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দুজনকে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গ্রেপ্তার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কত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সালে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?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1219201" y="5257800"/>
            <a:ext cx="3886199" cy="523220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(ক) ২০০৭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5334000" y="5257800"/>
            <a:ext cx="4495800" cy="523220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b="1" spc="-150" dirty="0" smtClean="0">
                <a:latin typeface="NikoshBAN" pitchFamily="2" charset="0"/>
                <a:cs typeface="NikoshBAN" pitchFamily="2" charset="0"/>
              </a:rPr>
              <a:t>(খ) ২০০৮</a:t>
            </a:r>
            <a:endParaRPr lang="en-US" sz="2800" b="1" spc="-15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5333999" y="6019800"/>
            <a:ext cx="4495801" cy="523220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(ঘ) ২০১০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965318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3" presetClass="exit" presetSubtype="3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3" presetClass="entr" presetSubtype="16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23" presetClass="exit" presetSubtype="32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" dur="75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75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3" presetClass="entr" presetSubtype="16" fill="hold" grpId="4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"/>
                            </p:stCondLst>
                            <p:childTnLst>
                              <p:par>
                                <p:cTn id="35" presetID="23" presetClass="exit" presetSubtype="32" fill="hold" grpId="5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6" dur="75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75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3" presetClass="entr" presetSubtype="16" fill="hold" grpId="1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23" presetClass="exit" presetSubtype="32" fill="hold" grpId="13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250"/>
                            </p:stCondLst>
                            <p:childTnLst>
                              <p:par>
                                <p:cTn id="59" presetID="2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0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63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4" fill="hold">
                      <p:stCondLst>
                        <p:cond delay="0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500"/>
                            </p:stCondLst>
                            <p:childTnLst>
                              <p:par>
                                <p:cTn id="71" presetID="2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2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75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6" fill="hold">
                      <p:stCondLst>
                        <p:cond delay="0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3" presetClass="entr" presetSubtype="16" fill="hold" grpId="14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1000"/>
                            </p:stCondLst>
                            <p:childTnLst>
                              <p:par>
                                <p:cTn id="83" presetID="23" presetClass="exit" presetSubtype="32" fill="hold" grpId="15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4" dur="75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75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87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8" fill="hold">
                      <p:stCondLst>
                        <p:cond delay="0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3" presetClass="entr" presetSubtype="16" fill="hold" grpId="16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1000"/>
                            </p:stCondLst>
                            <p:childTnLst>
                              <p:par>
                                <p:cTn id="95" presetID="23" presetClass="exit" presetSubtype="32" fill="hold" grpId="17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6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</p:childTnLst>
        </p:cTn>
      </p:par>
    </p:tnLst>
    <p:bldLst>
      <p:bldP spid="26" grpId="0" animBg="1"/>
      <p:bldP spid="26" grpId="1" animBg="1"/>
      <p:bldP spid="26" grpId="2" animBg="1"/>
      <p:bldP spid="26" grpId="3" animBg="1"/>
      <p:bldP spid="26" grpId="4" animBg="1"/>
      <p:bldP spid="26" grpId="5" animBg="1"/>
      <p:bldP spid="26" grpId="12" animBg="1"/>
      <p:bldP spid="26" grpId="13" animBg="1"/>
      <p:bldP spid="26" grpId="14" animBg="1"/>
      <p:bldP spid="26" grpId="15" animBg="1"/>
      <p:bldP spid="26" grpId="16" animBg="1"/>
      <p:bldP spid="26" grpId="17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381000" y="457200"/>
            <a:ext cx="10210800" cy="400109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8800" b="1" spc="-300" dirty="0" err="1" smtClean="0">
                <a:ln>
                  <a:solidFill>
                    <a:srgbClr val="00B0F0"/>
                  </a:solidFill>
                </a:ln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আজকের</a:t>
            </a:r>
            <a:r>
              <a:rPr lang="en-US" sz="8800" b="1" spc="-300" dirty="0" smtClean="0">
                <a:ln>
                  <a:solidFill>
                    <a:srgbClr val="00B0F0"/>
                  </a:solidFill>
                </a:ln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8800" b="1" spc="-300" dirty="0" err="1" smtClean="0">
                <a:ln>
                  <a:solidFill>
                    <a:srgbClr val="00B0F0"/>
                  </a:solidFill>
                </a:ln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ক্লাসে</a:t>
            </a:r>
            <a:r>
              <a:rPr lang="en-US" sz="8800" b="1" spc="-300" dirty="0" smtClean="0">
                <a:ln>
                  <a:solidFill>
                    <a:srgbClr val="00B0F0"/>
                  </a:solidFill>
                </a:ln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8800" b="1" spc="-300" dirty="0" err="1" smtClean="0">
                <a:ln>
                  <a:solidFill>
                    <a:srgbClr val="00B0F0"/>
                  </a:solidFill>
                </a:ln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সবাইকে</a:t>
            </a:r>
            <a:r>
              <a:rPr lang="en-US" sz="8800" b="1" spc="-300" dirty="0" smtClean="0">
                <a:ln>
                  <a:solidFill>
                    <a:srgbClr val="00B0F0"/>
                  </a:solidFill>
                </a:ln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</a:p>
          <a:p>
            <a:pPr algn="ctr"/>
            <a:r>
              <a:rPr lang="en-US" sz="16600" b="1" spc="-300" dirty="0" err="1" smtClean="0">
                <a:ln>
                  <a:solidFill>
                    <a:srgbClr val="00B0F0"/>
                  </a:solidFill>
                </a:ln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স্বাগত</a:t>
            </a:r>
            <a:endParaRPr lang="en-US" sz="16600" b="1" spc="-300" dirty="0">
              <a:ln>
                <a:solidFill>
                  <a:srgbClr val="00B0F0"/>
                </a:solidFill>
              </a:ln>
              <a:solidFill>
                <a:srgbClr val="00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602182" y="3877516"/>
            <a:ext cx="4017818" cy="31641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9317051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0" name="Straight Connector 19"/>
          <p:cNvCxnSpPr/>
          <p:nvPr/>
        </p:nvCxnSpPr>
        <p:spPr>
          <a:xfrm>
            <a:off x="92529" y="838200"/>
            <a:ext cx="10820400" cy="0"/>
          </a:xfrm>
          <a:prstGeom prst="line">
            <a:avLst/>
          </a:prstGeom>
          <a:ln w="19050" cap="rnd" cmpd="dbl">
            <a:solidFill>
              <a:schemeClr val="accent1">
                <a:shade val="95000"/>
                <a:satMod val="105000"/>
                <a:alpha val="85000"/>
              </a:schemeClr>
            </a:solidFill>
            <a:prstDash val="solid"/>
            <a:round/>
          </a:ln>
          <a:effectLst>
            <a:glow rad="190500">
              <a:schemeClr val="accent1">
                <a:alpha val="27000"/>
              </a:schemeClr>
            </a:glow>
            <a:outerShdw blurRad="50800" dist="50800" dir="18900000" algn="bl" rotWithShape="0">
              <a:prstClr val="black">
                <a:alpha val="40000"/>
              </a:prstClr>
            </a:outerShdw>
            <a:reflection blurRad="76200" stA="71000" endPos="65000" dir="5400000" sy="-100000" algn="bl" rotWithShape="0"/>
            <a:softEdge rad="0"/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>
            <a:hlinkClick r:id="" action="ppaction://noaction">
              <a:snd r:embed="rId3" name="bomb.wav"/>
            </a:hlinkClick>
          </p:cNvPr>
          <p:cNvSpPr txBox="1"/>
          <p:nvPr/>
        </p:nvSpPr>
        <p:spPr>
          <a:xfrm>
            <a:off x="7924800" y="152400"/>
            <a:ext cx="2514731" cy="58477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× </a:t>
            </a:r>
            <a:r>
              <a:rPr lang="en-US" sz="32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আবার</a:t>
            </a:r>
            <a:r>
              <a:rPr lang="en-US" sz="32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চেষ্টা</a:t>
            </a:r>
            <a:r>
              <a:rPr lang="en-US" sz="32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</a:t>
            </a:r>
            <a:endParaRPr lang="en-US" sz="32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TextBox 14">
            <a:hlinkClick r:id="" action="ppaction://noaction">
              <a:snd r:embed="rId4" name="applause.wav"/>
            </a:hlinkClick>
          </p:cNvPr>
          <p:cNvSpPr txBox="1"/>
          <p:nvPr/>
        </p:nvSpPr>
        <p:spPr>
          <a:xfrm>
            <a:off x="1828799" y="5945144"/>
            <a:ext cx="3556009" cy="523220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 smtClean="0">
                <a:latin typeface="NikoshBAN" pitchFamily="2" charset="0"/>
                <a:cs typeface="NikoshBAN" pitchFamily="2" charset="0"/>
              </a:rPr>
              <a:t>(ক) i ও ii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828801" y="3546230"/>
            <a:ext cx="7543798" cy="523220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spc="-150" dirty="0">
                <a:latin typeface="NikoshBAN" pitchFamily="2" charset="0"/>
                <a:cs typeface="NikoshBAN" pitchFamily="2" charset="0"/>
              </a:rPr>
              <a:t>4</a:t>
            </a:r>
            <a:r>
              <a:rPr lang="en-US" sz="2800" spc="-150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2800" spc="-150" dirty="0" err="1" smtClean="0">
                <a:latin typeface="NikoshBAN" pitchFamily="2" charset="0"/>
                <a:cs typeface="NikoshBAN" pitchFamily="2" charset="0"/>
              </a:rPr>
              <a:t>রনির</a:t>
            </a:r>
            <a:r>
              <a:rPr lang="en-US" sz="2800" spc="-15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spc="-150" dirty="0" err="1" smtClean="0">
                <a:latin typeface="NikoshBAN" pitchFamily="2" charset="0"/>
                <a:cs typeface="NikoshBAN" pitchFamily="2" charset="0"/>
              </a:rPr>
              <a:t>বাবা</a:t>
            </a:r>
            <a:r>
              <a:rPr lang="en-US" sz="2800" spc="-15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spc="-150" dirty="0" err="1" smtClean="0">
                <a:latin typeface="NikoshBAN" pitchFamily="2" charset="0"/>
                <a:cs typeface="NikoshBAN" pitchFamily="2" charset="0"/>
              </a:rPr>
              <a:t>মায়ের</a:t>
            </a:r>
            <a:r>
              <a:rPr lang="en-US" sz="2800" spc="-15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spc="-150" dirty="0" err="1" smtClean="0">
                <a:latin typeface="NikoshBAN" pitchFamily="2" charset="0"/>
                <a:cs typeface="NikoshBAN" pitchFamily="2" charset="0"/>
              </a:rPr>
              <a:t>উচিত</a:t>
            </a:r>
            <a:r>
              <a:rPr lang="en-US" sz="2800" spc="-150" dirty="0" smtClean="0">
                <a:latin typeface="NikoshBAN" pitchFamily="2" charset="0"/>
                <a:cs typeface="NikoshBAN" pitchFamily="2" charset="0"/>
              </a:rPr>
              <a:t>…</a:t>
            </a:r>
            <a:endParaRPr lang="en-US" sz="2800" spc="-15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828799" y="6548390"/>
            <a:ext cx="3556009" cy="523220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 smtClean="0">
                <a:latin typeface="NikoshBAN" pitchFamily="2" charset="0"/>
                <a:cs typeface="NikoshBAN" pitchFamily="2" charset="0"/>
              </a:rPr>
              <a:t>(গ) ii ও iii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858919" y="6524133"/>
            <a:ext cx="3513679" cy="523220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 smtClean="0">
                <a:latin typeface="NikoshBAN" pitchFamily="2" charset="0"/>
                <a:cs typeface="NikoshBAN" pitchFamily="2" charset="0"/>
              </a:rPr>
              <a:t>(ঘ) i, ii ও iii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5858919" y="5922554"/>
            <a:ext cx="3513679" cy="523220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 smtClean="0">
                <a:latin typeface="NikoshBAN" pitchFamily="2" charset="0"/>
                <a:cs typeface="NikoshBAN" pitchFamily="2" charset="0"/>
              </a:rPr>
              <a:t>(খ) i ও iii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1828799" y="4140840"/>
            <a:ext cx="3588087" cy="523220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spc="-150" dirty="0" smtClean="0">
                <a:latin typeface="NikoshBAN" pitchFamily="2" charset="0"/>
                <a:cs typeface="NikoshBAN" pitchFamily="2" charset="0"/>
              </a:rPr>
              <a:t>i. </a:t>
            </a:r>
            <a:r>
              <a:rPr lang="en-US" sz="2800" spc="-150" dirty="0" err="1" smtClean="0">
                <a:latin typeface="NikoshBAN" pitchFamily="2" charset="0"/>
                <a:cs typeface="NikoshBAN" pitchFamily="2" charset="0"/>
              </a:rPr>
              <a:t>তাকে</a:t>
            </a:r>
            <a:r>
              <a:rPr lang="en-US" sz="2800" spc="-15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spc="-150" dirty="0" err="1" smtClean="0">
                <a:latin typeface="NikoshBAN" pitchFamily="2" charset="0"/>
                <a:cs typeface="NikoshBAN" pitchFamily="2" charset="0"/>
              </a:rPr>
              <a:t>ছুটাছুটি</a:t>
            </a:r>
            <a:r>
              <a:rPr lang="en-US" sz="2800" spc="-15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spc="-150" dirty="0" err="1" smtClean="0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2800" spc="-15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spc="-150" dirty="0" err="1" smtClean="0">
                <a:latin typeface="NikoshBAN" pitchFamily="2" charset="0"/>
                <a:cs typeface="NikoshBAN" pitchFamily="2" charset="0"/>
              </a:rPr>
              <a:t>দেয়া</a:t>
            </a:r>
            <a:endParaRPr lang="en-US" sz="2800" spc="-15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5858919" y="4149970"/>
            <a:ext cx="3513679" cy="523220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spc="-150" dirty="0" smtClean="0">
                <a:latin typeface="NikoshBAN" pitchFamily="2" charset="0"/>
                <a:cs typeface="NikoshBAN" pitchFamily="2" charset="0"/>
              </a:rPr>
              <a:t>ii. </a:t>
            </a:r>
            <a:r>
              <a:rPr lang="en-US" sz="2800" spc="-150" dirty="0" err="1" smtClean="0">
                <a:latin typeface="NikoshBAN" pitchFamily="2" charset="0"/>
                <a:cs typeface="NikoshBAN" pitchFamily="2" charset="0"/>
              </a:rPr>
              <a:t>তাকে</a:t>
            </a:r>
            <a:r>
              <a:rPr lang="en-US" sz="2800" spc="-15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spc="-150" dirty="0" err="1" smtClean="0">
                <a:latin typeface="NikoshBAN" pitchFamily="2" charset="0"/>
                <a:cs typeface="NikoshBAN" pitchFamily="2" charset="0"/>
              </a:rPr>
              <a:t>মাঠে</a:t>
            </a:r>
            <a:r>
              <a:rPr lang="en-US" sz="2800" spc="-15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spc="-150" dirty="0" err="1" smtClean="0">
                <a:latin typeface="NikoshBAN" pitchFamily="2" charset="0"/>
                <a:cs typeface="NikoshBAN" pitchFamily="2" charset="0"/>
              </a:rPr>
              <a:t>খেলতে</a:t>
            </a:r>
            <a:r>
              <a:rPr lang="en-US" sz="2800" spc="-15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spc="-150" dirty="0" err="1" smtClean="0">
                <a:latin typeface="NikoshBAN" pitchFamily="2" charset="0"/>
                <a:cs typeface="NikoshBAN" pitchFamily="2" charset="0"/>
              </a:rPr>
              <a:t>দেয়া</a:t>
            </a:r>
            <a:endParaRPr lang="en-US" sz="2800" spc="-15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1828800" y="4722242"/>
            <a:ext cx="4191000" cy="523220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spc="-150" dirty="0" smtClean="0">
                <a:latin typeface="NikoshBAN" pitchFamily="2" charset="0"/>
                <a:cs typeface="NikoshBAN" pitchFamily="2" charset="0"/>
              </a:rPr>
              <a:t>iii. </a:t>
            </a:r>
            <a:r>
              <a:rPr lang="en-US" sz="2800" spc="-150" dirty="0" err="1" smtClean="0">
                <a:latin typeface="NikoshBAN" pitchFamily="2" charset="0"/>
                <a:cs typeface="NikoshBAN" pitchFamily="2" charset="0"/>
              </a:rPr>
              <a:t>তাকে</a:t>
            </a:r>
            <a:r>
              <a:rPr lang="en-US" sz="2800" spc="-15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spc="-150" dirty="0" err="1" smtClean="0">
                <a:latin typeface="NikoshBAN" pitchFamily="2" charset="0"/>
                <a:cs typeface="NikoshBAN" pitchFamily="2" charset="0"/>
              </a:rPr>
              <a:t>কম্পিউটার</a:t>
            </a:r>
            <a:r>
              <a:rPr lang="en-US" sz="2800" spc="-15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spc="-150" dirty="0" err="1" smtClean="0">
                <a:latin typeface="NikoshBAN" pitchFamily="2" charset="0"/>
                <a:cs typeface="NikoshBAN" pitchFamily="2" charset="0"/>
              </a:rPr>
              <a:t>গেম</a:t>
            </a:r>
            <a:r>
              <a:rPr lang="en-US" sz="2800" spc="-15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spc="-150" dirty="0" err="1" smtClean="0">
                <a:latin typeface="NikoshBAN" pitchFamily="2" charset="0"/>
                <a:cs typeface="NikoshBAN" pitchFamily="2" charset="0"/>
              </a:rPr>
              <a:t>খেলতে</a:t>
            </a:r>
            <a:r>
              <a:rPr lang="en-US" sz="2800" spc="-15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2800" spc="-150" dirty="0" err="1" smtClean="0">
                <a:latin typeface="NikoshBAN" pitchFamily="2" charset="0"/>
                <a:cs typeface="NikoshBAN" pitchFamily="2" charset="0"/>
              </a:rPr>
              <a:t>দেয়া</a:t>
            </a:r>
            <a:endParaRPr lang="en-US" sz="2800" spc="-15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7739" t="10566" r="5112" b="33428"/>
          <a:stretch/>
        </p:blipFill>
        <p:spPr>
          <a:xfrm>
            <a:off x="7970069" y="169985"/>
            <a:ext cx="2434161" cy="586318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25" name="TextBox 24"/>
          <p:cNvSpPr txBox="1"/>
          <p:nvPr/>
        </p:nvSpPr>
        <p:spPr>
          <a:xfrm>
            <a:off x="1828799" y="5344180"/>
            <a:ext cx="7543799" cy="523220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নিচের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কোনটি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সঠিক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?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1" name="TextBox 30">
            <a:hlinkClick r:id="" action="ppaction://noaction">
              <a:snd r:embed="rId4" name="applause.wav"/>
            </a:hlinkClick>
          </p:cNvPr>
          <p:cNvSpPr txBox="1"/>
          <p:nvPr/>
        </p:nvSpPr>
        <p:spPr>
          <a:xfrm>
            <a:off x="5858918" y="2374232"/>
            <a:ext cx="3513681" cy="523220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 smtClean="0">
                <a:latin typeface="NikoshBAN" pitchFamily="2" charset="0"/>
                <a:cs typeface="NikoshBAN" pitchFamily="2" charset="0"/>
              </a:rPr>
              <a:t>(খ)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মানসিক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বিকাশে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সমস্যা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1828800" y="1752600"/>
            <a:ext cx="7543799" cy="523220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spc="-150" dirty="0">
                <a:latin typeface="NikoshBAN" pitchFamily="2" charset="0"/>
                <a:cs typeface="NikoshBAN" pitchFamily="2" charset="0"/>
              </a:rPr>
              <a:t>3</a:t>
            </a:r>
            <a:r>
              <a:rPr lang="en-US" sz="2800" spc="-150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2800" spc="-150" dirty="0" err="1" smtClean="0">
                <a:latin typeface="NikoshBAN" pitchFamily="2" charset="0"/>
                <a:cs typeface="NikoshBAN" pitchFamily="2" charset="0"/>
              </a:rPr>
              <a:t>সারাদিন</a:t>
            </a:r>
            <a:r>
              <a:rPr lang="en-US" sz="2800" spc="-15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spc="-150" dirty="0" err="1" smtClean="0">
                <a:latin typeface="NikoshBAN" pitchFamily="2" charset="0"/>
                <a:cs typeface="NikoshBAN" pitchFamily="2" charset="0"/>
              </a:rPr>
              <a:t>কার্টুন</a:t>
            </a:r>
            <a:r>
              <a:rPr lang="en-US" sz="2800" spc="-15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spc="-150" dirty="0" err="1" smtClean="0">
                <a:latin typeface="NikoshBAN" pitchFamily="2" charset="0"/>
                <a:cs typeface="NikoshBAN" pitchFamily="2" charset="0"/>
              </a:rPr>
              <a:t>দেখায়</a:t>
            </a:r>
            <a:r>
              <a:rPr lang="en-US" sz="2800" spc="-15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spc="-150" dirty="0" err="1" smtClean="0">
                <a:latin typeface="NikoshBAN" pitchFamily="2" charset="0"/>
                <a:cs typeface="NikoshBAN" pitchFamily="2" charset="0"/>
              </a:rPr>
              <a:t>রনির</a:t>
            </a:r>
            <a:r>
              <a:rPr lang="en-US" sz="2800" spc="-15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spc="-150" dirty="0" err="1" smtClean="0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2800" spc="-15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spc="-150" dirty="0" err="1" smtClean="0">
                <a:latin typeface="NikoshBAN" pitchFamily="2" charset="0"/>
                <a:cs typeface="NikoshBAN" pitchFamily="2" charset="0"/>
              </a:rPr>
              <a:t>হতে</a:t>
            </a:r>
            <a:r>
              <a:rPr lang="en-US" sz="2800" spc="-15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spc="-150" dirty="0" err="1" smtClean="0">
                <a:latin typeface="NikoshBAN" pitchFamily="2" charset="0"/>
                <a:cs typeface="NikoshBAN" pitchFamily="2" charset="0"/>
              </a:rPr>
              <a:t>পারে</a:t>
            </a:r>
            <a:r>
              <a:rPr lang="en-US" sz="2800" spc="-150" dirty="0" smtClean="0">
                <a:latin typeface="NikoshBAN" pitchFamily="2" charset="0"/>
                <a:cs typeface="NikoshBAN" pitchFamily="2" charset="0"/>
              </a:rPr>
              <a:t>?</a:t>
            </a:r>
            <a:endParaRPr lang="en-US" sz="2800" spc="-15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1828799" y="2353083"/>
            <a:ext cx="3588087" cy="523220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 smtClean="0">
                <a:latin typeface="NikoshBAN" pitchFamily="2" charset="0"/>
                <a:cs typeface="NikoshBAN" pitchFamily="2" charset="0"/>
              </a:rPr>
              <a:t>(ক)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দ্রুত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মানসিক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বৃদ্ধি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1841292" y="2937420"/>
            <a:ext cx="3573354" cy="523221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 smtClean="0">
                <a:latin typeface="NikoshBAN" pitchFamily="2" charset="0"/>
                <a:cs typeface="NikoshBAN" pitchFamily="2" charset="0"/>
              </a:rPr>
              <a:t>(গ)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প্রচন্ড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জ্বর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5858919" y="2936655"/>
            <a:ext cx="3513680" cy="523220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 smtClean="0">
                <a:latin typeface="NikoshBAN" pitchFamily="2" charset="0"/>
                <a:cs typeface="NikoshBAN" pitchFamily="2" charset="0"/>
              </a:rPr>
              <a:t>(ঘ)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দ্রুত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শারীরিক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বৃদ্ধি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33400" y="914400"/>
            <a:ext cx="9982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রনির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বয়স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৬বছর।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সে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কার্টুন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দেখতে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খুব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পছন্দ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রনির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মা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তাকে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সারাদিন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টেলিভিশনের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সামনে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বসিয়ে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রাখেন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আর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রুমাও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কাউকে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কার্টুন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ছাড়া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অন্য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চ্যানেল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দেখতে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দেয়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না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431430" y="33589"/>
            <a:ext cx="1648208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b="1" dirty="0" err="1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3600" b="1" dirty="0"/>
          </a:p>
        </p:txBody>
      </p:sp>
    </p:spTree>
    <p:extLst>
      <p:ext uri="{BB962C8B-B14F-4D97-AF65-F5344CB8AC3E}">
        <p14:creationId xmlns:p14="http://schemas.microsoft.com/office/powerpoint/2010/main" xmlns="" val="18199457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6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3" presetClass="exit" presetSubtype="32" fill="hold" grpId="7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8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3" presetClass="exit" presetSubtype="32" fill="hold" grpId="9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16" fill="hold" grpId="1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23" presetClass="exit" presetSubtype="32" fill="hold" grpId="1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5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3" presetClass="entr" presetSubtype="16" fill="hold" grpId="1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23" presetClass="exit" presetSubtype="32" fill="hold" grpId="13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7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500"/>
                            </p:stCondLst>
                            <p:childTnLst>
                              <p:par>
                                <p:cTn id="58" presetID="2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9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1500"/>
                            </p:stCondLst>
                            <p:childTnLst>
                              <p:par>
                                <p:cTn id="70" presetID="2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1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3" presetClass="entr" presetSubtype="16" fill="hold" grpId="14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1000"/>
                            </p:stCondLst>
                            <p:childTnLst>
                              <p:par>
                                <p:cTn id="82" presetID="23" presetClass="exit" presetSubtype="32" fill="hold" grpId="15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3" dur="75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75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3" presetClass="entr" presetSubtype="16" fill="hold" grpId="16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1000"/>
                            </p:stCondLst>
                            <p:childTnLst>
                              <p:par>
                                <p:cTn id="94" presetID="23" presetClass="exit" presetSubtype="32" fill="hold" grpId="17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5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</p:childTnLst>
        </p:cTn>
      </p:par>
    </p:tnLst>
    <p:bldLst>
      <p:bldP spid="26" grpId="6" animBg="1"/>
      <p:bldP spid="26" grpId="7" animBg="1"/>
      <p:bldP spid="26" grpId="8" animBg="1"/>
      <p:bldP spid="26" grpId="9" animBg="1"/>
      <p:bldP spid="26" grpId="10" animBg="1"/>
      <p:bldP spid="26" grpId="11" animBg="1"/>
      <p:bldP spid="26" grpId="12" animBg="1"/>
      <p:bldP spid="26" grpId="13" animBg="1"/>
      <p:bldP spid="26" grpId="14" animBg="1"/>
      <p:bldP spid="26" grpId="15" animBg="1"/>
      <p:bldP spid="26" grpId="16" animBg="1"/>
      <p:bldP spid="26" grpId="17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467603" y="2326640"/>
            <a:ext cx="1762125" cy="319024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838200" y="2297303"/>
            <a:ext cx="6248400" cy="2646878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en-US" sz="16600" b="1" spc="-150" dirty="0" err="1" smtClean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16600" b="1" spc="-150" dirty="0" smtClean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16600" b="1" spc="-150" dirty="0" err="1" smtClean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প্রশ্ন</a:t>
            </a:r>
            <a:endParaRPr lang="en-US" sz="16600" b="1" spc="-150" dirty="0">
              <a:ln>
                <a:solidFill>
                  <a:schemeClr val="accent6">
                    <a:lumMod val="75000"/>
                  </a:schemeClr>
                </a:solidFill>
              </a:ln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6756189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n 3"/>
          <p:cNvSpPr/>
          <p:nvPr/>
        </p:nvSpPr>
        <p:spPr>
          <a:xfrm>
            <a:off x="2667006" y="812801"/>
            <a:ext cx="5486399" cy="1096442"/>
          </a:xfrm>
          <a:prstGeom prst="can">
            <a:avLst>
              <a:gd name="adj" fmla="val 1647"/>
            </a:avLst>
          </a:prstGeom>
          <a:ln>
            <a:noFill/>
          </a:ln>
          <a:effectLst>
            <a:outerShdw blurRad="50800" dist="38100" dir="2700000" sx="1000" sy="1000" algn="tl" rotWithShape="0">
              <a:srgbClr val="00B0F0">
                <a:alpha val="99000"/>
              </a:srgb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8000" b="1" spc="-150" dirty="0" smtClean="0">
                <a:ln>
                  <a:solidFill>
                    <a:srgbClr val="00B0F0"/>
                  </a:solidFill>
                </a:ln>
                <a:solidFill>
                  <a:schemeClr val="tx1"/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8000" b="1" spc="-150" dirty="0" err="1" smtClean="0">
                <a:ln>
                  <a:solidFill>
                    <a:srgbClr val="00B0F0"/>
                  </a:solidFill>
                </a:ln>
                <a:solidFill>
                  <a:schemeClr val="tx1"/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ড়ি</a:t>
            </a:r>
            <a:r>
              <a:rPr lang="bn-BD" sz="8000" b="1" spc="-150" dirty="0" smtClean="0">
                <a:ln>
                  <a:solidFill>
                    <a:srgbClr val="00B0F0"/>
                  </a:solidFill>
                </a:ln>
                <a:solidFill>
                  <a:schemeClr val="tx1"/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 কাজ</a:t>
            </a:r>
            <a:endParaRPr lang="en-US" sz="8000" b="1" spc="-150" dirty="0">
              <a:ln>
                <a:solidFill>
                  <a:srgbClr val="00B0F0"/>
                </a:solidFill>
              </a:ln>
              <a:solidFill>
                <a:schemeClr val="tx1"/>
              </a:solidFill>
              <a:effectLst>
                <a:glow rad="63500">
                  <a:schemeClr val="accent6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92529" y="2357120"/>
            <a:ext cx="10820400" cy="0"/>
          </a:xfrm>
          <a:prstGeom prst="line">
            <a:avLst/>
          </a:prstGeom>
          <a:ln w="127000" cap="rnd" cmpd="dbl">
            <a:solidFill>
              <a:schemeClr val="accent1">
                <a:shade val="95000"/>
                <a:satMod val="105000"/>
                <a:alpha val="85000"/>
              </a:schemeClr>
            </a:solidFill>
            <a:prstDash val="solid"/>
            <a:round/>
          </a:ln>
          <a:effectLst>
            <a:glow rad="190500">
              <a:schemeClr val="accent1">
                <a:alpha val="27000"/>
              </a:schemeClr>
            </a:glow>
            <a:outerShdw blurRad="50800" dist="50800" dir="18900000" algn="bl" rotWithShape="0">
              <a:prstClr val="black">
                <a:alpha val="40000"/>
              </a:prstClr>
            </a:outerShdw>
            <a:reflection blurRad="76200" stA="71000" endPos="65000" dir="5400000" sy="-100000" algn="bl" rotWithShape="0"/>
            <a:softEdge rad="0"/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Chevron 6"/>
          <p:cNvSpPr/>
          <p:nvPr/>
        </p:nvSpPr>
        <p:spPr>
          <a:xfrm>
            <a:off x="9860515" y="273923"/>
            <a:ext cx="841439" cy="1995054"/>
          </a:xfrm>
          <a:prstGeom prst="chevron">
            <a:avLst>
              <a:gd name="adj" fmla="val 71429"/>
            </a:avLst>
          </a:prstGeom>
          <a:blipFill>
            <a:blip r:embed="rId3"/>
            <a:tile tx="0" ty="0" sx="100000" sy="100000" flip="none" algn="tl"/>
          </a:blipFill>
          <a:ln>
            <a:solidFill>
              <a:schemeClr val="accent6">
                <a:lumMod val="75000"/>
              </a:schemeClr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Chevron 7"/>
          <p:cNvSpPr/>
          <p:nvPr/>
        </p:nvSpPr>
        <p:spPr>
          <a:xfrm>
            <a:off x="9310782" y="262313"/>
            <a:ext cx="841439" cy="1995054"/>
          </a:xfrm>
          <a:prstGeom prst="chevron">
            <a:avLst>
              <a:gd name="adj" fmla="val 71429"/>
            </a:avLst>
          </a:prstGeom>
          <a:blipFill>
            <a:blip r:embed="rId3"/>
            <a:tile tx="0" ty="0" sx="100000" sy="100000" flip="none" algn="tl"/>
          </a:blipFill>
          <a:ln>
            <a:solidFill>
              <a:schemeClr val="accent6">
                <a:lumMod val="75000"/>
              </a:schemeClr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Chevron 8"/>
          <p:cNvSpPr/>
          <p:nvPr/>
        </p:nvSpPr>
        <p:spPr>
          <a:xfrm flipH="1">
            <a:off x="244109" y="262313"/>
            <a:ext cx="745672" cy="1995054"/>
          </a:xfrm>
          <a:prstGeom prst="chevron">
            <a:avLst>
              <a:gd name="adj" fmla="val 71429"/>
            </a:avLst>
          </a:prstGeom>
          <a:blipFill>
            <a:blip r:embed="rId3"/>
            <a:tile tx="0" ty="0" sx="100000" sy="100000" flip="none" algn="tl"/>
          </a:blipFill>
          <a:ln>
            <a:solidFill>
              <a:schemeClr val="accent6">
                <a:lumMod val="75000"/>
              </a:schemeClr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Chevron 9"/>
          <p:cNvSpPr/>
          <p:nvPr/>
        </p:nvSpPr>
        <p:spPr>
          <a:xfrm flipH="1">
            <a:off x="712192" y="262313"/>
            <a:ext cx="745672" cy="1995054"/>
          </a:xfrm>
          <a:prstGeom prst="chevron">
            <a:avLst>
              <a:gd name="adj" fmla="val 71429"/>
            </a:avLst>
          </a:prstGeom>
          <a:blipFill>
            <a:blip r:embed="rId3"/>
            <a:tile tx="0" ty="0" sx="100000" sy="100000" flip="none" algn="tl"/>
          </a:blipFill>
          <a:ln>
            <a:solidFill>
              <a:schemeClr val="accent6">
                <a:lumMod val="75000"/>
              </a:schemeClr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9941"/>
          <a:stretch/>
        </p:blipFill>
        <p:spPr>
          <a:xfrm>
            <a:off x="1524003" y="325120"/>
            <a:ext cx="1973581" cy="186944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9941"/>
          <a:stretch/>
        </p:blipFill>
        <p:spPr>
          <a:xfrm>
            <a:off x="7246622" y="325120"/>
            <a:ext cx="1973581" cy="186944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524251" y="3505200"/>
            <a:ext cx="9838949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800" b="1" spc="150" dirty="0" err="1" smtClean="0">
                <a:ln w="11430">
                  <a:noFill/>
                </a:ln>
                <a:solidFill>
                  <a:sysClr val="windowText" lastClr="00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কম্পিউটারের</a:t>
            </a:r>
            <a:r>
              <a:rPr lang="en-US" sz="4800" b="1" spc="150" dirty="0" smtClean="0">
                <a:ln w="11430">
                  <a:noFill/>
                </a:ln>
                <a:solidFill>
                  <a:sysClr val="windowText" lastClr="00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spc="150" dirty="0" err="1" smtClean="0">
                <a:ln w="11430">
                  <a:noFill/>
                </a:ln>
                <a:solidFill>
                  <a:sysClr val="windowText" lastClr="00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প্রতি</a:t>
            </a:r>
            <a:r>
              <a:rPr lang="en-US" sz="4800" b="1" spc="150" dirty="0" smtClean="0">
                <a:ln w="11430">
                  <a:noFill/>
                </a:ln>
                <a:solidFill>
                  <a:sysClr val="windowText" lastClr="00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spc="150" dirty="0" err="1" smtClean="0">
                <a:ln w="11430">
                  <a:noFill/>
                </a:ln>
                <a:solidFill>
                  <a:sysClr val="windowText" lastClr="00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আসক্তি</a:t>
            </a:r>
            <a:r>
              <a:rPr lang="en-US" sz="4800" b="1" spc="150" dirty="0" smtClean="0">
                <a:ln w="11430">
                  <a:noFill/>
                </a:ln>
                <a:solidFill>
                  <a:sysClr val="windowText" lastClr="00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spc="150" dirty="0" err="1" smtClean="0">
                <a:ln w="11430">
                  <a:noFill/>
                </a:ln>
                <a:solidFill>
                  <a:sysClr val="windowText" lastClr="00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হলে</a:t>
            </a:r>
            <a:r>
              <a:rPr lang="en-US" sz="4800" b="1" spc="150" dirty="0" smtClean="0">
                <a:ln w="11430">
                  <a:noFill/>
                </a:ln>
                <a:solidFill>
                  <a:sysClr val="windowText" lastClr="00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spc="150" dirty="0" err="1" smtClean="0">
                <a:ln w="11430">
                  <a:noFill/>
                </a:ln>
                <a:solidFill>
                  <a:sysClr val="windowText" lastClr="00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4800" b="1" spc="150" dirty="0" smtClean="0">
                <a:ln w="11430">
                  <a:noFill/>
                </a:ln>
                <a:solidFill>
                  <a:sysClr val="windowText" lastClr="00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spc="150" dirty="0" err="1" smtClean="0">
                <a:ln w="11430">
                  <a:noFill/>
                </a:ln>
                <a:solidFill>
                  <a:sysClr val="windowText" lastClr="00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4800" b="1" spc="150" dirty="0" smtClean="0">
                <a:ln w="11430">
                  <a:noFill/>
                </a:ln>
                <a:solidFill>
                  <a:sysClr val="windowText" lastClr="00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spc="150" dirty="0" err="1" smtClean="0">
                <a:ln w="11430">
                  <a:noFill/>
                </a:ln>
                <a:solidFill>
                  <a:sysClr val="windowText" lastClr="00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সমস্যা</a:t>
            </a:r>
            <a:r>
              <a:rPr lang="en-US" sz="4800" b="1" spc="150" dirty="0" smtClean="0">
                <a:ln w="11430">
                  <a:noFill/>
                </a:ln>
                <a:solidFill>
                  <a:sysClr val="windowText" lastClr="00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spc="150" dirty="0" err="1" smtClean="0">
                <a:ln w="11430">
                  <a:noFill/>
                </a:ln>
                <a:solidFill>
                  <a:sysClr val="windowText" lastClr="00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4800" b="1" spc="150" dirty="0" smtClean="0">
                <a:ln w="11430">
                  <a:noFill/>
                </a:ln>
                <a:solidFill>
                  <a:sysClr val="windowText" lastClr="00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, </a:t>
            </a:r>
            <a:r>
              <a:rPr lang="en-US" sz="4800" b="1" spc="150" dirty="0" err="1" smtClean="0">
                <a:ln w="11430">
                  <a:noFill/>
                </a:ln>
                <a:solidFill>
                  <a:sysClr val="windowText" lastClr="00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সেগুলো</a:t>
            </a:r>
            <a:r>
              <a:rPr lang="en-US" sz="4800" b="1" spc="150" dirty="0" smtClean="0">
                <a:ln w="11430">
                  <a:noFill/>
                </a:ln>
                <a:solidFill>
                  <a:sysClr val="windowText" lastClr="00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spc="150" dirty="0" err="1" smtClean="0">
                <a:ln w="11430">
                  <a:noFill/>
                </a:ln>
                <a:solidFill>
                  <a:sysClr val="windowText" lastClr="00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চিহ্নিত</a:t>
            </a:r>
            <a:r>
              <a:rPr lang="en-US" sz="4800" b="1" spc="150" dirty="0" smtClean="0">
                <a:ln w="11430">
                  <a:noFill/>
                </a:ln>
                <a:solidFill>
                  <a:sysClr val="windowText" lastClr="00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spc="150" dirty="0" err="1" smtClean="0">
                <a:ln w="11430">
                  <a:noFill/>
                </a:ln>
                <a:solidFill>
                  <a:sysClr val="windowText" lastClr="00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4800" b="1" spc="150" dirty="0" smtClean="0">
                <a:ln w="11430">
                  <a:noFill/>
                </a:ln>
                <a:solidFill>
                  <a:sysClr val="windowText" lastClr="00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spc="150" dirty="0" err="1" smtClean="0">
                <a:ln w="11430">
                  <a:noFill/>
                </a:ln>
                <a:solidFill>
                  <a:sysClr val="windowText" lastClr="00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আনবে</a:t>
            </a:r>
            <a:r>
              <a:rPr lang="en-US" sz="4800" b="1" spc="150" dirty="0" smtClean="0">
                <a:ln w="11430">
                  <a:noFill/>
                </a:ln>
                <a:solidFill>
                  <a:sysClr val="windowText" lastClr="00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xmlns="" val="19940876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762000"/>
            <a:ext cx="9639565" cy="1838309"/>
          </a:xfrm>
        </p:spPr>
        <p:txBody>
          <a:bodyPr/>
          <a:lstStyle/>
          <a:p>
            <a:r>
              <a:rPr lang="en-US" sz="13800" b="1" cap="all" dirty="0" err="1" smtClean="0">
                <a:ln w="9000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সবাইকে</a:t>
            </a:r>
            <a:r>
              <a:rPr lang="en-US" sz="13800" b="1" cap="all" dirty="0" smtClean="0">
                <a:ln w="9000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13800" b="1" cap="all" dirty="0" err="1" smtClean="0">
                <a:ln w="9000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13800" b="1" cap="all" dirty="0">
              <a:ln w="9000" cmpd="sng">
                <a:solidFill>
                  <a:sysClr val="windowText" lastClr="000000"/>
                </a:solidFill>
                <a:prstDash val="solid"/>
              </a:ln>
              <a:solidFill>
                <a:sysClr val="windowText" lastClr="000000"/>
              </a:solidFill>
              <a:effectLst>
                <a:reflection blurRad="12700" stA="28000" endPos="45000" dist="1000" dir="5400000" sy="-100000" algn="bl" rotWithShape="0"/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590800" y="2807608"/>
            <a:ext cx="5523461" cy="389474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42823525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733800" y="406400"/>
            <a:ext cx="4038600" cy="1425702"/>
          </a:xfrm>
          <a:prstGeom prst="rect">
            <a:avLst/>
          </a:prstGeom>
          <a:noFill/>
        </p:spPr>
        <p:txBody>
          <a:bodyPr wrap="none" rtlCol="0">
            <a:prstTxWarp prst="textInflateTop">
              <a:avLst>
                <a:gd name="adj" fmla="val 28785"/>
              </a:avLst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bn-IN" sz="6000" b="1" spc="50" dirty="0" smtClean="0">
                <a:ln w="11430"/>
                <a:solidFill>
                  <a:sysClr val="windowText" lastClr="0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কৃতজ্ঞতা স্বীকার </a:t>
            </a:r>
            <a:endParaRPr lang="en-US" sz="6000" b="1" spc="50" dirty="0">
              <a:ln w="11430"/>
              <a:solidFill>
                <a:sysClr val="windowText" lastClr="00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50520" y="3189982"/>
            <a:ext cx="10241280" cy="1077218"/>
          </a:xfrm>
          <a:prstGeom prst="rect">
            <a:avLst/>
          </a:prstGeom>
          <a:solidFill>
            <a:srgbClr val="FFFF66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IN" sz="3200" dirty="0" smtClean="0">
                <a:solidFill>
                  <a:srgbClr val="005426"/>
                </a:solidFill>
                <a:latin typeface="Nikosh" pitchFamily="2" charset="0"/>
                <a:cs typeface="Nikosh" pitchFamily="2" charset="0"/>
              </a:rPr>
              <a:t>এবং কন্টেন্ট সম্পাদক হিসেবে যাঁদের নির্দেশনা, পরামর্শ ও তত্ত্বাবধানে এই মডেল কন্টেন্ট সমৃদ্ধ হয়েছে তারা হলেন-  </a:t>
            </a:r>
            <a:endParaRPr lang="en-US" sz="3200" dirty="0">
              <a:solidFill>
                <a:srgbClr val="005426"/>
              </a:solidFill>
              <a:latin typeface="Nikosh" pitchFamily="2" charset="0"/>
              <a:cs typeface="Nikosh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57200" y="2209802"/>
            <a:ext cx="10058400" cy="646331"/>
          </a:xfrm>
          <a:prstGeom prst="rect">
            <a:avLst/>
          </a:prstGeom>
          <a:solidFill>
            <a:srgbClr val="CCFF99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IN" sz="3600" dirty="0" smtClean="0">
                <a:solidFill>
                  <a:srgbClr val="003399"/>
                </a:solidFill>
                <a:latin typeface="Nikosh" pitchFamily="2" charset="0"/>
                <a:cs typeface="Nikosh" pitchFamily="2" charset="0"/>
              </a:rPr>
              <a:t>শিক্ষা মন্ত্রণালয়, মাউশি, এনসিটিবি ও এটুআই-এর সংশ্লিষ্ট কর্মকর্তাবৃন্দ </a:t>
            </a:r>
            <a:endParaRPr lang="en-US" sz="3600" dirty="0">
              <a:solidFill>
                <a:srgbClr val="003399"/>
              </a:solidFill>
              <a:latin typeface="Nikosh" pitchFamily="2" charset="0"/>
              <a:cs typeface="Nikosh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19314" y="4491098"/>
            <a:ext cx="10287000" cy="2062103"/>
          </a:xfrm>
          <a:prstGeom prst="rect">
            <a:avLst/>
          </a:prstGeom>
          <a:solidFill>
            <a:srgbClr val="66CC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IN" sz="3200" dirty="0">
                <a:latin typeface="Nikosh" pitchFamily="2" charset="0"/>
                <a:cs typeface="Nikosh" pitchFamily="2" charset="0"/>
              </a:rPr>
              <a:t>জনাব </a:t>
            </a:r>
            <a:r>
              <a:rPr lang="bn-IN" sz="3200" dirty="0" smtClean="0">
                <a:latin typeface="Nikosh" pitchFamily="2" charset="0"/>
                <a:cs typeface="Nikosh" pitchFamily="2" charset="0"/>
              </a:rPr>
              <a:t>মো</a:t>
            </a:r>
            <a:r>
              <a:rPr lang="bn-BD" sz="3200" dirty="0" smtClean="0">
                <a:latin typeface="Nikosh" pitchFamily="2" charset="0"/>
                <a:cs typeface="Nikosh" pitchFamily="2" charset="0"/>
              </a:rPr>
              <a:t>হাম্মদ</a:t>
            </a:r>
            <a:r>
              <a:rPr lang="bn-IN" sz="32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bn-BD" sz="3200" dirty="0" smtClean="0">
                <a:latin typeface="Nikosh" pitchFamily="2" charset="0"/>
                <a:cs typeface="Nikosh" pitchFamily="2" charset="0"/>
              </a:rPr>
              <a:t>কবী</a:t>
            </a:r>
            <a:r>
              <a:rPr lang="en-US" sz="3200" dirty="0" smtClean="0">
                <a:latin typeface="Nikosh" pitchFamily="2" charset="0"/>
                <a:cs typeface="Nikosh" pitchFamily="2" charset="0"/>
              </a:rPr>
              <a:t>র </a:t>
            </a:r>
            <a:r>
              <a:rPr lang="en-US" sz="3200" dirty="0" err="1" smtClean="0">
                <a:latin typeface="Nikosh" pitchFamily="2" charset="0"/>
                <a:cs typeface="Nikosh" pitchFamily="2" charset="0"/>
              </a:rPr>
              <a:t>হোসেন</a:t>
            </a:r>
            <a:r>
              <a:rPr lang="en-US" sz="3200" dirty="0" smtClean="0">
                <a:latin typeface="Nikosh" pitchFamily="2" charset="0"/>
                <a:cs typeface="Nikosh" pitchFamily="2" charset="0"/>
              </a:rPr>
              <a:t>, </a:t>
            </a:r>
            <a:r>
              <a:rPr lang="en-US" sz="3200" dirty="0" err="1" smtClean="0">
                <a:latin typeface="Nikosh" pitchFamily="2" charset="0"/>
                <a:cs typeface="Nikosh" pitchFamily="2" charset="0"/>
              </a:rPr>
              <a:t>সহকারী</a:t>
            </a:r>
            <a:r>
              <a:rPr lang="en-US" sz="32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200" dirty="0" err="1" smtClean="0">
                <a:latin typeface="Nikosh" pitchFamily="2" charset="0"/>
                <a:cs typeface="Nikosh" pitchFamily="2" charset="0"/>
              </a:rPr>
              <a:t>অধ্যাপক</a:t>
            </a:r>
            <a:r>
              <a:rPr lang="bn-IN" sz="3200" dirty="0" smtClean="0">
                <a:latin typeface="Nikosh" pitchFamily="2" charset="0"/>
                <a:cs typeface="Nikosh" pitchFamily="2" charset="0"/>
              </a:rPr>
              <a:t>, </a:t>
            </a:r>
            <a:r>
              <a:rPr lang="bn-IN" sz="3200" dirty="0">
                <a:latin typeface="Nikosh" pitchFamily="2" charset="0"/>
                <a:cs typeface="Nikosh" pitchFamily="2" charset="0"/>
              </a:rPr>
              <a:t>টিটিসি, </a:t>
            </a:r>
            <a:r>
              <a:rPr lang="en-US" sz="3200" dirty="0" err="1" smtClean="0">
                <a:latin typeface="Nikosh" pitchFamily="2" charset="0"/>
                <a:cs typeface="Nikosh" pitchFamily="2" charset="0"/>
              </a:rPr>
              <a:t>ঢাকা</a:t>
            </a:r>
            <a:r>
              <a:rPr lang="en-US" sz="3200" dirty="0" smtClean="0">
                <a:latin typeface="Nikosh" pitchFamily="2" charset="0"/>
                <a:cs typeface="Nikosh" pitchFamily="2" charset="0"/>
              </a:rPr>
              <a:t>।</a:t>
            </a:r>
            <a:endParaRPr lang="bn-IN" sz="3200" dirty="0">
              <a:latin typeface="Nikosh" pitchFamily="2" charset="0"/>
              <a:cs typeface="Nikosh" pitchFamily="2" charset="0"/>
            </a:endParaRPr>
          </a:p>
          <a:p>
            <a:pPr algn="ctr"/>
            <a:r>
              <a:rPr lang="bn-IN" sz="3200" dirty="0">
                <a:latin typeface="Nikosh" pitchFamily="2" charset="0"/>
                <a:cs typeface="Nikosh" pitchFamily="2" charset="0"/>
              </a:rPr>
              <a:t>জনাব </a:t>
            </a:r>
            <a:r>
              <a:rPr lang="bn-IN" sz="3200" dirty="0" smtClean="0">
                <a:latin typeface="Nikosh" pitchFamily="2" charset="0"/>
                <a:cs typeface="Nikosh" pitchFamily="2" charset="0"/>
              </a:rPr>
              <a:t>মো</a:t>
            </a:r>
            <a:r>
              <a:rPr lang="en-US" sz="3200" dirty="0" smtClean="0">
                <a:latin typeface="Nikosh" pitchFamily="2" charset="0"/>
                <a:cs typeface="Nikosh" pitchFamily="2" charset="0"/>
              </a:rPr>
              <a:t>. </a:t>
            </a:r>
            <a:r>
              <a:rPr lang="en-US" sz="3200" dirty="0" err="1" smtClean="0">
                <a:latin typeface="Nikosh" pitchFamily="2" charset="0"/>
                <a:cs typeface="Nikosh" pitchFamily="2" charset="0"/>
              </a:rPr>
              <a:t>আহসানুল</a:t>
            </a:r>
            <a:r>
              <a:rPr lang="en-US" sz="32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200" dirty="0" err="1" smtClean="0">
                <a:latin typeface="Nikosh" pitchFamily="2" charset="0"/>
                <a:cs typeface="Nikosh" pitchFamily="2" charset="0"/>
              </a:rPr>
              <a:t>আরেফিন</a:t>
            </a:r>
            <a:r>
              <a:rPr lang="en-US" sz="32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200" dirty="0" err="1" smtClean="0">
                <a:latin typeface="Nikosh" pitchFamily="2" charset="0"/>
                <a:cs typeface="Nikosh" pitchFamily="2" charset="0"/>
              </a:rPr>
              <a:t>চৌধুরী</a:t>
            </a:r>
            <a:r>
              <a:rPr lang="bn-IN" sz="3200" dirty="0" smtClean="0">
                <a:latin typeface="Nikosh" pitchFamily="2" charset="0"/>
                <a:cs typeface="Nikosh" pitchFamily="2" charset="0"/>
              </a:rPr>
              <a:t>,</a:t>
            </a:r>
            <a:r>
              <a:rPr lang="en-US" sz="32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200" dirty="0" err="1" smtClean="0">
                <a:latin typeface="Nikosh" pitchFamily="2" charset="0"/>
                <a:cs typeface="Nikosh" pitchFamily="2" charset="0"/>
              </a:rPr>
              <a:t>শিক্ষা</a:t>
            </a:r>
            <a:r>
              <a:rPr lang="en-US" sz="3200" dirty="0" smtClean="0">
                <a:latin typeface="Nikosh" pitchFamily="2" charset="0"/>
                <a:cs typeface="Nikosh" pitchFamily="2" charset="0"/>
              </a:rPr>
              <a:t>,</a:t>
            </a:r>
            <a:r>
              <a:rPr lang="bn-IN" sz="3200" dirty="0" smtClean="0">
                <a:latin typeface="Nikosh" pitchFamily="2" charset="0"/>
                <a:cs typeface="Nikosh" pitchFamily="2" charset="0"/>
              </a:rPr>
              <a:t> সহকার</a:t>
            </a:r>
            <a:r>
              <a:rPr lang="en-US" sz="3200" dirty="0" smtClean="0">
                <a:latin typeface="Nikosh" pitchFamily="2" charset="0"/>
                <a:cs typeface="Nikosh" pitchFamily="2" charset="0"/>
              </a:rPr>
              <a:t>ী</a:t>
            </a:r>
            <a:r>
              <a:rPr lang="bn-IN" sz="32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bn-IN" sz="3200" dirty="0">
                <a:latin typeface="Nikosh" pitchFamily="2" charset="0"/>
                <a:cs typeface="Nikosh" pitchFamily="2" charset="0"/>
              </a:rPr>
              <a:t>অধ্যাপক, টিটিসি, </a:t>
            </a:r>
            <a:r>
              <a:rPr lang="en-US" sz="3200" dirty="0" err="1" smtClean="0">
                <a:latin typeface="Nikosh" pitchFamily="2" charset="0"/>
                <a:cs typeface="Nikosh" pitchFamily="2" charset="0"/>
              </a:rPr>
              <a:t>পাবনা</a:t>
            </a:r>
            <a:r>
              <a:rPr lang="en-US" sz="3200" dirty="0" smtClean="0">
                <a:latin typeface="Nikosh" pitchFamily="2" charset="0"/>
                <a:cs typeface="Nikosh" pitchFamily="2" charset="0"/>
              </a:rPr>
              <a:t>।</a:t>
            </a:r>
            <a:endParaRPr lang="en-US" sz="3200" dirty="0">
              <a:latin typeface="Nikosh" pitchFamily="2" charset="0"/>
              <a:cs typeface="Nikosh" pitchFamily="2" charset="0"/>
            </a:endParaRPr>
          </a:p>
          <a:p>
            <a:pPr algn="ctr"/>
            <a:r>
              <a:rPr lang="bn-BD" sz="3200" dirty="0">
                <a:latin typeface="Nikosh" pitchFamily="2" charset="0"/>
                <a:cs typeface="Nikosh" pitchFamily="2" charset="0"/>
              </a:rPr>
              <a:t>জনাব মির্জা </a:t>
            </a:r>
            <a:r>
              <a:rPr lang="bn-BD" sz="3200" dirty="0" smtClean="0">
                <a:latin typeface="Nikosh" pitchFamily="2" charset="0"/>
                <a:cs typeface="Nikosh" pitchFamily="2" charset="0"/>
              </a:rPr>
              <a:t>মো</a:t>
            </a:r>
            <a:r>
              <a:rPr lang="en-US" sz="3200" dirty="0" err="1" smtClean="0">
                <a:latin typeface="Nikosh" pitchFamily="2" charset="0"/>
                <a:cs typeface="Nikosh" pitchFamily="2" charset="0"/>
              </a:rPr>
              <a:t>হাম্মদ</a:t>
            </a:r>
            <a:r>
              <a:rPr lang="bn-BD" sz="32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bn-BD" sz="3200" dirty="0">
                <a:latin typeface="Nikosh" pitchFamily="2" charset="0"/>
                <a:cs typeface="Nikosh" pitchFamily="2" charset="0"/>
              </a:rPr>
              <a:t>দিদারুল আ</a:t>
            </a:r>
            <a:r>
              <a:rPr lang="en-US" sz="3200" dirty="0" err="1">
                <a:latin typeface="Nikosh" pitchFamily="2" charset="0"/>
                <a:cs typeface="Nikosh" pitchFamily="2" charset="0"/>
              </a:rPr>
              <a:t>নাম</a:t>
            </a:r>
            <a:r>
              <a:rPr lang="bn-BD" sz="3200" dirty="0">
                <a:latin typeface="Nikosh" pitchFamily="2" charset="0"/>
                <a:cs typeface="Nikosh" pitchFamily="2" charset="0"/>
              </a:rPr>
              <a:t>, </a:t>
            </a:r>
            <a:r>
              <a:rPr lang="en-US" sz="3200" dirty="0" err="1">
                <a:latin typeface="Nikosh" pitchFamily="2" charset="0"/>
                <a:cs typeface="Nikosh" pitchFamily="2" charset="0"/>
              </a:rPr>
              <a:t>প্রভাষক</a:t>
            </a:r>
            <a:r>
              <a:rPr lang="bn-BD" sz="3200" dirty="0">
                <a:latin typeface="Nikosh" pitchFamily="2" charset="0"/>
                <a:cs typeface="Nikosh" pitchFamily="2" charset="0"/>
              </a:rPr>
              <a:t>, টিটিসি, ঢাকা</a:t>
            </a:r>
            <a:r>
              <a:rPr lang="bn-BD" sz="3200" dirty="0" smtClean="0">
                <a:latin typeface="Nikosh" pitchFamily="2" charset="0"/>
                <a:cs typeface="Nikosh" pitchFamily="2" charset="0"/>
              </a:rPr>
              <a:t>।</a:t>
            </a:r>
            <a:endParaRPr lang="en-US" sz="3200" dirty="0" smtClean="0">
              <a:latin typeface="Nikosh" pitchFamily="2" charset="0"/>
              <a:cs typeface="Nikosh" pitchFamily="2" charset="0"/>
            </a:endParaRPr>
          </a:p>
          <a:p>
            <a:pPr algn="ctr"/>
            <a:r>
              <a:rPr lang="en-US" sz="3200" dirty="0" err="1" smtClean="0">
                <a:latin typeface="Nikosh" pitchFamily="2" charset="0"/>
                <a:cs typeface="Nikosh" pitchFamily="2" charset="0"/>
              </a:rPr>
              <a:t>মো</a:t>
            </a:r>
            <a:r>
              <a:rPr lang="en-US" sz="3200" dirty="0">
                <a:latin typeface="Nikosh" pitchFamily="2" charset="0"/>
                <a:cs typeface="Nikosh" pitchFamily="2" charset="0"/>
              </a:rPr>
              <a:t>.</a:t>
            </a:r>
            <a:r>
              <a:rPr lang="en-US" sz="32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200" dirty="0" err="1" smtClean="0">
                <a:latin typeface="Nikosh" pitchFamily="2" charset="0"/>
                <a:cs typeface="Nikosh" pitchFamily="2" charset="0"/>
              </a:rPr>
              <a:t>সাজ্জাদ</a:t>
            </a:r>
            <a:r>
              <a:rPr lang="en-US" sz="32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200" dirty="0" err="1" smtClean="0">
                <a:latin typeface="Nikosh" pitchFamily="2" charset="0"/>
                <a:cs typeface="Nikosh" pitchFamily="2" charset="0"/>
              </a:rPr>
              <a:t>হোসেন</a:t>
            </a:r>
            <a:r>
              <a:rPr lang="en-US" sz="32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200" dirty="0" err="1" smtClean="0">
                <a:latin typeface="Nikosh" pitchFamily="2" charset="0"/>
                <a:cs typeface="Nikosh" pitchFamily="2" charset="0"/>
              </a:rPr>
              <a:t>খান</a:t>
            </a:r>
            <a:r>
              <a:rPr lang="en-US" sz="3200" dirty="0" smtClean="0">
                <a:latin typeface="Nikosh" pitchFamily="2" charset="0"/>
                <a:cs typeface="Nikosh" pitchFamily="2" charset="0"/>
              </a:rPr>
              <a:t>, </a:t>
            </a:r>
            <a:r>
              <a:rPr lang="en-US" sz="3200" dirty="0" err="1" smtClean="0">
                <a:latin typeface="Nikosh" pitchFamily="2" charset="0"/>
                <a:cs typeface="Nikosh" pitchFamily="2" charset="0"/>
              </a:rPr>
              <a:t>প্রভাষক</a:t>
            </a:r>
            <a:r>
              <a:rPr lang="en-US" sz="3200" dirty="0" smtClean="0">
                <a:latin typeface="Nikosh" pitchFamily="2" charset="0"/>
                <a:cs typeface="Nikosh" pitchFamily="2" charset="0"/>
              </a:rPr>
              <a:t> (</a:t>
            </a:r>
            <a:r>
              <a:rPr lang="en-US" sz="3200" dirty="0" err="1" smtClean="0">
                <a:latin typeface="Nikosh" pitchFamily="2" charset="0"/>
                <a:cs typeface="Nikosh" pitchFamily="2" charset="0"/>
              </a:rPr>
              <a:t>শিক্ষা</a:t>
            </a:r>
            <a:r>
              <a:rPr lang="en-US" sz="3200" dirty="0" smtClean="0">
                <a:latin typeface="Nikosh" pitchFamily="2" charset="0"/>
                <a:cs typeface="Nikosh" pitchFamily="2" charset="0"/>
              </a:rPr>
              <a:t>) </a:t>
            </a:r>
            <a:r>
              <a:rPr lang="en-US" sz="3200" dirty="0" err="1" smtClean="0">
                <a:latin typeface="Nikosh" pitchFamily="2" charset="0"/>
                <a:cs typeface="Nikosh" pitchFamily="2" charset="0"/>
              </a:rPr>
              <a:t>টিটিসি</a:t>
            </a:r>
            <a:r>
              <a:rPr lang="en-US" sz="3200" dirty="0" smtClean="0">
                <a:latin typeface="Nikosh" pitchFamily="2" charset="0"/>
                <a:cs typeface="Nikosh" pitchFamily="2" charset="0"/>
              </a:rPr>
              <a:t>, </a:t>
            </a:r>
            <a:r>
              <a:rPr lang="en-US" sz="3200" dirty="0" err="1" smtClean="0">
                <a:latin typeface="Nikosh" pitchFamily="2" charset="0"/>
                <a:cs typeface="Nikosh" pitchFamily="2" charset="0"/>
              </a:rPr>
              <a:t>খুলনা</a:t>
            </a:r>
            <a:r>
              <a:rPr lang="en-US" sz="3200" dirty="0" smtClean="0">
                <a:latin typeface="Nikosh" pitchFamily="2" charset="0"/>
                <a:cs typeface="Nikosh" pitchFamily="2" charset="0"/>
              </a:rPr>
              <a:t>।</a:t>
            </a:r>
            <a:endParaRPr lang="bn-BD" sz="3200" dirty="0">
              <a:latin typeface="Nikosh" pitchFamily="2" charset="0"/>
              <a:cs typeface="Nikosh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14845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04800" y="3219157"/>
            <a:ext cx="4572000" cy="3338316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i</a:t>
            </a:r>
            <a:r>
              <a:rPr lang="en-US" sz="4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ægv</a:t>
            </a:r>
            <a:r>
              <a:rPr lang="en-US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4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miKvi</a:t>
            </a:r>
            <a:endParaRPr lang="en-US" sz="4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utonnyMJ" pitchFamily="2" charset="0"/>
              <a:cs typeface="SutonnyMJ" pitchFamily="2" charset="0"/>
            </a:endParaRPr>
          </a:p>
          <a:p>
            <a:pPr algn="ctr"/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     </a:t>
            </a:r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সহকারী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(</a:t>
            </a:r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কম্পিউটার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)</a:t>
            </a:r>
          </a:p>
          <a:p>
            <a:pPr algn="ctr"/>
            <a:endParaRPr lang="en-US" sz="3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1954788" y="1399957"/>
            <a:ext cx="1702812" cy="2181443"/>
          </a:xfrm>
          <a:prstGeom prst="roundRect">
            <a:avLst>
              <a:gd name="adj" fmla="val 16667"/>
            </a:avLst>
          </a:prstGeom>
          <a:ln>
            <a:solidFill>
              <a:schemeClr val="accent1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5334000" y="2901267"/>
            <a:ext cx="5392615" cy="3656206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40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শ্রেণি</a:t>
            </a:r>
            <a:r>
              <a:rPr lang="en-US" sz="4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		: ৭ম</a:t>
            </a:r>
          </a:p>
          <a:p>
            <a:r>
              <a:rPr lang="en-US" sz="40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বিষয়</a:t>
            </a:r>
            <a:r>
              <a:rPr lang="en-US" sz="4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		: </a:t>
            </a:r>
            <a:r>
              <a:rPr lang="en-US" sz="32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তথ্য</a:t>
            </a:r>
            <a:r>
              <a:rPr lang="en-US" sz="32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2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যোগাযোগ</a:t>
            </a:r>
            <a:r>
              <a:rPr lang="en-US" sz="32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প্রযুক্তি</a:t>
            </a:r>
            <a:r>
              <a:rPr lang="en-US" sz="36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2400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en-US" sz="36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অধ্যায়</a:t>
            </a:r>
            <a:r>
              <a:rPr lang="en-US" sz="36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		: </a:t>
            </a:r>
            <a:r>
              <a:rPr lang="en-US" sz="36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তৃতীয়</a:t>
            </a:r>
            <a:endParaRPr lang="en-US" sz="3600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en-US" sz="40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4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		: 20</a:t>
            </a:r>
          </a:p>
          <a:p>
            <a:r>
              <a:rPr lang="en-US" sz="36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সময়</a:t>
            </a:r>
            <a:r>
              <a:rPr lang="en-US" sz="36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		: 50 </a:t>
            </a:r>
            <a:r>
              <a:rPr lang="en-US" sz="36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মিনিট</a:t>
            </a:r>
            <a:endParaRPr lang="en-US" sz="3600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en-US" sz="36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তারিখ</a:t>
            </a:r>
            <a:r>
              <a:rPr lang="en-US" sz="36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	:  </a:t>
            </a:r>
          </a:p>
        </p:txBody>
      </p:sp>
      <p:sp>
        <p:nvSpPr>
          <p:cNvPr id="6" name="Rectangle 5"/>
          <p:cNvSpPr/>
          <p:nvPr/>
        </p:nvSpPr>
        <p:spPr>
          <a:xfrm>
            <a:off x="304801" y="568960"/>
            <a:ext cx="4572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800" b="1" spc="150" dirty="0" err="1" smtClean="0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LightBAN" panose="02000000000000000000" pitchFamily="2" charset="0"/>
                <a:cs typeface="NikoshBAN" pitchFamily="2" charset="0"/>
                <a:sym typeface="Wingdings"/>
              </a:rPr>
              <a:t>শিক্ষক</a:t>
            </a:r>
            <a:r>
              <a:rPr lang="en-US" sz="4800" b="1" spc="150" dirty="0" smtClean="0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LightBAN" panose="02000000000000000000" pitchFamily="2" charset="0"/>
                <a:cs typeface="NikoshBAN" pitchFamily="2" charset="0"/>
                <a:sym typeface="Wingdings"/>
              </a:rPr>
              <a:t> </a:t>
            </a:r>
            <a:r>
              <a:rPr lang="en-US" sz="4800" b="1" spc="150" dirty="0" err="1" smtClean="0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LightBAN" panose="02000000000000000000" pitchFamily="2" charset="0"/>
                <a:cs typeface="NikoshBAN" pitchFamily="2" charset="0"/>
                <a:sym typeface="Wingdings"/>
              </a:rPr>
              <a:t>পরিচিতি</a:t>
            </a:r>
            <a:endParaRPr lang="en-US" sz="4800" b="1" dirty="0" smtClean="0">
              <a:ln w="11430"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effectLst>
                <a:glow rad="101600">
                  <a:schemeClr val="accent6">
                    <a:satMod val="175000"/>
                    <a:alpha val="40000"/>
                  </a:schemeClr>
                </a:glow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NikoshBAN" pitchFamily="2" charset="0"/>
              <a:cs typeface="NikoshBAN" pitchFamily="2" charset="0"/>
              <a:sym typeface="Wingdings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715000" y="487680"/>
            <a:ext cx="358387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800" b="1" spc="150" dirty="0" err="1" smtClean="0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LightBAN" panose="02000000000000000000" pitchFamily="2" charset="0"/>
                <a:cs typeface="NikoshBAN" pitchFamily="2" charset="0"/>
                <a:sym typeface="Wingdings"/>
              </a:rPr>
              <a:t>পাঠ</a:t>
            </a:r>
            <a:r>
              <a:rPr lang="en-US" sz="4800" b="1" spc="150" dirty="0" smtClean="0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LightBAN" panose="02000000000000000000" pitchFamily="2" charset="0"/>
                <a:cs typeface="NikoshBAN" pitchFamily="2" charset="0"/>
                <a:sym typeface="Wingdings"/>
              </a:rPr>
              <a:t> </a:t>
            </a:r>
            <a:r>
              <a:rPr lang="en-US" sz="4800" b="1" spc="150" dirty="0" err="1" smtClean="0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LightBAN" panose="02000000000000000000" pitchFamily="2" charset="0"/>
                <a:cs typeface="NikoshBAN" pitchFamily="2" charset="0"/>
                <a:sym typeface="Wingdings"/>
              </a:rPr>
              <a:t>পরিচিতি</a:t>
            </a:r>
            <a:r>
              <a:rPr lang="en-US" sz="4800" b="1" spc="150" dirty="0" smtClean="0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LightBAN" panose="02000000000000000000" pitchFamily="2" charset="0"/>
                <a:cs typeface="NikoshBAN" pitchFamily="2" charset="0"/>
                <a:sym typeface="Wingdings"/>
              </a:rPr>
              <a:t> </a:t>
            </a:r>
            <a:endParaRPr lang="en-US" sz="4800" b="1" dirty="0" smtClean="0">
              <a:ln w="11430"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effectLst>
                <a:glow rad="101600">
                  <a:schemeClr val="accent6">
                    <a:satMod val="175000"/>
                    <a:alpha val="40000"/>
                  </a:schemeClr>
                </a:glow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NikoshBAN" pitchFamily="2" charset="0"/>
              <a:cs typeface="NikoshBAN" pitchFamily="2" charset="0"/>
              <a:sym typeface="Wingdings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5029200" y="640843"/>
            <a:ext cx="0" cy="5993966"/>
          </a:xfrm>
          <a:prstGeom prst="line">
            <a:avLst/>
          </a:prstGeom>
          <a:ln w="76200">
            <a:solidFill>
              <a:srgbClr val="00B050"/>
            </a:solidFill>
            <a:prstDash val="sysDash"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 descr="7.jpg"/>
          <p:cNvPicPr>
            <a:picLocks noChangeAspect="1"/>
          </p:cNvPicPr>
          <p:nvPr/>
        </p:nvPicPr>
        <p:blipFill rotWithShape="1">
          <a:blip r:embed="rId4"/>
          <a:srcRect t="-2" r="-180" b="1990"/>
          <a:stretch/>
        </p:blipFill>
        <p:spPr>
          <a:xfrm>
            <a:off x="5105401" y="533400"/>
            <a:ext cx="1219200" cy="15015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093488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878677" y="473266"/>
            <a:ext cx="7464828" cy="92333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5400" dirty="0" err="1" smtClean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ছবিটি</a:t>
            </a:r>
            <a:r>
              <a:rPr lang="en-US" sz="5400" dirty="0" smtClean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দেখে</a:t>
            </a:r>
            <a:r>
              <a:rPr lang="en-US" sz="5400" dirty="0" smtClean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চিন্তা</a:t>
            </a:r>
            <a:r>
              <a:rPr lang="en-US" sz="5400" dirty="0" smtClean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5400" dirty="0" smtClean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বলো</a:t>
            </a:r>
            <a:endParaRPr lang="en-US" sz="5400" dirty="0">
              <a:ln>
                <a:solidFill>
                  <a:schemeClr val="accent6">
                    <a:lumMod val="75000"/>
                  </a:schemeClr>
                </a:solidFill>
              </a:ln>
              <a:solidFill>
                <a:sysClr val="windowText" lastClr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600201" y="5478959"/>
            <a:ext cx="7743304" cy="769441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400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ল্যাপটপে</a:t>
            </a:r>
            <a:r>
              <a:rPr lang="en-US" sz="440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বসে</a:t>
            </a:r>
            <a:r>
              <a:rPr lang="en-US" sz="440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কিছু</a:t>
            </a:r>
            <a:r>
              <a:rPr lang="en-US" sz="440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একটা</a:t>
            </a:r>
            <a:r>
              <a:rPr lang="en-US" sz="440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440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চাচ্ছে</a:t>
            </a:r>
            <a:r>
              <a:rPr lang="en-US" sz="440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?</a:t>
            </a:r>
            <a:endParaRPr lang="en-US" sz="4400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524991" y="5555159"/>
            <a:ext cx="6172200" cy="769441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400" dirty="0" err="1" smtClean="0">
                <a:ln>
                  <a:solidFill>
                    <a:srgbClr val="002060"/>
                  </a:solidFill>
                </a:ln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ছেলে</a:t>
            </a:r>
            <a:r>
              <a:rPr lang="en-US" sz="4400" dirty="0" smtClean="0">
                <a:ln>
                  <a:solidFill>
                    <a:srgbClr val="002060"/>
                  </a:solidFill>
                </a:ln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n>
                  <a:solidFill>
                    <a:srgbClr val="002060"/>
                  </a:solidFill>
                </a:ln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দুটি</a:t>
            </a:r>
            <a:r>
              <a:rPr lang="en-US" sz="4400" dirty="0" smtClean="0">
                <a:ln>
                  <a:solidFill>
                    <a:srgbClr val="002060"/>
                  </a:solidFill>
                </a:ln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n>
                  <a:solidFill>
                    <a:srgbClr val="002060"/>
                  </a:solidFill>
                </a:ln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4400" dirty="0" smtClean="0">
                <a:ln>
                  <a:solidFill>
                    <a:srgbClr val="002060"/>
                  </a:solidFill>
                </a:ln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n>
                  <a:solidFill>
                    <a:srgbClr val="002060"/>
                  </a:solidFill>
                </a:ln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4400" dirty="0" smtClean="0">
                <a:ln>
                  <a:solidFill>
                    <a:srgbClr val="002060"/>
                  </a:solidFill>
                </a:ln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n>
                  <a:solidFill>
                    <a:srgbClr val="002060"/>
                  </a:solidFill>
                </a:ln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চাচ্ছে</a:t>
            </a:r>
            <a:r>
              <a:rPr lang="en-US" sz="4400" dirty="0" smtClean="0">
                <a:ln>
                  <a:solidFill>
                    <a:srgbClr val="002060"/>
                  </a:solidFill>
                </a:ln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?</a:t>
            </a:r>
            <a:endParaRPr lang="en-US" sz="4400" dirty="0">
              <a:ln>
                <a:solidFill>
                  <a:srgbClr val="002060"/>
                </a:solidFill>
              </a:ln>
              <a:solidFill>
                <a:srgbClr val="00B0F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184614" y="1787009"/>
            <a:ext cx="4330986" cy="3242191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1905000" y="5486400"/>
            <a:ext cx="7627619" cy="769441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400" dirty="0" err="1" smtClean="0">
                <a:ln>
                  <a:solidFill>
                    <a:srgbClr val="002060"/>
                  </a:solidFill>
                </a:ln>
                <a:solidFill>
                  <a:srgbClr val="000099"/>
                </a:solidFill>
                <a:latin typeface="NikoshBAN" pitchFamily="2" charset="0"/>
                <a:cs typeface="NikoshBAN" pitchFamily="2" charset="0"/>
              </a:rPr>
              <a:t>ছেলেটি</a:t>
            </a:r>
            <a:r>
              <a:rPr lang="en-US" sz="4400" dirty="0" smtClean="0">
                <a:ln>
                  <a:solidFill>
                    <a:srgbClr val="002060"/>
                  </a:solidFill>
                </a:ln>
                <a:solidFill>
                  <a:srgbClr val="000099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n>
                  <a:solidFill>
                    <a:srgbClr val="002060"/>
                  </a:solidFill>
                </a:ln>
                <a:solidFill>
                  <a:srgbClr val="000099"/>
                </a:solidFill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4400" dirty="0" smtClean="0">
                <a:ln>
                  <a:solidFill>
                    <a:srgbClr val="002060"/>
                  </a:solidFill>
                </a:ln>
                <a:solidFill>
                  <a:srgbClr val="000099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n>
                  <a:solidFill>
                    <a:srgbClr val="002060"/>
                  </a:solidFill>
                </a:ln>
                <a:solidFill>
                  <a:srgbClr val="000099"/>
                </a:solidFill>
                <a:latin typeface="NikoshBAN" pitchFamily="2" charset="0"/>
                <a:cs typeface="NikoshBAN" pitchFamily="2" charset="0"/>
              </a:rPr>
              <a:t>একটা</a:t>
            </a:r>
            <a:r>
              <a:rPr lang="en-US" sz="4400" dirty="0" smtClean="0">
                <a:ln>
                  <a:solidFill>
                    <a:srgbClr val="002060"/>
                  </a:solidFill>
                </a:ln>
                <a:solidFill>
                  <a:srgbClr val="000099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n>
                  <a:solidFill>
                    <a:srgbClr val="002060"/>
                  </a:solidFill>
                </a:ln>
                <a:solidFill>
                  <a:srgbClr val="000099"/>
                </a:solidFill>
                <a:latin typeface="NikoshBAN" pitchFamily="2" charset="0"/>
                <a:cs typeface="NikoshBAN" pitchFamily="2" charset="0"/>
              </a:rPr>
              <a:t>বিষয়ে</a:t>
            </a:r>
            <a:r>
              <a:rPr lang="en-US" sz="4400" dirty="0" smtClean="0">
                <a:ln>
                  <a:solidFill>
                    <a:srgbClr val="002060"/>
                  </a:solidFill>
                </a:ln>
                <a:solidFill>
                  <a:srgbClr val="000099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n>
                  <a:solidFill>
                    <a:srgbClr val="002060"/>
                  </a:solidFill>
                </a:ln>
                <a:solidFill>
                  <a:srgbClr val="000099"/>
                </a:solidFill>
                <a:latin typeface="NikoshBAN" pitchFamily="2" charset="0"/>
                <a:cs typeface="NikoshBAN" pitchFamily="2" charset="0"/>
              </a:rPr>
              <a:t>আসক্তি</a:t>
            </a:r>
            <a:r>
              <a:rPr lang="en-US" sz="4400" dirty="0" smtClean="0">
                <a:ln>
                  <a:solidFill>
                    <a:srgbClr val="002060"/>
                  </a:solidFill>
                </a:ln>
                <a:solidFill>
                  <a:srgbClr val="000099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n>
                  <a:solidFill>
                    <a:srgbClr val="002060"/>
                  </a:solidFill>
                </a:ln>
                <a:solidFill>
                  <a:srgbClr val="000099"/>
                </a:solidFill>
                <a:latin typeface="NikoshBAN" pitchFamily="2" charset="0"/>
                <a:cs typeface="NikoshBAN" pitchFamily="2" charset="0"/>
              </a:rPr>
              <a:t>হয়েছে</a:t>
            </a:r>
            <a:r>
              <a:rPr lang="en-US" sz="4400" dirty="0" smtClean="0">
                <a:ln>
                  <a:solidFill>
                    <a:srgbClr val="002060"/>
                  </a:solidFill>
                </a:ln>
                <a:solidFill>
                  <a:srgbClr val="000099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4400" dirty="0">
              <a:ln>
                <a:solidFill>
                  <a:srgbClr val="002060"/>
                </a:solidFill>
              </a:ln>
              <a:solidFill>
                <a:srgbClr val="000099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362200" y="5510189"/>
            <a:ext cx="6477000" cy="769441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400" b="1" spc="50" dirty="0" err="1" smtClean="0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কেন</a:t>
            </a:r>
            <a:r>
              <a:rPr lang="en-US" sz="4400" b="1" spc="50" dirty="0" smtClean="0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spc="50" dirty="0" err="1" smtClean="0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ল্যাপটপে</a:t>
            </a:r>
            <a:r>
              <a:rPr lang="en-US" sz="4400" b="1" spc="50" dirty="0" smtClean="0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spc="50" dirty="0" err="1" smtClean="0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বসে</a:t>
            </a:r>
            <a:r>
              <a:rPr lang="en-US" sz="4400" b="1" spc="50" dirty="0" smtClean="0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spc="50" dirty="0" err="1" smtClean="0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থাকতে</a:t>
            </a:r>
            <a:r>
              <a:rPr lang="en-US" sz="4400" b="1" spc="50" dirty="0" smtClean="0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spc="50" dirty="0" err="1" smtClean="0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চাচ্ছে</a:t>
            </a:r>
            <a:r>
              <a:rPr lang="en-US" sz="4400" b="1" spc="50" dirty="0" smtClean="0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?</a:t>
            </a:r>
            <a:endParaRPr lang="en-US" sz="4400" b="1" spc="50" dirty="0">
              <a:ln w="11430"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350" t="21126" r="3636" b="3323"/>
          <a:stretch/>
        </p:blipFill>
        <p:spPr>
          <a:xfrm>
            <a:off x="349356" y="1684894"/>
            <a:ext cx="5725372" cy="33789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178236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xit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xit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xit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27" dur="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1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  <p:bldP spid="12" grpId="0" animBg="1"/>
      <p:bldP spid="12" grpId="1" animBg="1"/>
      <p:bldP spid="16" grpId="0" animBg="1"/>
      <p:bldP spid="17" grpId="0" animBg="1"/>
      <p:bldP spid="17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437724" y="2152471"/>
            <a:ext cx="7934876" cy="1200329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7200" b="1" spc="50" dirty="0" err="1" smtClean="0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কম্পিউটার</a:t>
            </a:r>
            <a:r>
              <a:rPr lang="en-US" sz="7200" b="1" spc="50" dirty="0" smtClean="0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7200" b="1" spc="50" dirty="0" err="1" smtClean="0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গেমে</a:t>
            </a:r>
            <a:r>
              <a:rPr lang="en-US" sz="7200" b="1" spc="50" dirty="0" smtClean="0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7200" b="1" spc="50" dirty="0" err="1" smtClean="0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আসক্তি</a:t>
            </a:r>
            <a:r>
              <a:rPr lang="bn-BD" sz="7200" b="1" spc="50" dirty="0" smtClean="0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6000" b="1" spc="50" dirty="0">
              <a:ln w="11430"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429000" y="3344245"/>
            <a:ext cx="3981221" cy="2980355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902207" y="253425"/>
            <a:ext cx="303480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u="sng" spc="50" dirty="0" err="1" smtClean="0">
                <a:ln w="11430"/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আজকের</a:t>
            </a:r>
            <a:r>
              <a:rPr lang="en-US" sz="3200" b="1" u="sng" spc="50" dirty="0" smtClean="0">
                <a:ln w="11430"/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u="sng" spc="50" dirty="0" err="1" smtClean="0">
                <a:ln w="11430"/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পাঠের</a:t>
            </a:r>
            <a:r>
              <a:rPr lang="en-US" sz="3200" b="1" u="sng" spc="50" dirty="0" smtClean="0">
                <a:ln w="11430"/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u="sng" spc="50" dirty="0" err="1" smtClean="0">
                <a:ln w="11430"/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বিষয়</a:t>
            </a:r>
            <a:endParaRPr lang="en-US" sz="3200" b="1" u="sng" spc="50" dirty="0">
              <a:ln w="11430"/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66252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76203" y="1486262"/>
            <a:ext cx="10787742" cy="0"/>
          </a:xfrm>
          <a:prstGeom prst="line">
            <a:avLst/>
          </a:prstGeom>
          <a:ln w="152400" cmpd="tri">
            <a:solidFill>
              <a:schemeClr val="tx1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3657600" y="162562"/>
            <a:ext cx="3657600" cy="132343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8000" spc="-150" dirty="0" err="1" smtClean="0">
                <a:ln w="0">
                  <a:solidFill>
                    <a:schemeClr val="tx1"/>
                  </a:solidFill>
                </a:ln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8000" spc="-150" dirty="0">
              <a:ln w="0">
                <a:solidFill>
                  <a:schemeClr val="tx1"/>
                </a:solidFill>
              </a:ln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09600" y="1863852"/>
            <a:ext cx="9930938" cy="4137892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5400" b="1" spc="50" dirty="0" err="1" smtClean="0">
                <a:ln w="1143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এই</a:t>
            </a:r>
            <a:r>
              <a:rPr lang="en-US" sz="5400" b="1" spc="50" dirty="0" smtClean="0">
                <a:ln w="1143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spc="50" dirty="0" err="1" smtClean="0">
                <a:ln w="1143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5400" b="1" spc="50" dirty="0" smtClean="0">
                <a:ln w="1143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spc="50" dirty="0" err="1" smtClean="0">
                <a:ln w="1143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শেষে</a:t>
            </a:r>
            <a:r>
              <a:rPr lang="en-US" sz="5400" b="1" spc="50" dirty="0" smtClean="0">
                <a:ln w="1143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spc="50" dirty="0" err="1" smtClean="0">
                <a:ln w="1143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শিক্ষার্থীরা</a:t>
            </a:r>
            <a:r>
              <a:rPr lang="en-US" sz="5400" b="1" spc="50" dirty="0" smtClean="0">
                <a:ln w="1143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…</a:t>
            </a:r>
          </a:p>
          <a:p>
            <a:r>
              <a:rPr lang="en-US" sz="4400" b="1" spc="50" dirty="0" smtClean="0">
                <a:ln w="11430"/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1। </a:t>
            </a:r>
            <a:r>
              <a:rPr lang="en-US" sz="4400" b="1" spc="50" dirty="0" err="1" smtClean="0">
                <a:ln w="11430"/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আসক্তি</a:t>
            </a:r>
            <a:r>
              <a:rPr lang="en-US" sz="4400" b="1" spc="50" dirty="0" smtClean="0">
                <a:ln w="11430"/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spc="50" dirty="0" err="1" smtClean="0">
                <a:ln w="11430"/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বিষয়টি</a:t>
            </a:r>
            <a:r>
              <a:rPr lang="en-US" sz="4400" b="1" spc="50" dirty="0" smtClean="0">
                <a:ln w="11430"/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spc="50" dirty="0" err="1" smtClean="0">
                <a:ln w="11430"/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ব্যাখ্যা</a:t>
            </a:r>
            <a:r>
              <a:rPr lang="en-US" sz="4400" b="1" spc="50" dirty="0" smtClean="0">
                <a:ln w="11430"/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spc="50" dirty="0" err="1" smtClean="0">
                <a:ln w="11430"/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4400" b="1" spc="50" dirty="0" smtClean="0">
                <a:ln w="11430"/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spc="50" dirty="0" err="1" smtClean="0">
                <a:ln w="11430"/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4400" b="1" spc="50" dirty="0" smtClean="0">
                <a:ln w="11430"/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;</a:t>
            </a:r>
          </a:p>
          <a:p>
            <a:r>
              <a:rPr lang="en-US" sz="4400" b="1" spc="50" dirty="0">
                <a:ln w="11430"/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2</a:t>
            </a:r>
            <a:r>
              <a:rPr lang="en-US" sz="4400" b="1" spc="50" dirty="0" smtClean="0">
                <a:ln w="11430"/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bn-BD" sz="4400" b="1" spc="50" dirty="0" smtClean="0">
                <a:ln w="11430"/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কম্পিউটার</a:t>
            </a:r>
            <a:r>
              <a:rPr lang="en-US" sz="4400" b="1" spc="50" dirty="0" smtClean="0">
                <a:ln w="11430"/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spc="50" dirty="0" err="1" smtClean="0">
                <a:ln w="11430"/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গেমে</a:t>
            </a:r>
            <a:r>
              <a:rPr lang="bn-BD" sz="4400" b="1" spc="50" dirty="0" smtClean="0">
                <a:ln w="11430"/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আস</a:t>
            </a:r>
            <a:r>
              <a:rPr lang="en-US" sz="4400" b="1" spc="50" dirty="0" err="1" smtClean="0">
                <a:ln w="11430"/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ক্তির</a:t>
            </a:r>
            <a:r>
              <a:rPr lang="en-US" sz="4400" b="1" spc="50" dirty="0" smtClean="0">
                <a:ln w="11430"/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400" b="1" spc="50" dirty="0" smtClean="0">
                <a:ln w="11430"/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সমস্যা</a:t>
            </a:r>
            <a:r>
              <a:rPr lang="en-US" sz="4400" b="1" spc="50" dirty="0" err="1" smtClean="0">
                <a:ln w="11430"/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গুলো</a:t>
            </a:r>
            <a:r>
              <a:rPr lang="en-US" sz="4400" b="1" spc="50" dirty="0" smtClean="0">
                <a:ln w="11430"/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spc="50" dirty="0" err="1" smtClean="0">
                <a:ln w="11430"/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চিহ্নিত</a:t>
            </a:r>
            <a:r>
              <a:rPr lang="en-US" sz="4400" b="1" spc="50" dirty="0" smtClean="0">
                <a:ln w="11430"/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spc="50" dirty="0" err="1" smtClean="0">
                <a:ln w="11430"/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4400" b="1" spc="50" dirty="0" smtClean="0">
                <a:ln w="11430"/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spc="50" dirty="0" err="1" smtClean="0">
                <a:ln w="11430"/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4400" b="1" spc="50" dirty="0" smtClean="0">
                <a:ln w="11430"/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xmlns="" val="27121324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203608" y="304800"/>
            <a:ext cx="3927067" cy="2895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90600" y="304800"/>
            <a:ext cx="4814220" cy="28885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14400" y="3680085"/>
            <a:ext cx="4814220" cy="287311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TextBox 7"/>
          <p:cNvSpPr txBox="1"/>
          <p:nvPr/>
        </p:nvSpPr>
        <p:spPr>
          <a:xfrm>
            <a:off x="3810000" y="3048000"/>
            <a:ext cx="4007192" cy="70788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000" b="1" spc="50" dirty="0" err="1" smtClean="0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খাওয়ার</a:t>
            </a:r>
            <a:r>
              <a:rPr lang="en-US" sz="4000" b="1" spc="50" dirty="0" smtClean="0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spc="50" dirty="0" err="1" smtClean="0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প্রতি</a:t>
            </a:r>
            <a:r>
              <a:rPr lang="en-US" sz="4000" b="1" spc="50" dirty="0" smtClean="0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spc="50" dirty="0" err="1" smtClean="0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আসক্তি</a:t>
            </a:r>
            <a:r>
              <a:rPr lang="en-US" sz="4000" b="1" spc="50" dirty="0" smtClean="0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4000" b="1" spc="50" dirty="0">
              <a:ln w="11430"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324600" y="3680085"/>
            <a:ext cx="3806075" cy="287311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TextBox 9"/>
          <p:cNvSpPr txBox="1"/>
          <p:nvPr/>
        </p:nvSpPr>
        <p:spPr>
          <a:xfrm>
            <a:off x="3962400" y="6516124"/>
            <a:ext cx="4007192" cy="70788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000" b="1" spc="50" dirty="0" err="1" smtClean="0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কম্পিউটারে</a:t>
            </a:r>
            <a:r>
              <a:rPr lang="en-US" sz="4000" b="1" spc="50" dirty="0" smtClean="0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spc="50" dirty="0" err="1" smtClean="0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আসক্তি</a:t>
            </a:r>
            <a:endParaRPr lang="en-US" sz="4000" b="1" spc="50" dirty="0">
              <a:ln w="11430"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188507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057400" y="5029200"/>
            <a:ext cx="6985414" cy="175432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457200" indent="-457200">
              <a:buFont typeface="Wingdings" pitchFamily="2" charset="2"/>
              <a:buChar char="Ø"/>
            </a:pPr>
            <a:r>
              <a:rPr lang="en-US" sz="3600" spc="50" dirty="0" err="1" smtClean="0">
                <a:ln w="11430"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3600" spc="50" dirty="0" smtClean="0">
                <a:ln w="11430"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spc="50" dirty="0" err="1" smtClean="0">
                <a:ln w="11430"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কিছু</a:t>
            </a:r>
            <a:r>
              <a:rPr lang="en-US" sz="3600" spc="50" dirty="0" smtClean="0">
                <a:ln w="11430"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spc="50" dirty="0" err="1" smtClean="0">
                <a:ln w="11430"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মাত্রাতিরিক্ত</a:t>
            </a:r>
            <a:r>
              <a:rPr lang="en-US" sz="3600" spc="50" dirty="0" smtClean="0">
                <a:ln w="11430"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spc="50" dirty="0" err="1" smtClean="0">
                <a:ln w="11430"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ব্যবহার</a:t>
            </a:r>
            <a:r>
              <a:rPr lang="en-US" sz="3600" spc="50" dirty="0" smtClean="0">
                <a:ln w="11430"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 </a:t>
            </a:r>
          </a:p>
          <a:p>
            <a:pPr marL="457200" indent="-457200">
              <a:buFont typeface="Wingdings" pitchFamily="2" charset="2"/>
              <a:buChar char="Ø"/>
            </a:pPr>
            <a:r>
              <a:rPr lang="en-US" sz="3600" spc="50" dirty="0" err="1" smtClean="0">
                <a:ln w="11430"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3600" spc="50" dirty="0" smtClean="0">
                <a:ln w="11430"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spc="50" dirty="0" err="1" smtClean="0">
                <a:ln w="11430"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জিনিসের</a:t>
            </a:r>
            <a:r>
              <a:rPr lang="en-US" sz="3600" spc="50" dirty="0" smtClean="0">
                <a:ln w="11430"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spc="50" dirty="0" err="1" smtClean="0">
                <a:ln w="11430"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প্রতি</a:t>
            </a:r>
            <a:r>
              <a:rPr lang="en-US" sz="3600" spc="50" dirty="0" smtClean="0">
                <a:ln w="11430"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spc="50" dirty="0" err="1" smtClean="0">
                <a:ln w="11430"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প্রবল</a:t>
            </a:r>
            <a:r>
              <a:rPr lang="en-US" sz="3600" spc="50" dirty="0" smtClean="0">
                <a:ln w="11430"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spc="50" dirty="0" err="1" smtClean="0">
                <a:ln w="11430"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আকর্ষণ</a:t>
            </a:r>
            <a:endParaRPr lang="en-US" sz="3600" spc="50" dirty="0" smtClean="0">
              <a:ln w="11430">
                <a:solidFill>
                  <a:schemeClr val="tx1"/>
                </a:solidFill>
              </a:ln>
              <a:latin typeface="NikoshBAN" pitchFamily="2" charset="0"/>
              <a:cs typeface="NikoshBAN" pitchFamily="2" charset="0"/>
            </a:endParaRPr>
          </a:p>
          <a:p>
            <a:pPr marL="457200" indent="-457200">
              <a:buFont typeface="Wingdings" pitchFamily="2" charset="2"/>
              <a:buChar char="Ø"/>
            </a:pPr>
            <a:r>
              <a:rPr lang="en-US" sz="3600" spc="50" dirty="0" err="1" smtClean="0">
                <a:ln w="11430"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3600" spc="50" dirty="0" smtClean="0">
                <a:ln w="11430"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spc="50" dirty="0" err="1" smtClean="0">
                <a:ln w="11430"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3600" spc="50" dirty="0" smtClean="0">
                <a:ln w="11430"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spc="50" dirty="0" err="1" smtClean="0">
                <a:ln w="11430"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বারবার</a:t>
            </a:r>
            <a:r>
              <a:rPr lang="en-US" sz="3600" spc="50" dirty="0" smtClean="0">
                <a:ln w="11430"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spc="50" dirty="0" err="1" smtClean="0">
                <a:ln w="11430"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করার</a:t>
            </a:r>
            <a:r>
              <a:rPr lang="en-US" sz="3600" spc="50" dirty="0" smtClean="0">
                <a:ln w="11430"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spc="50" dirty="0" err="1" smtClean="0">
                <a:ln w="11430"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ফলে</a:t>
            </a:r>
            <a:r>
              <a:rPr lang="en-US" sz="3600" spc="50" dirty="0" smtClean="0">
                <a:ln w="11430"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spc="50" dirty="0" err="1" smtClean="0">
                <a:ln w="11430"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বদ</a:t>
            </a:r>
            <a:r>
              <a:rPr lang="en-US" sz="3600" spc="50" dirty="0" smtClean="0">
                <a:ln w="11430"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spc="50" dirty="0" err="1" smtClean="0">
                <a:ln w="11430"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অভ্যাস</a:t>
            </a:r>
            <a:endParaRPr lang="en-US" sz="36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8412" b="7743"/>
          <a:stretch/>
        </p:blipFill>
        <p:spPr>
          <a:xfrm>
            <a:off x="914400" y="981579"/>
            <a:ext cx="4596986" cy="3514221"/>
          </a:xfrm>
          <a:prstGeom prst="roundRect">
            <a:avLst>
              <a:gd name="adj" fmla="val 0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096000" y="981579"/>
            <a:ext cx="3752621" cy="36251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057080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ular Callout 3"/>
          <p:cNvSpPr/>
          <p:nvPr/>
        </p:nvSpPr>
        <p:spPr>
          <a:xfrm>
            <a:off x="3352800" y="658016"/>
            <a:ext cx="4038600" cy="886309"/>
          </a:xfrm>
          <a:prstGeom prst="wedgeRectCallout">
            <a:avLst>
              <a:gd name="adj1" fmla="val -16126"/>
              <a:gd name="adj2" fmla="val 48675"/>
            </a:avLst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8000" b="1" spc="50" dirty="0" err="1" smtClean="0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একক</a:t>
            </a:r>
            <a:r>
              <a:rPr lang="en-US" sz="8000" b="1" spc="50" dirty="0" smtClean="0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8000" b="1" spc="50" dirty="0" err="1" smtClean="0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কাজ</a:t>
            </a:r>
            <a:endParaRPr lang="en-US" sz="8000" b="1" spc="50" dirty="0">
              <a:ln w="11430"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09800" y="3352800"/>
            <a:ext cx="6554638" cy="1107996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6600" b="1" spc="50" dirty="0" err="1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আসক্তি</a:t>
            </a:r>
            <a:r>
              <a:rPr lang="en-US" sz="6600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b="1" spc="50" dirty="0" err="1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কীভাবে</a:t>
            </a:r>
            <a:r>
              <a:rPr lang="en-US" sz="6600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b="1" spc="50" dirty="0" err="1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জন্মায়</a:t>
            </a:r>
            <a:r>
              <a:rPr lang="en-US" sz="6600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?</a:t>
            </a:r>
          </a:p>
        </p:txBody>
      </p:sp>
      <p:cxnSp>
        <p:nvCxnSpPr>
          <p:cNvPr id="3" name="Straight Connector 2"/>
          <p:cNvCxnSpPr/>
          <p:nvPr/>
        </p:nvCxnSpPr>
        <p:spPr>
          <a:xfrm>
            <a:off x="92529" y="2066835"/>
            <a:ext cx="10820400" cy="0"/>
          </a:xfrm>
          <a:prstGeom prst="line">
            <a:avLst/>
          </a:prstGeom>
          <a:ln w="127000" cap="rnd" cmpd="dbl">
            <a:solidFill>
              <a:schemeClr val="accent1">
                <a:shade val="95000"/>
                <a:satMod val="105000"/>
                <a:alpha val="85000"/>
              </a:schemeClr>
            </a:solidFill>
            <a:prstDash val="solid"/>
            <a:round/>
          </a:ln>
          <a:effectLst>
            <a:glow rad="190500">
              <a:schemeClr val="accent1">
                <a:alpha val="27000"/>
              </a:schemeClr>
            </a:glow>
            <a:outerShdw blurRad="50800" dist="50800" dir="18900000" algn="bl" rotWithShape="0">
              <a:prstClr val="black">
                <a:alpha val="40000"/>
              </a:prstClr>
            </a:outerShdw>
            <a:reflection blurRad="76200" stA="71000" endPos="65000" dir="5400000" sy="-100000" algn="bl" rotWithShape="0"/>
            <a:softEdge rad="0"/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Chevron 7"/>
          <p:cNvSpPr/>
          <p:nvPr/>
        </p:nvSpPr>
        <p:spPr>
          <a:xfrm>
            <a:off x="10150939" y="174170"/>
            <a:ext cx="669465" cy="1869440"/>
          </a:xfrm>
          <a:prstGeom prst="chevron">
            <a:avLst>
              <a:gd name="adj" fmla="val 71429"/>
            </a:avLst>
          </a:prstGeom>
          <a:solidFill>
            <a:srgbClr val="002060"/>
          </a:solidFill>
          <a:effectLst>
            <a:outerShdw blurRad="558800" dir="21594000" algn="ctr" rotWithShape="0">
              <a:srgbClr val="000000"/>
            </a:outerShdw>
            <a:reflection endPos="0" dist="508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Chevron 9"/>
          <p:cNvSpPr/>
          <p:nvPr/>
        </p:nvSpPr>
        <p:spPr>
          <a:xfrm>
            <a:off x="9601204" y="162560"/>
            <a:ext cx="669465" cy="1869440"/>
          </a:xfrm>
          <a:prstGeom prst="chevron">
            <a:avLst>
              <a:gd name="adj" fmla="val 71429"/>
            </a:avLst>
          </a:prstGeom>
          <a:solidFill>
            <a:srgbClr val="002060"/>
          </a:solidFill>
          <a:effectLst>
            <a:outerShdw blurRad="558800" dir="21594000" algn="ctr" rotWithShape="0">
              <a:srgbClr val="000000"/>
            </a:outerShdw>
            <a:reflection endPos="0" dist="508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Chevron 10"/>
          <p:cNvSpPr/>
          <p:nvPr/>
        </p:nvSpPr>
        <p:spPr>
          <a:xfrm flipH="1">
            <a:off x="157843" y="162560"/>
            <a:ext cx="593272" cy="1869440"/>
          </a:xfrm>
          <a:prstGeom prst="chevron">
            <a:avLst>
              <a:gd name="adj" fmla="val 71429"/>
            </a:avLst>
          </a:prstGeom>
          <a:solidFill>
            <a:srgbClr val="002060"/>
          </a:solidFill>
          <a:effectLst>
            <a:outerShdw blurRad="558800" dir="21594000" algn="ctr" rotWithShape="0">
              <a:srgbClr val="000000"/>
            </a:outerShdw>
            <a:reflection endPos="0" dist="508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2" name="Chevron 11"/>
          <p:cNvSpPr/>
          <p:nvPr/>
        </p:nvSpPr>
        <p:spPr>
          <a:xfrm flipH="1">
            <a:off x="625926" y="162560"/>
            <a:ext cx="593272" cy="1869440"/>
          </a:xfrm>
          <a:prstGeom prst="chevron">
            <a:avLst>
              <a:gd name="adj" fmla="val 71429"/>
            </a:avLst>
          </a:prstGeom>
          <a:solidFill>
            <a:srgbClr val="002060"/>
          </a:solidFill>
          <a:effectLst>
            <a:outerShdw blurRad="558800" dir="21594000" algn="ctr" rotWithShape="0">
              <a:srgbClr val="000000"/>
            </a:outerShdw>
            <a:reflection endPos="0" dist="508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261603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2029</TotalTime>
  <Words>961</Words>
  <Application>Microsoft Office PowerPoint</Application>
  <PresentationFormat>Custom</PresentationFormat>
  <Paragraphs>133</Paragraphs>
  <Slides>24</Slides>
  <Notes>22</Notes>
  <HiddenSlides>1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6" baseType="lpstr">
      <vt:lpstr>Office Theme</vt:lpstr>
      <vt:lpstr>Packager Shell Object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সবাইকে ধন্যবাদ</vt:lpstr>
      <vt:lpstr>Slide 24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julfiker</dc:creator>
  <cp:lastModifiedBy>USER</cp:lastModifiedBy>
  <cp:revision>166</cp:revision>
  <dcterms:created xsi:type="dcterms:W3CDTF">2015-04-20T15:34:30Z</dcterms:created>
  <dcterms:modified xsi:type="dcterms:W3CDTF">2020-02-10T10:13:57Z</dcterms:modified>
</cp:coreProperties>
</file>