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86" r:id="rId2"/>
    <p:sldId id="262" r:id="rId3"/>
    <p:sldId id="264" r:id="rId4"/>
    <p:sldId id="274" r:id="rId5"/>
    <p:sldId id="283" r:id="rId6"/>
    <p:sldId id="270" r:id="rId7"/>
    <p:sldId id="271" r:id="rId8"/>
    <p:sldId id="281" r:id="rId9"/>
    <p:sldId id="272" r:id="rId10"/>
    <p:sldId id="282" r:id="rId11"/>
    <p:sldId id="277" r:id="rId12"/>
    <p:sldId id="278" r:id="rId13"/>
    <p:sldId id="280" r:id="rId14"/>
    <p:sldId id="273" r:id="rId15"/>
    <p:sldId id="275" r:id="rId16"/>
    <p:sldId id="276"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E7FF"/>
    <a:srgbClr val="E1FFFF"/>
    <a:srgbClr val="99FFCC"/>
    <a:srgbClr val="F3FFF3"/>
    <a:srgbClr val="FFCCFF"/>
    <a:srgbClr val="0000FF"/>
    <a:srgbClr val="000099"/>
    <a:srgbClr val="0033CC"/>
    <a:srgbClr val="F1F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1" autoAdjust="0"/>
    <p:restoredTop sz="94434" autoAdjust="0"/>
  </p:normalViewPr>
  <p:slideViewPr>
    <p:cSldViewPr>
      <p:cViewPr>
        <p:scale>
          <a:sx n="76" d="100"/>
          <a:sy n="76" d="100"/>
        </p:scale>
        <p:origin x="-1194"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19913-C5EA-40EF-8837-11E326574A4D}" type="datetimeFigureOut">
              <a:rPr lang="en-US" smtClean="0"/>
              <a:t>6/13/2020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F4F62-3C76-4EB7-B99E-6C0D7D675275}" type="slidenum">
              <a:rPr lang="en-US" smtClean="0"/>
              <a:t>‹#›</a:t>
            </a:fld>
            <a:endParaRPr lang="en-US"/>
          </a:p>
        </p:txBody>
      </p:sp>
    </p:spTree>
    <p:extLst>
      <p:ext uri="{BB962C8B-B14F-4D97-AF65-F5344CB8AC3E}">
        <p14:creationId xmlns:p14="http://schemas.microsoft.com/office/powerpoint/2010/main" val="383260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0909D6F-F503-4B86-9064-24D27D0B851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5669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  </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11</a:t>
            </a:fld>
            <a:endParaRPr lang="en-US"/>
          </a:p>
        </p:txBody>
      </p:sp>
    </p:spTree>
    <p:extLst>
      <p:ext uri="{BB962C8B-B14F-4D97-AF65-F5344CB8AC3E}">
        <p14:creationId xmlns:p14="http://schemas.microsoft.com/office/powerpoint/2010/main" val="282937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12</a:t>
            </a:fld>
            <a:endParaRPr lang="en-US"/>
          </a:p>
        </p:txBody>
      </p:sp>
    </p:spTree>
    <p:extLst>
      <p:ext uri="{BB962C8B-B14F-4D97-AF65-F5344CB8AC3E}">
        <p14:creationId xmlns:p14="http://schemas.microsoft.com/office/powerpoint/2010/main" val="991014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13</a:t>
            </a:fld>
            <a:endParaRPr lang="en-US"/>
          </a:p>
        </p:txBody>
      </p:sp>
    </p:spTree>
    <p:extLst>
      <p:ext uri="{BB962C8B-B14F-4D97-AF65-F5344CB8AC3E}">
        <p14:creationId xmlns:p14="http://schemas.microsoft.com/office/powerpoint/2010/main" val="710409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সময়----৮ মিনিট। </a:t>
            </a:r>
            <a:r>
              <a:rPr lang="bn-IN" baseline="0" dirty="0" smtClean="0"/>
              <a:t> </a:t>
            </a:r>
            <a:r>
              <a:rPr lang="bn-IN" dirty="0" smtClean="0"/>
              <a:t>শিক্ষক</a:t>
            </a:r>
            <a:r>
              <a:rPr lang="bn-IN" baseline="0" dirty="0" smtClean="0"/>
              <a:t> সঠিক সমাধান শিক্ষার্থী দ্বারা বোর্ডে নির্ণয় করতে পারেন। </a:t>
            </a:r>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14</a:t>
            </a:fld>
            <a:endParaRPr lang="en-US"/>
          </a:p>
        </p:txBody>
      </p:sp>
    </p:spTree>
    <p:extLst>
      <p:ext uri="{BB962C8B-B14F-4D97-AF65-F5344CB8AC3E}">
        <p14:creationId xmlns:p14="http://schemas.microsoft.com/office/powerpoint/2010/main" val="117490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15</a:t>
            </a:fld>
            <a:endParaRPr lang="en-US"/>
          </a:p>
        </p:txBody>
      </p:sp>
    </p:spTree>
    <p:extLst>
      <p:ext uri="{BB962C8B-B14F-4D97-AF65-F5344CB8AC3E}">
        <p14:creationId xmlns:p14="http://schemas.microsoft.com/office/powerpoint/2010/main" val="355080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16</a:t>
            </a:fld>
            <a:endParaRPr lang="en-US"/>
          </a:p>
        </p:txBody>
      </p:sp>
    </p:spTree>
    <p:extLst>
      <p:ext uri="{BB962C8B-B14F-4D97-AF65-F5344CB8AC3E}">
        <p14:creationId xmlns:p14="http://schemas.microsoft.com/office/powerpoint/2010/main" val="376893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17</a:t>
            </a:fld>
            <a:endParaRPr lang="en-US"/>
          </a:p>
        </p:txBody>
      </p:sp>
    </p:spTree>
    <p:extLst>
      <p:ext uri="{BB962C8B-B14F-4D97-AF65-F5344CB8AC3E}">
        <p14:creationId xmlns:p14="http://schemas.microsoft.com/office/powerpoint/2010/main" val="1008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স্লাইডটি হাইড করে</a:t>
            </a:r>
            <a:r>
              <a:rPr lang="bn-IN" baseline="0" dirty="0" smtClean="0">
                <a:latin typeface="NikoshBAN" pitchFamily="2" charset="0"/>
                <a:cs typeface="NikoshBAN" pitchFamily="2" charset="0"/>
              </a:rPr>
              <a:t> রাখা হয়েছে।</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3</a:t>
            </a:fld>
            <a:endParaRPr lang="en-US"/>
          </a:p>
        </p:txBody>
      </p:sp>
    </p:spTree>
    <p:extLst>
      <p:ext uri="{BB962C8B-B14F-4D97-AF65-F5344CB8AC3E}">
        <p14:creationId xmlns:p14="http://schemas.microsoft.com/office/powerpoint/2010/main" val="74943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4</a:t>
            </a:fld>
            <a:endParaRPr lang="en-US"/>
          </a:p>
        </p:txBody>
      </p:sp>
    </p:spTree>
    <p:extLst>
      <p:ext uri="{BB962C8B-B14F-4D97-AF65-F5344CB8AC3E}">
        <p14:creationId xmlns:p14="http://schemas.microsoft.com/office/powerpoint/2010/main" val="405948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5</a:t>
            </a:fld>
            <a:endParaRPr lang="en-US"/>
          </a:p>
        </p:txBody>
      </p:sp>
    </p:spTree>
    <p:extLst>
      <p:ext uri="{BB962C8B-B14F-4D97-AF65-F5344CB8AC3E}">
        <p14:creationId xmlns:p14="http://schemas.microsoft.com/office/powerpoint/2010/main" val="117454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6CF4F62-3C76-4EB7-B99E-6C0D7D675275}" type="slidenum">
              <a:rPr lang="en-US" smtClean="0"/>
              <a:t>6</a:t>
            </a:fld>
            <a:endParaRPr lang="en-US"/>
          </a:p>
        </p:txBody>
      </p:sp>
    </p:spTree>
    <p:extLst>
      <p:ext uri="{BB962C8B-B14F-4D97-AF65-F5344CB8AC3E}">
        <p14:creationId xmlns:p14="http://schemas.microsoft.com/office/powerpoint/2010/main" val="332236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t>7</a:t>
            </a:fld>
            <a:endParaRPr lang="en-US"/>
          </a:p>
        </p:txBody>
      </p:sp>
    </p:spTree>
    <p:extLst>
      <p:ext uri="{BB962C8B-B14F-4D97-AF65-F5344CB8AC3E}">
        <p14:creationId xmlns:p14="http://schemas.microsoft.com/office/powerpoint/2010/main" val="416858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8</a:t>
            </a:fld>
            <a:endParaRPr lang="en-US"/>
          </a:p>
        </p:txBody>
      </p:sp>
    </p:spTree>
    <p:extLst>
      <p:ext uri="{BB962C8B-B14F-4D97-AF65-F5344CB8AC3E}">
        <p14:creationId xmlns:p14="http://schemas.microsoft.com/office/powerpoint/2010/main" val="412799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NikoshBAN" pitchFamily="2" charset="0"/>
                <a:cs typeface="NikoshBAN" pitchFamily="2" charset="0"/>
              </a:rPr>
              <a:t>১ম চিত্রে কোন সমীকরণের লেখ? ২য় চিত্রে কোন সমীকরণের লেখ? ছেদবিন্দুর মানকে কী বলা হয়? </a:t>
            </a:r>
            <a:r>
              <a:rPr lang="en-US" baseline="0" dirty="0" smtClean="0">
                <a:latin typeface="Times New Roman" pitchFamily="18" charset="0"/>
                <a:cs typeface="Times New Roman" pitchFamily="18" charset="0"/>
              </a:rPr>
              <a:t>X</a:t>
            </a:r>
            <a:r>
              <a:rPr lang="bn-IN" baseline="0" dirty="0" smtClean="0">
                <a:latin typeface="NikoshBAN" pitchFamily="2" charset="0"/>
                <a:cs typeface="NikoshBAN" pitchFamily="2" charset="0"/>
              </a:rPr>
              <a:t> অক্ষের মানকে কী বলা হয়? </a:t>
            </a:r>
            <a:r>
              <a:rPr lang="en-US" baseline="0" dirty="0" smtClean="0">
                <a:latin typeface="NikoshBAN" pitchFamily="2" charset="0"/>
                <a:cs typeface="NikoshBAN" pitchFamily="2" charset="0"/>
              </a:rPr>
              <a:t>Y</a:t>
            </a:r>
            <a:r>
              <a:rPr lang="bn-IN" baseline="0" dirty="0" smtClean="0">
                <a:latin typeface="NikoshBAN" pitchFamily="2" charset="0"/>
                <a:cs typeface="NikoshBAN" pitchFamily="2" charset="0"/>
              </a:rPr>
              <a:t> অক্ষের মানকে কী বলা হয়?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9</a:t>
            </a:fld>
            <a:endParaRPr lang="en-US"/>
          </a:p>
        </p:txBody>
      </p:sp>
    </p:spTree>
    <p:extLst>
      <p:ext uri="{BB962C8B-B14F-4D97-AF65-F5344CB8AC3E}">
        <p14:creationId xmlns:p14="http://schemas.microsoft.com/office/powerpoint/2010/main" val="216826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১নং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২নং সমীকরণ থেকে কী নির্ধার</a:t>
            </a:r>
            <a:r>
              <a:rPr lang="en-US" baseline="0" dirty="0" smtClean="0">
                <a:latin typeface="NikoshBAN" pitchFamily="2" charset="0"/>
                <a:cs typeface="NikoshBAN" pitchFamily="2" charset="0"/>
              </a:rPr>
              <a:t>ণ</a:t>
            </a:r>
            <a:r>
              <a:rPr lang="bn-IN" baseline="0" dirty="0" smtClean="0">
                <a:latin typeface="NikoshBAN" pitchFamily="2" charset="0"/>
                <a:cs typeface="NikoshBAN" pitchFamily="2" charset="0"/>
              </a:rPr>
              <a:t> করা হল? ১নং এর বিন্দুগুলো কোথায় স্থাপন করা হল? বিন্দুগুলো যোগ করে কী পাওয়া গেল? ২নং এর বিন্দুগুলো কোথায় স্থাপন করা হল? বিন্দুগুলো যোগ করে কী পাওয়া গেল? সমীকরণদ্বয়কে কী বলে?</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t>10</a:t>
            </a:fld>
            <a:endParaRPr lang="en-US"/>
          </a:p>
        </p:txBody>
      </p:sp>
    </p:spTree>
    <p:extLst>
      <p:ext uri="{BB962C8B-B14F-4D97-AF65-F5344CB8AC3E}">
        <p14:creationId xmlns:p14="http://schemas.microsoft.com/office/powerpoint/2010/main" val="181572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6/13/2020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1"/>
          <p:cNvSpPr txBox="1"/>
          <p:nvPr/>
        </p:nvSpPr>
        <p:spPr>
          <a:xfrm>
            <a:off x="457200" y="685800"/>
            <a:ext cx="5791200" cy="584775"/>
          </a:xfrm>
          <a:prstGeom prst="rect">
            <a:avLst/>
          </a:prstGeom>
          <a:solidFill>
            <a:srgbClr val="F5E1FB"/>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smtClean="0">
                <a:latin typeface="NikoshBAN" pitchFamily="2" charset="0"/>
                <a:cs typeface="NikoshBAN" pitchFamily="2" charset="0"/>
              </a:rPr>
              <a:t>আজকের গনিত ক্লাসে শিক্ষর্থীদেরকে </a:t>
            </a:r>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70575"/>
            <a:ext cx="8458200" cy="51302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1" y="304800"/>
            <a:ext cx="2490212" cy="965776"/>
          </a:xfrm>
          <a:prstGeom prst="rect">
            <a:avLst/>
          </a:prstGeom>
        </p:spPr>
      </p:pic>
    </p:spTree>
    <p:extLst>
      <p:ext uri="{BB962C8B-B14F-4D97-AF65-F5344CB8AC3E}">
        <p14:creationId xmlns:p14="http://schemas.microsoft.com/office/powerpoint/2010/main" val="2998821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189" y="476071"/>
            <a:ext cx="30480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x + 2y = 9------(</a:t>
            </a:r>
            <a:r>
              <a:rPr lang="en-US" sz="2400" dirty="0" smtClean="0">
                <a:latin typeface="Times New Roman"/>
                <a:cs typeface="Times New Roman"/>
              </a:rPr>
              <a:t>i)</a:t>
            </a:r>
          </a:p>
          <a:p>
            <a:r>
              <a:rPr lang="en-US" sz="2400" dirty="0" smtClean="0">
                <a:latin typeface="Times New Roman"/>
                <a:cs typeface="Times New Roman"/>
              </a:rPr>
              <a:t>2x – </a:t>
            </a:r>
            <a:r>
              <a:rPr lang="en-US" sz="2400" dirty="0">
                <a:latin typeface="Times New Roman"/>
                <a:cs typeface="Times New Roman"/>
              </a:rPr>
              <a:t>y</a:t>
            </a:r>
            <a:r>
              <a:rPr lang="en-US" sz="2400" dirty="0" smtClean="0">
                <a:latin typeface="Times New Roman"/>
                <a:cs typeface="Times New Roman"/>
              </a:rPr>
              <a:t> = 3--------(ii)</a:t>
            </a:r>
            <a:endParaRPr lang="bn-IN" sz="2400" dirty="0" smtClean="0">
              <a:latin typeface="Times New Roman"/>
              <a:cs typeface="Times New Roman"/>
            </a:endParaRPr>
          </a:p>
          <a:p>
            <a:endParaRPr lang="en-US" sz="2400" dirty="0" smtClean="0">
              <a:latin typeface="Times New Roman"/>
              <a:cs typeface="Times New Roman"/>
            </a:endParaRPr>
          </a:p>
          <a:p>
            <a:r>
              <a:rPr lang="bn-IN" sz="2400" dirty="0" smtClean="0">
                <a:latin typeface="NikoshBAN" pitchFamily="2" charset="0"/>
                <a:cs typeface="NikoshBAN" pitchFamily="2" charset="0"/>
              </a:rPr>
              <a:t>সমীকরণ </a:t>
            </a:r>
            <a:r>
              <a:rPr lang="en-US" sz="2400" dirty="0" smtClean="0">
                <a:latin typeface="Times New Roman"/>
                <a:cs typeface="Times New Roman"/>
              </a:rPr>
              <a:t>(i)</a:t>
            </a:r>
            <a:r>
              <a:rPr lang="bn-IN" sz="2400" dirty="0" smtClean="0">
                <a:latin typeface="NikoshBAN" pitchFamily="2" charset="0"/>
                <a:cs typeface="NikoshBAN" pitchFamily="2" charset="0"/>
              </a:rPr>
              <a:t> হতে পাই,</a:t>
            </a:r>
            <a:endParaRPr lang="en-US" sz="2400"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8199799"/>
              </p:ext>
            </p:extLst>
          </p:nvPr>
        </p:nvGraphicFramePr>
        <p:xfrm>
          <a:off x="535189" y="2636520"/>
          <a:ext cx="2971800" cy="792480"/>
        </p:xfrm>
        <a:graphic>
          <a:graphicData uri="http://schemas.openxmlformats.org/drawingml/2006/table">
            <a:tbl>
              <a:tblPr firstRow="1" bandRow="1">
                <a:effectLst/>
                <a:tableStyleId>{5C22544A-7EE6-4342-B048-85BDC9FD1C3A}</a:tableStyleId>
              </a:tblPr>
              <a:tblGrid>
                <a:gridCol w="594360"/>
                <a:gridCol w="594360"/>
                <a:gridCol w="563880"/>
                <a:gridCol w="624840"/>
                <a:gridCol w="594360"/>
              </a:tblGrid>
              <a:tr h="342900">
                <a:tc>
                  <a:txBody>
                    <a:bodyPr/>
                    <a:lstStyle/>
                    <a:p>
                      <a:pPr algn="ctr"/>
                      <a:r>
                        <a:rPr lang="en-US" sz="2000" b="0" dirty="0" smtClean="0">
                          <a:solidFill>
                            <a:schemeClr val="tx1"/>
                          </a:solidFill>
                        </a:rPr>
                        <a:t>x</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-7</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7</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152401">
                <a:tc>
                  <a:txBody>
                    <a:bodyPr/>
                    <a:lstStyle/>
                    <a:p>
                      <a:pPr algn="ctr"/>
                      <a:r>
                        <a:rPr lang="en-US" sz="2000" dirty="0" smtClean="0">
                          <a:latin typeface="Times New Roman" pitchFamily="18" charset="0"/>
                          <a:cs typeface="Times New Roman" pitchFamily="18" charset="0"/>
                        </a:rPr>
                        <a:t>y</a:t>
                      </a:r>
                      <a:endParaRPr lang="en-US" sz="20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6</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3</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8</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1</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sp>
        <p:nvSpPr>
          <p:cNvPr id="5" name="TextBox 4"/>
          <p:cNvSpPr txBox="1"/>
          <p:nvPr/>
        </p:nvSpPr>
        <p:spPr>
          <a:xfrm>
            <a:off x="535189" y="4034135"/>
            <a:ext cx="3048000" cy="461665"/>
          </a:xfrm>
          <a:prstGeom prst="rect">
            <a:avLst/>
          </a:prstGeom>
          <a:noFill/>
        </p:spPr>
        <p:txBody>
          <a:bodyPr wrap="square" rtlCol="0">
            <a:spAutoFit/>
          </a:bodyPr>
          <a:lstStyle/>
          <a:p>
            <a:r>
              <a:rPr lang="bn-IN" sz="2400" dirty="0" smtClean="0">
                <a:latin typeface="NikoshBAN" pitchFamily="2" charset="0"/>
                <a:cs typeface="NikoshBAN" pitchFamily="2" charset="0"/>
              </a:rPr>
              <a:t>সমীকরণ </a:t>
            </a:r>
            <a:r>
              <a:rPr lang="en-US" sz="2400" dirty="0" smtClean="0">
                <a:latin typeface="Times New Roman"/>
                <a:cs typeface="Times New Roman"/>
              </a:rPr>
              <a:t>(ii)</a:t>
            </a:r>
            <a:r>
              <a:rPr lang="bn-IN" sz="2400" dirty="0" smtClean="0">
                <a:latin typeface="NikoshBAN" pitchFamily="2" charset="0"/>
                <a:cs typeface="NikoshBAN" pitchFamily="2" charset="0"/>
              </a:rPr>
              <a:t> হতে পাই,</a:t>
            </a:r>
          </a:p>
        </p:txBody>
      </p:sp>
      <p:graphicFrame>
        <p:nvGraphicFramePr>
          <p:cNvPr id="6" name="Table 5"/>
          <p:cNvGraphicFramePr>
            <a:graphicFrameLocks noGrp="1"/>
          </p:cNvGraphicFramePr>
          <p:nvPr>
            <p:extLst>
              <p:ext uri="{D42A27DB-BD31-4B8C-83A1-F6EECF244321}">
                <p14:modId xmlns:p14="http://schemas.microsoft.com/office/powerpoint/2010/main" val="443203471"/>
              </p:ext>
            </p:extLst>
          </p:nvPr>
        </p:nvGraphicFramePr>
        <p:xfrm>
          <a:off x="533400" y="5074920"/>
          <a:ext cx="2971800" cy="792480"/>
        </p:xfrm>
        <a:graphic>
          <a:graphicData uri="http://schemas.openxmlformats.org/drawingml/2006/table">
            <a:tbl>
              <a:tblPr firstRow="1" bandRow="1">
                <a:effectLst/>
                <a:tableStyleId>{5C22544A-7EE6-4342-B048-85BDC9FD1C3A}</a:tableStyleId>
              </a:tblPr>
              <a:tblGrid>
                <a:gridCol w="594360"/>
                <a:gridCol w="594360"/>
                <a:gridCol w="594360"/>
                <a:gridCol w="594360"/>
                <a:gridCol w="594360"/>
              </a:tblGrid>
              <a:tr h="342900">
                <a:tc>
                  <a:txBody>
                    <a:bodyPr/>
                    <a:lstStyle/>
                    <a:p>
                      <a:pPr algn="ctr"/>
                      <a:r>
                        <a:rPr lang="en-US" sz="2000" b="0" dirty="0" smtClean="0">
                          <a:solidFill>
                            <a:schemeClr val="tx1"/>
                          </a:solidFill>
                        </a:rPr>
                        <a:t>x</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-1</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-3</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000" b="0" dirty="0" smtClean="0">
                          <a:solidFill>
                            <a:schemeClr val="tx1"/>
                          </a:solidFill>
                        </a:rPr>
                        <a:t>5</a:t>
                      </a:r>
                      <a:endParaRPr lang="en-US" sz="20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152401">
                <a:tc>
                  <a:txBody>
                    <a:bodyPr/>
                    <a:lstStyle/>
                    <a:p>
                      <a:pPr algn="ctr"/>
                      <a:r>
                        <a:rPr lang="en-US" sz="2000" dirty="0" smtClean="0">
                          <a:latin typeface="Times New Roman" pitchFamily="18" charset="0"/>
                          <a:cs typeface="Times New Roman" pitchFamily="18" charset="0"/>
                        </a:rPr>
                        <a:t>y</a:t>
                      </a:r>
                      <a:endParaRPr lang="en-US" sz="20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latin typeface="Times New Roman"/>
                          <a:cs typeface="Times New Roman"/>
                        </a:rPr>
                        <a:t>–5</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3</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latin typeface="Times New Roman"/>
                          <a:cs typeface="Times New Roman"/>
                        </a:rPr>
                        <a:t>–</a:t>
                      </a:r>
                      <a:r>
                        <a:rPr lang="en-US" sz="2000" dirty="0" smtClean="0"/>
                        <a:t>9</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000" dirty="0" smtClean="0"/>
                        <a:t>7</a:t>
                      </a:r>
                      <a:endParaRPr lang="en-US" sz="20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78169"/>
            <a:ext cx="5105400" cy="5486400"/>
          </a:xfrm>
          <a:prstGeom prst="rect">
            <a:avLst/>
          </a:prstGeom>
        </p:spPr>
      </p:pic>
      <p:cxnSp>
        <p:nvCxnSpPr>
          <p:cNvPr id="10" name="Straight Connector 9"/>
          <p:cNvCxnSpPr/>
          <p:nvPr/>
        </p:nvCxnSpPr>
        <p:spPr>
          <a:xfrm>
            <a:off x="3583189" y="3449969"/>
            <a:ext cx="5103611"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67401" y="478169"/>
            <a:ext cx="0" cy="5486402"/>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191000" y="1385408"/>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2667000"/>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05400" y="1864182"/>
            <a:ext cx="152400" cy="181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91400" y="3138006"/>
            <a:ext cx="152400" cy="1385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38800" y="4585808"/>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05400" y="5638800"/>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1614008"/>
            <a:ext cx="152400" cy="13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3583189" y="1087769"/>
            <a:ext cx="5103611" cy="27432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080379" y="492432"/>
            <a:ext cx="2590800" cy="5457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5189" y="5964569"/>
            <a:ext cx="8151611"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সরল সহসমীকরণের প্রত্যেকটি লেখচিত্র ভিন্ন ভিন্ন সরলরেখা।</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6538633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10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1000"/>
                                        <p:tgtEl>
                                          <p:spTgt spid="22"/>
                                        </p:tgtEl>
                                      </p:cBhvr>
                                    </p:animEffect>
                                    <p:anim calcmode="lin" valueType="num">
                                      <p:cBhvr>
                                        <p:cTn id="91" dur="1000" fill="hold"/>
                                        <p:tgtEl>
                                          <p:spTgt spid="22"/>
                                        </p:tgtEl>
                                        <p:attrNameLst>
                                          <p:attrName>ppt_x</p:attrName>
                                        </p:attrNameLst>
                                      </p:cBhvr>
                                      <p:tavLst>
                                        <p:tav tm="0">
                                          <p:val>
                                            <p:strVal val="#ppt_x"/>
                                          </p:val>
                                        </p:tav>
                                        <p:tav tm="100000">
                                          <p:val>
                                            <p:strVal val="#ppt_x"/>
                                          </p:val>
                                        </p:tav>
                                      </p:tavLst>
                                    </p:anim>
                                    <p:anim calcmode="lin" valueType="num">
                                      <p:cBhvr>
                                        <p:cTn id="9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10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left)">
                                      <p:cBhvr>
                                        <p:cTn id="10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16" grpId="0" animBg="1"/>
      <p:bldP spid="18" grpId="0" animBg="1"/>
      <p:bldP spid="19" grpId="0" animBg="1"/>
      <p:bldP spid="20" grpId="0" animBg="1"/>
      <p:bldP spid="21" grpId="0" animBg="1"/>
      <p:bldP spid="22" grpId="0" animBg="1"/>
      <p:bldP spid="24"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533400"/>
            <a:ext cx="7511698" cy="769441"/>
          </a:xfrm>
          <a:prstGeom prst="rect">
            <a:avLst/>
          </a:prstGeom>
          <a:solidFill>
            <a:srgbClr val="FFE7FF"/>
          </a:solidFill>
          <a:ln w="19050">
            <a:solidFill>
              <a:schemeClr val="tx1"/>
            </a:solidFill>
          </a:ln>
        </p:spPr>
        <p:txBody>
          <a:bodyPr wrap="square" rtlCol="0">
            <a:spAutoFit/>
          </a:bodyPr>
          <a:lstStyle/>
          <a:p>
            <a:pPr algn="ctr" fontAlgn="base">
              <a:spcBef>
                <a:spcPct val="0"/>
              </a:spcBef>
              <a:spcAft>
                <a:spcPct val="0"/>
              </a:spcAft>
            </a:pPr>
            <a:r>
              <a:rPr lang="bn-IN" sz="4400" dirty="0" smtClean="0">
                <a:solidFill>
                  <a:prstClr val="black"/>
                </a:solidFill>
                <a:latin typeface="NikoshBAN" pitchFamily="2" charset="0"/>
                <a:cs typeface="NikoshBAN" pitchFamily="2" charset="0"/>
              </a:rPr>
              <a:t>একক</a:t>
            </a:r>
            <a:r>
              <a:rPr lang="bn-BD" sz="4400" dirty="0" smtClean="0">
                <a:solidFill>
                  <a:prstClr val="black"/>
                </a:solidFill>
                <a:latin typeface="NikoshBAN" pitchFamily="2" charset="0"/>
                <a:cs typeface="NikoshBAN" pitchFamily="2" charset="0"/>
              </a:rPr>
              <a:t> কাজ</a:t>
            </a:r>
            <a:endParaRPr lang="en-US" sz="4400" dirty="0">
              <a:solidFill>
                <a:prstClr val="black"/>
              </a:solidFill>
              <a:latin typeface="NikoshBAN" pitchFamily="2" charset="0"/>
              <a:cs typeface="NikoshBAN" pitchFamily="2" charset="0"/>
            </a:endParaRPr>
          </a:p>
        </p:txBody>
      </p:sp>
      <p:sp>
        <p:nvSpPr>
          <p:cNvPr id="5" name="TextBox 4"/>
          <p:cNvSpPr txBox="1"/>
          <p:nvPr/>
        </p:nvSpPr>
        <p:spPr>
          <a:xfrm>
            <a:off x="914400" y="3962400"/>
            <a:ext cx="7696200" cy="2554545"/>
          </a:xfrm>
          <a:prstGeom prst="rect">
            <a:avLst/>
          </a:prstGeom>
          <a:solidFill>
            <a:srgbClr val="CCFFCC"/>
          </a:solidFill>
          <a:ln w="19050">
            <a:solidFill>
              <a:schemeClr val="tx1"/>
            </a:solidFill>
          </a:ln>
        </p:spPr>
        <p:txBody>
          <a:bodyPr wrap="square" rtlCol="0">
            <a:spAutoFit/>
          </a:bodyPr>
          <a:lstStyle/>
          <a:p>
            <a:pPr algn="ctr" fontAlgn="base">
              <a:spcBef>
                <a:spcPct val="0"/>
              </a:spcBef>
              <a:spcAft>
                <a:spcPct val="0"/>
              </a:spcAft>
            </a:pPr>
            <a:endParaRPr lang="bn-IN" sz="3200" dirty="0" smtClean="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smtClean="0">
                <a:solidFill>
                  <a:prstClr val="black"/>
                </a:solidFill>
                <a:latin typeface="Times New Roman" pitchFamily="18" charset="0"/>
                <a:cs typeface="Times New Roman" pitchFamily="18" charset="0"/>
              </a:rPr>
              <a:t>4x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 3y =</a:t>
            </a:r>
            <a:r>
              <a:rPr lang="bn-IN" sz="3200" dirty="0" smtClean="0">
                <a:solidFill>
                  <a:prstClr val="black"/>
                </a:solidFill>
                <a:latin typeface="Times New Roman" pitchFamily="18" charset="0"/>
                <a:cs typeface="Times New Roman" pitchFamily="18" charset="0"/>
              </a:rPr>
              <a:t>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1</a:t>
            </a:r>
            <a:r>
              <a:rPr lang="bn-IN" sz="3200" dirty="0" smtClean="0">
                <a:solidFill>
                  <a:prstClr val="black"/>
                </a:solidFill>
                <a:latin typeface="Times New Roman" pitchFamily="18" charset="0"/>
                <a:cs typeface="Times New Roman" pitchFamily="18" charset="0"/>
              </a:rPr>
              <a:t>-----------------------(</a:t>
            </a:r>
            <a:r>
              <a:rPr lang="en-US" sz="3200" dirty="0" smtClean="0">
                <a:solidFill>
                  <a:prstClr val="black"/>
                </a:solidFill>
                <a:latin typeface="Times New Roman"/>
                <a:cs typeface="Times New Roman"/>
              </a:rPr>
              <a:t>i</a:t>
            </a:r>
            <a:r>
              <a:rPr lang="bn-IN" sz="3200" dirty="0" smtClean="0">
                <a:solidFill>
                  <a:prstClr val="black"/>
                </a:solidFill>
                <a:latin typeface="Times New Roman"/>
                <a:cs typeface="Times New Roman"/>
              </a:rPr>
              <a:t>)</a:t>
            </a:r>
            <a:endParaRPr lang="bn-IN" sz="3200" dirty="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smtClean="0">
                <a:solidFill>
                  <a:prstClr val="black"/>
                </a:solidFill>
                <a:latin typeface="Times New Roman" pitchFamily="18" charset="0"/>
                <a:cs typeface="Times New Roman" pitchFamily="18" charset="0"/>
              </a:rPr>
              <a:t> 3x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 2y = 0</a:t>
            </a:r>
            <a:r>
              <a:rPr lang="bn-IN" sz="3200" dirty="0" smtClean="0">
                <a:solidFill>
                  <a:prstClr val="black"/>
                </a:solidFill>
                <a:latin typeface="Times New Roman" pitchFamily="18" charset="0"/>
                <a:cs typeface="Times New Roman" pitchFamily="18" charset="0"/>
              </a:rPr>
              <a:t>------------------------(</a:t>
            </a:r>
            <a:r>
              <a:rPr lang="en-US" sz="3200" dirty="0" smtClean="0">
                <a:solidFill>
                  <a:prstClr val="black"/>
                </a:solidFill>
                <a:latin typeface="Times New Roman"/>
                <a:cs typeface="Times New Roman"/>
              </a:rPr>
              <a:t>ii</a:t>
            </a:r>
            <a:r>
              <a:rPr lang="bn-IN" sz="3200" dirty="0" smtClean="0">
                <a:solidFill>
                  <a:prstClr val="black"/>
                </a:solidFill>
                <a:latin typeface="Times New Roman"/>
                <a:cs typeface="Times New Roman"/>
              </a:rPr>
              <a:t>)</a:t>
            </a:r>
          </a:p>
          <a:p>
            <a:pPr algn="ctr" fontAlgn="base">
              <a:spcBef>
                <a:spcPct val="0"/>
              </a:spcBef>
              <a:spcAft>
                <a:spcPct val="0"/>
              </a:spcAft>
            </a:pPr>
            <a:endParaRPr lang="en-US" sz="3200" dirty="0" smtClean="0">
              <a:solidFill>
                <a:prstClr val="black"/>
              </a:solidFill>
              <a:latin typeface="Times New Roman" pitchFamily="18" charset="0"/>
              <a:cs typeface="Times New Roman" pitchFamily="18" charset="0"/>
            </a:endParaRPr>
          </a:p>
          <a:p>
            <a:pPr algn="ctr" fontAlgn="base">
              <a:spcBef>
                <a:spcPct val="0"/>
              </a:spcBef>
              <a:spcAft>
                <a:spcPct val="0"/>
              </a:spcAft>
            </a:pPr>
            <a:r>
              <a:rPr lang="bn-BD" sz="3200" dirty="0" smtClean="0">
                <a:solidFill>
                  <a:prstClr val="black"/>
                </a:solidFill>
                <a:latin typeface="NikoshBAN" pitchFamily="2" charset="0"/>
                <a:cs typeface="NikoshBAN" pitchFamily="2" charset="0"/>
              </a:rPr>
              <a:t>  </a:t>
            </a:r>
            <a:r>
              <a:rPr lang="bn-IN" sz="3200" dirty="0" smtClean="0">
                <a:solidFill>
                  <a:prstClr val="black"/>
                </a:solidFill>
                <a:latin typeface="NikoshBAN" pitchFamily="2" charset="0"/>
                <a:cs typeface="NikoshBAN" pitchFamily="2" charset="0"/>
              </a:rPr>
              <a:t>প্রদত্ত সরল সহসমীকরণের লেখচিত্র অঙ্কন</a:t>
            </a:r>
            <a:r>
              <a:rPr lang="bn-BD" sz="3200" dirty="0" smtClean="0">
                <a:solidFill>
                  <a:prstClr val="black"/>
                </a:solidFill>
                <a:latin typeface="NikoshBAN" pitchFamily="2" charset="0"/>
                <a:cs typeface="NikoshBAN" pitchFamily="2" charset="0"/>
              </a:rPr>
              <a:t> কর</a:t>
            </a:r>
            <a:r>
              <a:rPr lang="bn-IN" sz="3200" dirty="0" smtClean="0">
                <a:solidFill>
                  <a:prstClr val="black"/>
                </a:solidFill>
                <a:latin typeface="NikoshBAN" pitchFamily="2" charset="0"/>
                <a:cs typeface="NikoshBAN" pitchFamily="2"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40721"/>
            <a:ext cx="7696200" cy="2777207"/>
          </a:xfrm>
          <a:prstGeom prst="rect">
            <a:avLst/>
          </a:prstGeom>
        </p:spPr>
      </p:pic>
    </p:spTree>
    <p:extLst>
      <p:ext uri="{BB962C8B-B14F-4D97-AF65-F5344CB8AC3E}">
        <p14:creationId xmlns:p14="http://schemas.microsoft.com/office/powerpoint/2010/main" val="1872147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609600"/>
            <a:ext cx="7848600" cy="1569660"/>
          </a:xfrm>
          <a:prstGeom prst="rect">
            <a:avLst/>
          </a:prstGeom>
          <a:solidFill>
            <a:srgbClr val="F1FFD5"/>
          </a:solidFill>
          <a:ln>
            <a:solidFill>
              <a:schemeClr val="tx1"/>
            </a:solidFill>
          </a:ln>
        </p:spPr>
        <p:txBody>
          <a:bodyPr wrap="square">
            <a:spAutoFit/>
          </a:bodyPr>
          <a:lstStyle/>
          <a:p>
            <a:pPr lvl="0" algn="ctr">
              <a:defRPr/>
            </a:pPr>
            <a:r>
              <a:rPr lang="en-US" sz="3200" dirty="0" smtClean="0">
                <a:solidFill>
                  <a:prstClr val="black"/>
                </a:solidFill>
                <a:latin typeface="Times New Roman" pitchFamily="18" charset="0"/>
                <a:cs typeface="Times New Roman" pitchFamily="18" charset="0"/>
              </a:rPr>
              <a:t>4x </a:t>
            </a:r>
            <a:r>
              <a:rPr lang="en-US" sz="3200" b="1" dirty="0">
                <a:solidFill>
                  <a:prstClr val="black"/>
                </a:solidFill>
                <a:latin typeface="Times New Roman" pitchFamily="18" charset="0"/>
                <a:cs typeface="Times New Roman" pitchFamily="18" charset="0"/>
              </a:rPr>
              <a:t>+</a:t>
            </a:r>
            <a:r>
              <a:rPr lang="en-US" sz="3200" dirty="0">
                <a:solidFill>
                  <a:prstClr val="black"/>
                </a:solidFill>
                <a:latin typeface="Times New Roman" pitchFamily="18" charset="0"/>
                <a:cs typeface="Times New Roman" pitchFamily="18" charset="0"/>
              </a:rPr>
              <a:t> 3y </a:t>
            </a:r>
            <a:r>
              <a:rPr lang="en-US" sz="3200" b="1" dirty="0">
                <a:solidFill>
                  <a:prstClr val="black"/>
                </a:solidFill>
                <a:latin typeface="Times New Roman" pitchFamily="18" charset="0"/>
                <a:cs typeface="Times New Roman" pitchFamily="18" charset="0"/>
              </a:rPr>
              <a:t>=</a:t>
            </a:r>
            <a:r>
              <a:rPr lang="en-US" sz="3200" dirty="0">
                <a:solidFill>
                  <a:prstClr val="black"/>
                </a:solidFill>
                <a:latin typeface="Times New Roman" pitchFamily="18" charset="0"/>
                <a:cs typeface="Times New Roman" pitchFamily="18" charset="0"/>
              </a:rPr>
              <a:t> </a:t>
            </a:r>
            <a:r>
              <a:rPr lang="en-US" sz="3200" dirty="0" smtClean="0">
                <a:solidFill>
                  <a:prstClr val="black"/>
                </a:solidFill>
                <a:latin typeface="Times New Roman" pitchFamily="18" charset="0"/>
                <a:cs typeface="Times New Roman" pitchFamily="18" charset="0"/>
              </a:rPr>
              <a:t>18----------------</a:t>
            </a:r>
            <a:r>
              <a:rPr lang="bn-BD" sz="3200" dirty="0" smtClean="0">
                <a:solidFill>
                  <a:prstClr val="black"/>
                </a:solidFill>
                <a:latin typeface="Times New Roman"/>
                <a:cs typeface="Times New Roman" pitchFamily="18" charset="0"/>
              </a:rPr>
              <a:t>(</a:t>
            </a:r>
            <a:r>
              <a:rPr lang="en-US" sz="3200" dirty="0">
                <a:solidFill>
                  <a:prstClr val="black"/>
                </a:solidFill>
                <a:latin typeface="Times New Roman"/>
                <a:cs typeface="Times New Roman"/>
              </a:rPr>
              <a:t>i</a:t>
            </a:r>
            <a:r>
              <a:rPr lang="en-US" sz="3200" dirty="0" smtClean="0">
                <a:solidFill>
                  <a:prstClr val="black"/>
                </a:solidFill>
                <a:latin typeface="Times New Roman"/>
                <a:cs typeface="Times New Roman" pitchFamily="18" charset="0"/>
              </a:rPr>
              <a:t>)</a:t>
            </a:r>
          </a:p>
          <a:p>
            <a:pPr lvl="0" algn="ctr">
              <a:defRPr/>
            </a:pPr>
            <a:r>
              <a:rPr lang="en-US" sz="3200" dirty="0" smtClean="0">
                <a:solidFill>
                  <a:prstClr val="black"/>
                </a:solidFill>
                <a:latin typeface="Times New Roman"/>
                <a:cs typeface="Times New Roman" pitchFamily="18" charset="0"/>
              </a:rPr>
              <a:t>3x </a:t>
            </a:r>
            <a:r>
              <a:rPr lang="en-US" sz="3200" b="1" dirty="0" smtClean="0">
                <a:solidFill>
                  <a:prstClr val="black"/>
                </a:solidFill>
                <a:latin typeface="Times New Roman"/>
                <a:cs typeface="Times New Roman"/>
              </a:rPr>
              <a:t>–</a:t>
            </a:r>
            <a:r>
              <a:rPr lang="en-US" sz="3200" dirty="0" smtClean="0">
                <a:solidFill>
                  <a:prstClr val="black"/>
                </a:solidFill>
                <a:latin typeface="Times New Roman"/>
                <a:cs typeface="Times New Roman"/>
              </a:rPr>
              <a:t> 2y </a:t>
            </a:r>
            <a:r>
              <a:rPr lang="en-US" sz="3200" b="1" dirty="0" smtClean="0">
                <a:solidFill>
                  <a:prstClr val="black"/>
                </a:solidFill>
                <a:latin typeface="Times New Roman"/>
                <a:cs typeface="Times New Roman"/>
              </a:rPr>
              <a:t>=</a:t>
            </a:r>
            <a:r>
              <a:rPr lang="en-US" sz="3200" dirty="0" smtClean="0">
                <a:solidFill>
                  <a:prstClr val="black"/>
                </a:solidFill>
                <a:latin typeface="Times New Roman"/>
                <a:cs typeface="Times New Roman"/>
              </a:rPr>
              <a:t> 5------------------(i)</a:t>
            </a:r>
            <a:endParaRPr lang="bn-IN" sz="3200" dirty="0" smtClean="0">
              <a:solidFill>
                <a:prstClr val="black"/>
              </a:solidFill>
              <a:latin typeface="Times New Roman"/>
              <a:cs typeface="Times New Roman"/>
            </a:endParaRPr>
          </a:p>
          <a:p>
            <a:pPr lvl="0" algn="ctr">
              <a:defRPr/>
            </a:pPr>
            <a:r>
              <a:rPr lang="bn-IN" sz="3200" dirty="0" smtClean="0">
                <a:solidFill>
                  <a:prstClr val="black"/>
                </a:solidFill>
                <a:latin typeface="NikoshBAN" pitchFamily="2" charset="0"/>
                <a:cs typeface="NikoshBAN" pitchFamily="2" charset="0"/>
              </a:rPr>
              <a:t>লেখচিত্রের সাহায্যে সমাধান নির্ণয় কর।</a:t>
            </a:r>
            <a:endParaRPr lang="en-US" sz="3200" dirty="0">
              <a:solidFill>
                <a:prstClr val="black"/>
              </a:solidFill>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6" name="TextBox 15"/>
              <p:cNvSpPr txBox="1"/>
              <p:nvPr/>
            </p:nvSpPr>
            <p:spPr>
              <a:xfrm>
                <a:off x="609600" y="2209800"/>
                <a:ext cx="3657600" cy="2379113"/>
              </a:xfrm>
              <a:prstGeom prst="rect">
                <a:avLst/>
              </a:prstGeom>
              <a:noFill/>
            </p:spPr>
            <p:txBody>
              <a:bodyPr wrap="square" rtlCol="0">
                <a:spAutoFit/>
              </a:bodyPr>
              <a:lstStyle/>
              <a:p>
                <a:pPr algn="ctr">
                  <a:defRPr/>
                </a:pPr>
                <a:r>
                  <a:rPr lang="bn-IN" sz="3200" dirty="0" smtClean="0">
                    <a:solidFill>
                      <a:prstClr val="black"/>
                    </a:solidFill>
                    <a:latin typeface="NikoshBAN" pitchFamily="2" charset="0"/>
                    <a:cs typeface="NikoshBAN" pitchFamily="2" charset="0"/>
                  </a:rPr>
                  <a:t>সমীকরণ(</a:t>
                </a:r>
                <a:r>
                  <a:rPr lang="en-US" sz="3200" dirty="0" smtClean="0">
                    <a:solidFill>
                      <a:prstClr val="black"/>
                    </a:solidFill>
                    <a:latin typeface="Times New Roman"/>
                    <a:cs typeface="Times New Roman"/>
                  </a:rPr>
                  <a:t>i</a:t>
                </a:r>
                <a:r>
                  <a:rPr lang="bn-IN" sz="3200" dirty="0" smtClean="0">
                    <a:solidFill>
                      <a:prstClr val="black"/>
                    </a:solidFill>
                    <a:latin typeface="Times New Roman"/>
                    <a:cs typeface="Times New Roman"/>
                  </a:rPr>
                  <a:t>)</a:t>
                </a:r>
                <a:r>
                  <a:rPr lang="bn-IN" sz="3200" dirty="0" smtClean="0">
                    <a:solidFill>
                      <a:prstClr val="black"/>
                    </a:solidFill>
                    <a:latin typeface="NikoshBAN" pitchFamily="2" charset="0"/>
                    <a:cs typeface="NikoshBAN" pitchFamily="2" charset="0"/>
                  </a:rPr>
                  <a:t>থেকে পাই,</a:t>
                </a:r>
                <a:endParaRPr lang="en-US" sz="3200" dirty="0" smtClean="0">
                  <a:solidFill>
                    <a:prstClr val="black"/>
                  </a:solidFill>
                  <a:latin typeface="NikoshBAN" pitchFamily="2" charset="0"/>
                  <a:cs typeface="NikoshBAN" pitchFamily="2" charset="0"/>
                </a:endParaRPr>
              </a:p>
              <a:p>
                <a:pPr algn="ctr">
                  <a:defRPr/>
                </a:pPr>
                <a:r>
                  <a:rPr lang="en-US" sz="3200" dirty="0" smtClean="0">
                    <a:solidFill>
                      <a:prstClr val="black"/>
                    </a:solidFill>
                    <a:latin typeface="Times New Roman" pitchFamily="18" charset="0"/>
                    <a:cs typeface="Times New Roman" pitchFamily="18" charset="0"/>
                  </a:rPr>
                  <a:t>4x + 3y = 18</a:t>
                </a:r>
              </a:p>
              <a:p>
                <a:pPr algn="ctr">
                  <a:defRPr/>
                </a:pPr>
                <a:r>
                  <a:rPr lang="en-US" sz="2800" dirty="0" smtClean="0">
                    <a:solidFill>
                      <a:prstClr val="black"/>
                    </a:solidFill>
                    <a:latin typeface="Times New Roman" pitchFamily="18" charset="0"/>
                    <a:cs typeface="Times New Roman" pitchFamily="18" charset="0"/>
                  </a:rPr>
                  <a:t>O</a:t>
                </a:r>
                <a:r>
                  <a:rPr lang="en-US" sz="3200" dirty="0" smtClean="0">
                    <a:solidFill>
                      <a:prstClr val="black"/>
                    </a:solidFill>
                    <a:latin typeface="Times New Roman" pitchFamily="18" charset="0"/>
                    <a:cs typeface="Times New Roman" pitchFamily="18" charset="0"/>
                  </a:rPr>
                  <a:t>r, 3y = 18 </a:t>
                </a:r>
                <a:r>
                  <a:rPr lang="en-US" sz="3200" dirty="0" smtClean="0">
                    <a:solidFill>
                      <a:prstClr val="black"/>
                    </a:solidFill>
                    <a:latin typeface="Times New Roman"/>
                    <a:cs typeface="Times New Roman"/>
                  </a:rPr>
                  <a:t>– 4x</a:t>
                </a:r>
              </a:p>
              <a:p>
                <a:pPr algn="ctr">
                  <a:defRPr/>
                </a:pPr>
                <a14:m>
                  <m:oMathPara xmlns:m="http://schemas.openxmlformats.org/officeDocument/2006/math">
                    <m:oMathParaPr>
                      <m:jc m:val="centerGroup"/>
                    </m:oMathParaPr>
                    <m:oMath xmlns:m="http://schemas.openxmlformats.org/officeDocument/2006/math">
                      <m:r>
                        <a:rPr lang="bn-BD" sz="2800" i="1" smtClean="0">
                          <a:solidFill>
                            <a:prstClr val="black"/>
                          </a:solidFill>
                          <a:latin typeface="Cambria Math"/>
                          <a:ea typeface="Cambria Math"/>
                          <a:cs typeface="Times New Roman" pitchFamily="18" charset="0"/>
                        </a:rPr>
                        <m:t>∴</m:t>
                      </m:r>
                      <m:r>
                        <m:rPr>
                          <m:sty m:val="p"/>
                        </m:rPr>
                        <a:rPr lang="en-US" sz="2800" b="0" i="0" smtClean="0">
                          <a:solidFill>
                            <a:prstClr val="black"/>
                          </a:solidFill>
                          <a:latin typeface="Cambria Math"/>
                          <a:ea typeface="Cambria Math"/>
                          <a:cs typeface="Times New Roman" pitchFamily="18" charset="0"/>
                        </a:rPr>
                        <m:t>y</m:t>
                      </m:r>
                      <m:r>
                        <a:rPr lang="en-US" sz="2800" b="0" i="0" smtClean="0">
                          <a:solidFill>
                            <a:prstClr val="black"/>
                          </a:solidFill>
                          <a:latin typeface="Cambria Math"/>
                          <a:ea typeface="Cambria Math"/>
                          <a:cs typeface="Times New Roman" pitchFamily="18" charset="0"/>
                        </a:rPr>
                        <m:t>= </m:t>
                      </m:r>
                      <m:f>
                        <m:fPr>
                          <m:ctrlPr>
                            <a:rPr lang="en-US" sz="2800" b="0" i="1" smtClean="0">
                              <a:solidFill>
                                <a:prstClr val="black"/>
                              </a:solidFill>
                              <a:latin typeface="Cambria Math"/>
                              <a:ea typeface="Cambria Math"/>
                              <a:cs typeface="Times New Roman" pitchFamily="18" charset="0"/>
                            </a:rPr>
                          </m:ctrlPr>
                        </m:fPr>
                        <m:num>
                          <m:r>
                            <a:rPr lang="en-US" sz="2800" b="0" i="0" smtClean="0">
                              <a:solidFill>
                                <a:prstClr val="black"/>
                              </a:solidFill>
                              <a:latin typeface="Cambria Math"/>
                              <a:ea typeface="Cambria Math"/>
                              <a:cs typeface="Times New Roman" pitchFamily="18" charset="0"/>
                            </a:rPr>
                            <m:t>18</m:t>
                          </m:r>
                          <m:r>
                            <a:rPr lang="en-US" sz="2800" b="0" i="0" smtClean="0">
                              <a:solidFill>
                                <a:prstClr val="black"/>
                              </a:solidFill>
                              <a:latin typeface="Cambria Math"/>
                              <a:ea typeface="Cambria Math"/>
                              <a:cs typeface="Times New Roman" pitchFamily="18" charset="0"/>
                            </a:rPr>
                            <m:t>−</m:t>
                          </m:r>
                          <m:r>
                            <a:rPr lang="en-US" sz="2800" b="0" i="0" smtClean="0">
                              <a:solidFill>
                                <a:prstClr val="black"/>
                              </a:solidFill>
                              <a:latin typeface="Cambria Math"/>
                              <a:ea typeface="Cambria Math"/>
                              <a:cs typeface="Times New Roman" pitchFamily="18" charset="0"/>
                            </a:rPr>
                            <m:t>4</m:t>
                          </m:r>
                          <m:r>
                            <m:rPr>
                              <m:sty m:val="p"/>
                            </m:rPr>
                            <a:rPr lang="en-US" sz="2800" b="0" i="0" smtClean="0">
                              <a:solidFill>
                                <a:prstClr val="black"/>
                              </a:solidFill>
                              <a:latin typeface="Cambria Math"/>
                              <a:ea typeface="Cambria Math"/>
                              <a:cs typeface="Times New Roman" pitchFamily="18" charset="0"/>
                            </a:rPr>
                            <m:t>x</m:t>
                          </m:r>
                        </m:num>
                        <m:den>
                          <m:r>
                            <a:rPr lang="en-US" sz="2800" b="0" i="0" smtClean="0">
                              <a:solidFill>
                                <a:prstClr val="black"/>
                              </a:solidFill>
                              <a:latin typeface="Cambria Math"/>
                              <a:ea typeface="Cambria Math"/>
                              <a:cs typeface="Times New Roman" pitchFamily="18" charset="0"/>
                            </a:rPr>
                            <m:t>3</m:t>
                          </m:r>
                        </m:den>
                      </m:f>
                    </m:oMath>
                  </m:oMathPara>
                </a14:m>
                <a:endParaRPr lang="bn-IN" sz="2800" b="0" dirty="0" smtClean="0">
                  <a:solidFill>
                    <a:prstClr val="black"/>
                  </a:solidFill>
                  <a:latin typeface="Times New Roman" pitchFamily="18" charset="0"/>
                  <a:ea typeface="Cambria Math"/>
                  <a:cs typeface="Times New Roman"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09600" y="2209800"/>
                <a:ext cx="3657600" cy="2379113"/>
              </a:xfrm>
              <a:prstGeom prst="rect">
                <a:avLst/>
              </a:prstGeom>
              <a:blipFill rotWithShape="1">
                <a:blip r:embed="rId3"/>
                <a:stretch>
                  <a:fillRect t="-4615"/>
                </a:stretch>
              </a:blipFill>
            </p:spPr>
            <p:txBody>
              <a:bodyPr/>
              <a:lstStyle/>
              <a:p>
                <a:r>
                  <a:rPr lang="en-US">
                    <a:noFill/>
                  </a:rPr>
                  <a:t> </a:t>
                </a:r>
              </a:p>
            </p:txBody>
          </p:sp>
        </mc:Fallback>
      </mc:AlternateContent>
      <p:graphicFrame>
        <p:nvGraphicFramePr>
          <p:cNvPr id="19" name="Table 18"/>
          <p:cNvGraphicFramePr>
            <a:graphicFrameLocks noGrp="1"/>
          </p:cNvGraphicFramePr>
          <p:nvPr>
            <p:extLst>
              <p:ext uri="{D42A27DB-BD31-4B8C-83A1-F6EECF244321}">
                <p14:modId xmlns:p14="http://schemas.microsoft.com/office/powerpoint/2010/main" val="3319496818"/>
              </p:ext>
            </p:extLst>
          </p:nvPr>
        </p:nvGraphicFramePr>
        <p:xfrm>
          <a:off x="609601" y="5029200"/>
          <a:ext cx="3657600" cy="1143001"/>
        </p:xfrm>
        <a:graphic>
          <a:graphicData uri="http://schemas.openxmlformats.org/drawingml/2006/table">
            <a:tbl>
              <a:tblPr firstRow="1" bandRow="1">
                <a:effectLst/>
                <a:tableStyleId>{5C22544A-7EE6-4342-B048-85BDC9FD1C3A}</a:tableStyleId>
              </a:tblPr>
              <a:tblGrid>
                <a:gridCol w="731520"/>
                <a:gridCol w="731520"/>
                <a:gridCol w="731520"/>
                <a:gridCol w="731520"/>
                <a:gridCol w="731520"/>
              </a:tblGrid>
              <a:tr h="594535">
                <a:tc>
                  <a:txBody>
                    <a:bodyPr/>
                    <a:lstStyle/>
                    <a:p>
                      <a:pPr algn="ctr"/>
                      <a:r>
                        <a:rPr lang="en-US" sz="2400" b="0" dirty="0" smtClean="0">
                          <a:solidFill>
                            <a:schemeClr val="tx1"/>
                          </a:solidFill>
                        </a:rPr>
                        <a:t>x</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-6</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9</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548466">
                <a:tc>
                  <a:txBody>
                    <a:bodyPr/>
                    <a:lstStyle/>
                    <a:p>
                      <a:pPr algn="ctr"/>
                      <a:r>
                        <a:rPr lang="en-US" sz="2800" dirty="0" smtClean="0">
                          <a:latin typeface="Times New Roman" pitchFamily="18" charset="0"/>
                          <a:cs typeface="Times New Roman" pitchFamily="18" charset="0"/>
                        </a:rPr>
                        <a:t>y</a:t>
                      </a:r>
                      <a:endParaRPr lang="en-US" sz="28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10</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2</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14</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800" dirty="0" smtClean="0"/>
                        <a:t>-6</a:t>
                      </a:r>
                      <a:endParaRPr lang="en-US" sz="28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cxnSp>
        <p:nvCxnSpPr>
          <p:cNvPr id="22" name="Straight Connector 21"/>
          <p:cNvCxnSpPr>
            <a:stCxn id="7" idx="2"/>
          </p:cNvCxnSpPr>
          <p:nvPr/>
        </p:nvCxnSpPr>
        <p:spPr>
          <a:xfrm>
            <a:off x="4533900" y="2179260"/>
            <a:ext cx="0" cy="406914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834467" y="2192887"/>
                <a:ext cx="3657600" cy="2379113"/>
              </a:xfrm>
              <a:prstGeom prst="rect">
                <a:avLst/>
              </a:prstGeom>
              <a:noFill/>
            </p:spPr>
            <p:txBody>
              <a:bodyPr wrap="square" rtlCol="0">
                <a:spAutoFit/>
              </a:bodyPr>
              <a:lstStyle/>
              <a:p>
                <a:pPr algn="ctr">
                  <a:defRPr/>
                </a:pPr>
                <a:r>
                  <a:rPr lang="bn-IN" sz="3200" dirty="0" smtClean="0">
                    <a:solidFill>
                      <a:prstClr val="black"/>
                    </a:solidFill>
                    <a:latin typeface="NikoshBAN" pitchFamily="2" charset="0"/>
                    <a:cs typeface="NikoshBAN" pitchFamily="2" charset="0"/>
                  </a:rPr>
                  <a:t>সমীকরণ(</a:t>
                </a:r>
                <a:r>
                  <a:rPr lang="en-US" sz="3200" dirty="0" smtClean="0">
                    <a:solidFill>
                      <a:prstClr val="black"/>
                    </a:solidFill>
                    <a:latin typeface="Times New Roman"/>
                    <a:cs typeface="Times New Roman"/>
                  </a:rPr>
                  <a:t>ii</a:t>
                </a:r>
                <a:r>
                  <a:rPr lang="bn-IN" sz="3200" dirty="0" smtClean="0">
                    <a:solidFill>
                      <a:prstClr val="black"/>
                    </a:solidFill>
                    <a:latin typeface="Times New Roman"/>
                    <a:cs typeface="Times New Roman"/>
                  </a:rPr>
                  <a:t>)</a:t>
                </a:r>
                <a:r>
                  <a:rPr lang="bn-IN" sz="3200" dirty="0" smtClean="0">
                    <a:solidFill>
                      <a:prstClr val="black"/>
                    </a:solidFill>
                    <a:latin typeface="NikoshBAN" pitchFamily="2" charset="0"/>
                    <a:cs typeface="NikoshBAN" pitchFamily="2" charset="0"/>
                  </a:rPr>
                  <a:t>থেকে পাই,</a:t>
                </a:r>
                <a:endParaRPr lang="en-US" sz="3200" dirty="0" smtClean="0">
                  <a:solidFill>
                    <a:prstClr val="black"/>
                  </a:solidFill>
                  <a:latin typeface="NikoshBAN" pitchFamily="2" charset="0"/>
                  <a:cs typeface="NikoshBAN" pitchFamily="2" charset="0"/>
                </a:endParaRPr>
              </a:p>
              <a:p>
                <a:pPr algn="ctr">
                  <a:defRPr/>
                </a:pPr>
                <a:r>
                  <a:rPr lang="en-US" sz="3200" dirty="0">
                    <a:solidFill>
                      <a:prstClr val="black"/>
                    </a:solidFill>
                    <a:latin typeface="Times New Roman" pitchFamily="18" charset="0"/>
                    <a:cs typeface="Times New Roman" pitchFamily="18" charset="0"/>
                  </a:rPr>
                  <a:t>3</a:t>
                </a:r>
                <a:r>
                  <a:rPr lang="en-US" sz="3200" dirty="0" smtClean="0">
                    <a:solidFill>
                      <a:prstClr val="black"/>
                    </a:solidFill>
                    <a:latin typeface="Times New Roman" pitchFamily="18" charset="0"/>
                    <a:cs typeface="Times New Roman" pitchFamily="18" charset="0"/>
                  </a:rPr>
                  <a:t>x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2</a:t>
                </a:r>
                <a:r>
                  <a:rPr lang="en-US" sz="3200" dirty="0" smtClean="0">
                    <a:solidFill>
                      <a:prstClr val="black"/>
                    </a:solidFill>
                    <a:latin typeface="Times New Roman" pitchFamily="18" charset="0"/>
                    <a:cs typeface="Times New Roman" pitchFamily="18" charset="0"/>
                  </a:rPr>
                  <a:t>y = </a:t>
                </a:r>
                <a:r>
                  <a:rPr lang="en-US" sz="3200" dirty="0">
                    <a:solidFill>
                      <a:prstClr val="black"/>
                    </a:solidFill>
                    <a:latin typeface="Times New Roman" pitchFamily="18" charset="0"/>
                    <a:cs typeface="Times New Roman" pitchFamily="18" charset="0"/>
                  </a:rPr>
                  <a:t>5</a:t>
                </a:r>
                <a:endParaRPr lang="en-US" sz="3200" dirty="0" smtClean="0">
                  <a:solidFill>
                    <a:prstClr val="black"/>
                  </a:solidFill>
                  <a:latin typeface="Times New Roman" pitchFamily="18" charset="0"/>
                  <a:cs typeface="Times New Roman" pitchFamily="18" charset="0"/>
                </a:endParaRPr>
              </a:p>
              <a:p>
                <a:pPr algn="ctr">
                  <a:defRPr/>
                </a:pPr>
                <a:r>
                  <a:rPr lang="en-US" sz="2800" dirty="0" smtClean="0">
                    <a:solidFill>
                      <a:prstClr val="black"/>
                    </a:solidFill>
                    <a:latin typeface="Times New Roman" pitchFamily="18" charset="0"/>
                    <a:cs typeface="Times New Roman" pitchFamily="18" charset="0"/>
                  </a:rPr>
                  <a:t>O</a:t>
                </a:r>
                <a:r>
                  <a:rPr lang="en-US" sz="3200" dirty="0" smtClean="0">
                    <a:solidFill>
                      <a:prstClr val="black"/>
                    </a:solidFill>
                    <a:latin typeface="Times New Roman" pitchFamily="18" charset="0"/>
                    <a:cs typeface="Times New Roman" pitchFamily="18" charset="0"/>
                  </a:rPr>
                  <a:t>r, 2y = 3x </a:t>
                </a:r>
                <a:r>
                  <a:rPr lang="en-US" sz="3200" dirty="0" smtClean="0">
                    <a:solidFill>
                      <a:prstClr val="black"/>
                    </a:solidFill>
                    <a:latin typeface="Times New Roman"/>
                    <a:cs typeface="Times New Roman"/>
                  </a:rPr>
                  <a:t>– 5</a:t>
                </a:r>
              </a:p>
              <a:p>
                <a:pPr algn="ctr">
                  <a:defRPr/>
                </a:pPr>
                <a14:m>
                  <m:oMathPara xmlns:m="http://schemas.openxmlformats.org/officeDocument/2006/math">
                    <m:oMathParaPr>
                      <m:jc m:val="centerGroup"/>
                    </m:oMathParaPr>
                    <m:oMath xmlns:m="http://schemas.openxmlformats.org/officeDocument/2006/math">
                      <m:r>
                        <a:rPr lang="bn-BD" sz="2800" i="1" smtClean="0">
                          <a:solidFill>
                            <a:prstClr val="black"/>
                          </a:solidFill>
                          <a:latin typeface="Cambria Math"/>
                          <a:ea typeface="Cambria Math"/>
                          <a:cs typeface="Times New Roman" pitchFamily="18" charset="0"/>
                        </a:rPr>
                        <m:t>∴</m:t>
                      </m:r>
                      <m:r>
                        <m:rPr>
                          <m:sty m:val="p"/>
                        </m:rPr>
                        <a:rPr lang="en-US" sz="2800" b="0" i="0" smtClean="0">
                          <a:solidFill>
                            <a:prstClr val="black"/>
                          </a:solidFill>
                          <a:latin typeface="Cambria Math"/>
                          <a:ea typeface="Cambria Math"/>
                          <a:cs typeface="Times New Roman" pitchFamily="18" charset="0"/>
                        </a:rPr>
                        <m:t>y</m:t>
                      </m:r>
                      <m:r>
                        <a:rPr lang="en-US" sz="2800" b="0" i="0" smtClean="0">
                          <a:solidFill>
                            <a:prstClr val="black"/>
                          </a:solidFill>
                          <a:latin typeface="Cambria Math"/>
                          <a:ea typeface="Cambria Math"/>
                          <a:cs typeface="Times New Roman" pitchFamily="18" charset="0"/>
                        </a:rPr>
                        <m:t>= </m:t>
                      </m:r>
                      <m:f>
                        <m:fPr>
                          <m:ctrlPr>
                            <a:rPr lang="en-US" sz="2800" b="0" i="1" smtClean="0">
                              <a:solidFill>
                                <a:prstClr val="black"/>
                              </a:solidFill>
                              <a:latin typeface="Cambria Math"/>
                              <a:ea typeface="Cambria Math"/>
                              <a:cs typeface="Times New Roman" pitchFamily="18" charset="0"/>
                            </a:rPr>
                          </m:ctrlPr>
                        </m:fPr>
                        <m:num>
                          <m:r>
                            <a:rPr lang="en-US" sz="2800" b="0" i="0" smtClean="0">
                              <a:solidFill>
                                <a:prstClr val="black"/>
                              </a:solidFill>
                              <a:latin typeface="Cambria Math"/>
                              <a:ea typeface="Cambria Math"/>
                              <a:cs typeface="Times New Roman" pitchFamily="18" charset="0"/>
                            </a:rPr>
                            <m:t>3</m:t>
                          </m:r>
                          <m:r>
                            <m:rPr>
                              <m:sty m:val="p"/>
                            </m:rPr>
                            <a:rPr lang="en-US" sz="2800" b="0" i="0" smtClean="0">
                              <a:solidFill>
                                <a:prstClr val="black"/>
                              </a:solidFill>
                              <a:latin typeface="Cambria Math"/>
                              <a:ea typeface="Cambria Math"/>
                              <a:cs typeface="Times New Roman" pitchFamily="18" charset="0"/>
                            </a:rPr>
                            <m:t>x</m:t>
                          </m:r>
                          <m:r>
                            <a:rPr lang="en-US" sz="2800" b="0" i="0" smtClean="0">
                              <a:solidFill>
                                <a:prstClr val="black"/>
                              </a:solidFill>
                              <a:latin typeface="Cambria Math"/>
                              <a:ea typeface="Cambria Math"/>
                              <a:cs typeface="Times New Roman" pitchFamily="18" charset="0"/>
                            </a:rPr>
                            <m:t>−</m:t>
                          </m:r>
                          <m:r>
                            <a:rPr lang="en-US" sz="2800" b="0" i="0" smtClean="0">
                              <a:solidFill>
                                <a:prstClr val="black"/>
                              </a:solidFill>
                              <a:latin typeface="Cambria Math"/>
                              <a:ea typeface="Cambria Math"/>
                              <a:cs typeface="Times New Roman" pitchFamily="18" charset="0"/>
                            </a:rPr>
                            <m:t>5</m:t>
                          </m:r>
                        </m:num>
                        <m:den>
                          <m:r>
                            <a:rPr lang="en-US" sz="2800" b="0" i="0" smtClean="0">
                              <a:solidFill>
                                <a:prstClr val="black"/>
                              </a:solidFill>
                              <a:latin typeface="Cambria Math"/>
                              <a:ea typeface="Cambria Math"/>
                              <a:cs typeface="Times New Roman" pitchFamily="18" charset="0"/>
                            </a:rPr>
                            <m:t>2</m:t>
                          </m:r>
                        </m:den>
                      </m:f>
                    </m:oMath>
                  </m:oMathPara>
                </a14:m>
                <a:endParaRPr lang="bn-IN" sz="2800" b="0" dirty="0" smtClean="0">
                  <a:solidFill>
                    <a:prstClr val="black"/>
                  </a:solidFill>
                  <a:latin typeface="Times New Roman" pitchFamily="18" charset="0"/>
                  <a:ea typeface="Cambria Math"/>
                  <a:cs typeface="Times New Roman"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34467" y="2192887"/>
                <a:ext cx="3657600" cy="2379113"/>
              </a:xfrm>
              <a:prstGeom prst="rect">
                <a:avLst/>
              </a:prstGeom>
              <a:blipFill rotWithShape="1">
                <a:blip r:embed="rId4"/>
                <a:stretch>
                  <a:fillRect t="-4615"/>
                </a:stretch>
              </a:blipFill>
            </p:spPr>
            <p:txBody>
              <a:bodyPr/>
              <a:lstStyle/>
              <a:p>
                <a:r>
                  <a:rPr lang="en-US">
                    <a:noFill/>
                  </a:rPr>
                  <a:t> </a:t>
                </a:r>
              </a:p>
            </p:txBody>
          </p:sp>
        </mc:Fallback>
      </mc:AlternateContent>
      <p:graphicFrame>
        <p:nvGraphicFramePr>
          <p:cNvPr id="29" name="Table 28"/>
          <p:cNvGraphicFramePr>
            <a:graphicFrameLocks noGrp="1"/>
          </p:cNvGraphicFramePr>
          <p:nvPr>
            <p:extLst>
              <p:ext uri="{D42A27DB-BD31-4B8C-83A1-F6EECF244321}">
                <p14:modId xmlns:p14="http://schemas.microsoft.com/office/powerpoint/2010/main" val="2337335854"/>
              </p:ext>
            </p:extLst>
          </p:nvPr>
        </p:nvGraphicFramePr>
        <p:xfrm>
          <a:off x="4755444" y="5029200"/>
          <a:ext cx="3657600" cy="1143001"/>
        </p:xfrm>
        <a:graphic>
          <a:graphicData uri="http://schemas.openxmlformats.org/drawingml/2006/table">
            <a:tbl>
              <a:tblPr firstRow="1" bandRow="1">
                <a:effectLst/>
                <a:tableStyleId>{5C22544A-7EE6-4342-B048-85BDC9FD1C3A}</a:tableStyleId>
              </a:tblPr>
              <a:tblGrid>
                <a:gridCol w="731520"/>
                <a:gridCol w="731520"/>
                <a:gridCol w="731520"/>
                <a:gridCol w="731520"/>
                <a:gridCol w="731520"/>
              </a:tblGrid>
              <a:tr h="594535">
                <a:tc>
                  <a:txBody>
                    <a:bodyPr/>
                    <a:lstStyle/>
                    <a:p>
                      <a:pPr algn="ctr"/>
                      <a:r>
                        <a:rPr lang="en-US" sz="2400" b="0" dirty="0" smtClean="0">
                          <a:solidFill>
                            <a:schemeClr val="tx1"/>
                          </a:solidFill>
                        </a:rPr>
                        <a:t>x</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-9</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-3</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algn="ctr"/>
                      <a:r>
                        <a:rPr lang="en-US" sz="2400" b="0" dirty="0" smtClean="0">
                          <a:solidFill>
                            <a:schemeClr val="tx1"/>
                          </a:solidFill>
                        </a:rPr>
                        <a:t>9</a:t>
                      </a:r>
                      <a:endParaRPr lang="en-US" sz="2400" b="0" dirty="0">
                        <a:solidFill>
                          <a:schemeClr val="tx1"/>
                        </a:solidFill>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r>
              <a:tr h="548466">
                <a:tc>
                  <a:txBody>
                    <a:bodyPr/>
                    <a:lstStyle/>
                    <a:p>
                      <a:pPr algn="ctr"/>
                      <a:r>
                        <a:rPr lang="en-US" sz="2400" dirty="0" smtClean="0">
                          <a:latin typeface="Times New Roman" pitchFamily="18" charset="0"/>
                          <a:cs typeface="Times New Roman" pitchFamily="18" charset="0"/>
                        </a:rPr>
                        <a:t>y</a:t>
                      </a:r>
                      <a:endParaRPr lang="en-US" sz="2400" dirty="0">
                        <a:latin typeface="Times New Roman" pitchFamily="18" charset="0"/>
                        <a:cs typeface="Times New Roman" pitchFamily="18" charset="0"/>
                      </a:endParaRPr>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-16</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2</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-7</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c>
                  <a:txBody>
                    <a:bodyPr/>
                    <a:lstStyle/>
                    <a:p>
                      <a:pPr algn="ctr"/>
                      <a:r>
                        <a:rPr lang="en-US" sz="2400" dirty="0" smtClean="0"/>
                        <a:t>11</a:t>
                      </a:r>
                      <a:endParaRPr lang="en-US" sz="2400" dirty="0"/>
                    </a:p>
                  </a:txBody>
                  <a:tcP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cell3D prstMaterial="dkEdge">
                      <a:bevel h="50800" prst="divot"/>
                      <a:lightRig rig="flood" dir="t"/>
                    </a:cell3D>
                    <a:solidFill>
                      <a:srgbClr val="99FFCC"/>
                    </a:solidFill>
                  </a:tcPr>
                </a:tc>
              </a:tr>
            </a:tbl>
          </a:graphicData>
        </a:graphic>
      </p:graphicFrame>
    </p:spTree>
    <p:extLst>
      <p:ext uri="{BB962C8B-B14F-4D97-AF65-F5344CB8AC3E}">
        <p14:creationId xmlns:p14="http://schemas.microsoft.com/office/powerpoint/2010/main" val="2300834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1000"/>
                                        <p:tgtEl>
                                          <p:spTgt spid="7">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left)">
                                      <p:cBhvr>
                                        <p:cTn id="25" dur="1000"/>
                                        <p:tgtEl>
                                          <p:spTgt spid="16">
                                            <p:txEl>
                                              <p:pRg st="0" end="0"/>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wipe(left)">
                                      <p:cBhvr>
                                        <p:cTn id="29" dur="1000"/>
                                        <p:tgtEl>
                                          <p:spTgt spid="16">
                                            <p:txEl>
                                              <p:pRg st="1" end="1"/>
                                            </p:tx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wipe(left)">
                                      <p:cBhvr>
                                        <p:cTn id="33" dur="1000"/>
                                        <p:tgtEl>
                                          <p:spTgt spid="16">
                                            <p:txEl>
                                              <p:pRg st="2" end="2"/>
                                            </p:tx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wipe(left)">
                                      <p:cBhvr>
                                        <p:cTn id="37" dur="1000"/>
                                        <p:tgtEl>
                                          <p:spTgt spid="1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wipe(left)">
                                      <p:cBhvr>
                                        <p:cTn id="52" dur="1000"/>
                                        <p:tgtEl>
                                          <p:spTgt spid="28">
                                            <p:txEl>
                                              <p:pRg st="0" end="0"/>
                                            </p:tx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8">
                                            <p:txEl>
                                              <p:pRg st="1" end="1"/>
                                            </p:txEl>
                                          </p:spTgt>
                                        </p:tgtEl>
                                        <p:attrNameLst>
                                          <p:attrName>style.visibility</p:attrName>
                                        </p:attrNameLst>
                                      </p:cBhvr>
                                      <p:to>
                                        <p:strVal val="visible"/>
                                      </p:to>
                                    </p:set>
                                    <p:animEffect transition="in" filter="wipe(left)">
                                      <p:cBhvr>
                                        <p:cTn id="56" dur="1000"/>
                                        <p:tgtEl>
                                          <p:spTgt spid="28">
                                            <p:txEl>
                                              <p:pRg st="1" end="1"/>
                                            </p:txEl>
                                          </p:spTgt>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8">
                                            <p:txEl>
                                              <p:pRg st="2" end="2"/>
                                            </p:txEl>
                                          </p:spTgt>
                                        </p:tgtEl>
                                        <p:attrNameLst>
                                          <p:attrName>style.visibility</p:attrName>
                                        </p:attrNameLst>
                                      </p:cBhvr>
                                      <p:to>
                                        <p:strVal val="visible"/>
                                      </p:to>
                                    </p:set>
                                    <p:animEffect transition="in" filter="wipe(left)">
                                      <p:cBhvr>
                                        <p:cTn id="60" dur="1000"/>
                                        <p:tgtEl>
                                          <p:spTgt spid="28">
                                            <p:txEl>
                                              <p:pRg st="2" end="2"/>
                                            </p:txEl>
                                          </p:spTgt>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28">
                                            <p:txEl>
                                              <p:pRg st="3" end="3"/>
                                            </p:txEl>
                                          </p:spTgt>
                                        </p:tgtEl>
                                        <p:attrNameLst>
                                          <p:attrName>style.visibility</p:attrName>
                                        </p:attrNameLst>
                                      </p:cBhvr>
                                      <p:to>
                                        <p:strVal val="visible"/>
                                      </p:to>
                                    </p:set>
                                    <p:animEffect transition="in" filter="wipe(left)">
                                      <p:cBhvr>
                                        <p:cTn id="64" dur="1000"/>
                                        <p:tgtEl>
                                          <p:spTgt spid="28">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6" grpId="0" build="p"/>
      <p:bldP spid="2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2054"/>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1110611" y="914401"/>
            <a:ext cx="6965246" cy="4953000"/>
          </a:xfrm>
          <a:prstGeom prst="rect">
            <a:avLst/>
          </a:prstGeom>
        </p:spPr>
      </p:pic>
      <p:cxnSp>
        <p:nvCxnSpPr>
          <p:cNvPr id="11" name="Straight Connector 10"/>
          <p:cNvCxnSpPr>
            <a:stCxn id="2055" idx="1"/>
            <a:endCxn id="2055" idx="3"/>
          </p:cNvCxnSpPr>
          <p:nvPr/>
        </p:nvCxnSpPr>
        <p:spPr>
          <a:xfrm>
            <a:off x="1110611" y="3390901"/>
            <a:ext cx="6965246" cy="0"/>
          </a:xfrm>
          <a:prstGeom prst="line">
            <a:avLst/>
          </a:prstGeom>
          <a:ln w="5715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055" idx="0"/>
            <a:endCxn id="2055" idx="2"/>
          </p:cNvCxnSpPr>
          <p:nvPr/>
        </p:nvCxnSpPr>
        <p:spPr>
          <a:xfrm>
            <a:off x="4593234" y="914401"/>
            <a:ext cx="0" cy="4953000"/>
          </a:xfrm>
          <a:prstGeom prst="line">
            <a:avLst/>
          </a:prstGeom>
          <a:ln w="57150">
            <a:solidFill>
              <a:srgbClr val="00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60" name="TextBox 2059"/>
          <p:cNvSpPr txBox="1"/>
          <p:nvPr/>
        </p:nvSpPr>
        <p:spPr>
          <a:xfrm>
            <a:off x="8153400" y="3134053"/>
            <a:ext cx="364202"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x</a:t>
            </a:r>
            <a:endParaRPr lang="en-US" sz="2800" dirty="0">
              <a:latin typeface="Times New Roman" pitchFamily="18" charset="0"/>
              <a:cs typeface="Times New Roman" pitchFamily="18" charset="0"/>
            </a:endParaRPr>
          </a:p>
        </p:txBody>
      </p:sp>
      <p:sp>
        <p:nvSpPr>
          <p:cNvPr id="48" name="TextBox 47"/>
          <p:cNvSpPr txBox="1"/>
          <p:nvPr/>
        </p:nvSpPr>
        <p:spPr>
          <a:xfrm>
            <a:off x="4411133" y="391180"/>
            <a:ext cx="364202"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y</a:t>
            </a:r>
          </a:p>
        </p:txBody>
      </p:sp>
      <p:sp>
        <p:nvSpPr>
          <p:cNvPr id="52" name="TextBox 51"/>
          <p:cNvSpPr txBox="1"/>
          <p:nvPr/>
        </p:nvSpPr>
        <p:spPr>
          <a:xfrm>
            <a:off x="4419600" y="5715000"/>
            <a:ext cx="423514"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y</a:t>
            </a:r>
            <a:r>
              <a:rPr lang="en-US" sz="2800" baseline="30000" dirty="0" smtClean="0">
                <a:latin typeface="Times New Roman" pitchFamily="18" charset="0"/>
                <a:cs typeface="Times New Roman" pitchFamily="18" charset="0"/>
                <a:sym typeface="Symbol"/>
              </a:rPr>
              <a:t></a:t>
            </a:r>
            <a:endParaRPr lang="en-US" sz="2800" dirty="0">
              <a:latin typeface="Times New Roman" pitchFamily="18" charset="0"/>
              <a:cs typeface="Times New Roman" pitchFamily="18" charset="0"/>
            </a:endParaRPr>
          </a:p>
        </p:txBody>
      </p:sp>
      <p:sp>
        <p:nvSpPr>
          <p:cNvPr id="2063" name="TextBox 2062"/>
          <p:cNvSpPr txBox="1"/>
          <p:nvPr/>
        </p:nvSpPr>
        <p:spPr>
          <a:xfrm>
            <a:off x="2895600" y="1981200"/>
            <a:ext cx="1031051"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(-3,10)</a:t>
            </a:r>
            <a:endParaRPr lang="en-US" sz="2400" dirty="0">
              <a:latin typeface="Times New Roman" pitchFamily="18" charset="0"/>
              <a:cs typeface="Times New Roman" pitchFamily="18" charset="0"/>
            </a:endParaRPr>
          </a:p>
        </p:txBody>
      </p:sp>
      <p:sp>
        <p:nvSpPr>
          <p:cNvPr id="55" name="TextBox 54"/>
          <p:cNvSpPr txBox="1"/>
          <p:nvPr/>
        </p:nvSpPr>
        <p:spPr>
          <a:xfrm>
            <a:off x="5257800" y="2891135"/>
            <a:ext cx="774571"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(3,2)</a:t>
            </a:r>
            <a:endParaRPr lang="en-US" sz="2400" dirty="0">
              <a:latin typeface="Times New Roman" pitchFamily="18" charset="0"/>
              <a:cs typeface="Times New Roman" pitchFamily="18" charset="0"/>
            </a:endParaRPr>
          </a:p>
        </p:txBody>
      </p:sp>
      <p:sp>
        <p:nvSpPr>
          <p:cNvPr id="58" name="TextBox 57"/>
          <p:cNvSpPr txBox="1"/>
          <p:nvPr/>
        </p:nvSpPr>
        <p:spPr>
          <a:xfrm>
            <a:off x="1999074" y="1031783"/>
            <a:ext cx="1031051"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(-9,18)</a:t>
            </a:r>
            <a:endParaRPr lang="en-US" sz="2400" dirty="0">
              <a:latin typeface="Times New Roman" pitchFamily="18" charset="0"/>
              <a:cs typeface="Times New Roman" pitchFamily="18" charset="0"/>
            </a:endParaRPr>
          </a:p>
        </p:txBody>
      </p:sp>
      <p:sp>
        <p:nvSpPr>
          <p:cNvPr id="60" name="TextBox 59"/>
          <p:cNvSpPr txBox="1"/>
          <p:nvPr/>
        </p:nvSpPr>
        <p:spPr>
          <a:xfrm>
            <a:off x="6057037" y="3810000"/>
            <a:ext cx="877163"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(9,-</a:t>
            </a:r>
            <a:r>
              <a:rPr lang="en-US" sz="2400" dirty="0">
                <a:latin typeface="Times New Roman" pitchFamily="18" charset="0"/>
                <a:cs typeface="Times New Roman" pitchFamily="18" charset="0"/>
              </a:rPr>
              <a:t>6</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2" name="TextBox 71"/>
          <p:cNvSpPr txBox="1"/>
          <p:nvPr/>
        </p:nvSpPr>
        <p:spPr>
          <a:xfrm>
            <a:off x="4207797" y="2981980"/>
            <a:ext cx="364203"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0</a:t>
            </a:r>
            <a:endParaRPr lang="en-US" sz="2800" b="1" dirty="0">
              <a:latin typeface="Times New Roman" pitchFamily="18" charset="0"/>
              <a:cs typeface="Times New Roman" pitchFamily="18" charset="0"/>
            </a:endParaRPr>
          </a:p>
        </p:txBody>
      </p:sp>
      <p:sp>
        <p:nvSpPr>
          <p:cNvPr id="73" name="TextBox 72"/>
          <p:cNvSpPr txBox="1"/>
          <p:nvPr/>
        </p:nvSpPr>
        <p:spPr>
          <a:xfrm>
            <a:off x="639336" y="3124200"/>
            <a:ext cx="503664"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X</a:t>
            </a:r>
            <a:r>
              <a:rPr lang="en-US" sz="2800" baseline="30000" dirty="0" smtClean="0">
                <a:latin typeface="Times New Roman" pitchFamily="18" charset="0"/>
                <a:cs typeface="Times New Roman" pitchFamily="18" charset="0"/>
                <a:sym typeface="Symbol"/>
              </a:rPr>
              <a:t></a:t>
            </a:r>
            <a:endParaRPr lang="en-US" sz="2800" dirty="0">
              <a:latin typeface="Times New Roman" pitchFamily="18" charset="0"/>
              <a:cs typeface="Times New Roman" pitchFamily="18" charset="0"/>
            </a:endParaRPr>
          </a:p>
        </p:txBody>
      </p:sp>
      <p:sp>
        <p:nvSpPr>
          <p:cNvPr id="24" name="TextBox 23"/>
          <p:cNvSpPr txBox="1"/>
          <p:nvPr/>
        </p:nvSpPr>
        <p:spPr>
          <a:xfrm>
            <a:off x="2024722" y="5000388"/>
            <a:ext cx="1133644"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(-9,-16)</a:t>
            </a:r>
            <a:endParaRPr lang="en-US" sz="2400" dirty="0">
              <a:latin typeface="Times New Roman" pitchFamily="18" charset="0"/>
              <a:cs typeface="Times New Roman" pitchFamily="18" charset="0"/>
            </a:endParaRPr>
          </a:p>
        </p:txBody>
      </p:sp>
      <p:sp>
        <p:nvSpPr>
          <p:cNvPr id="26" name="TextBox 25"/>
          <p:cNvSpPr txBox="1"/>
          <p:nvPr/>
        </p:nvSpPr>
        <p:spPr>
          <a:xfrm>
            <a:off x="2906445" y="4023077"/>
            <a:ext cx="979755"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(-3,-</a:t>
            </a:r>
            <a:r>
              <a:rPr lang="en-US" sz="2400" dirty="0">
                <a:latin typeface="Times New Roman" pitchFamily="18" charset="0"/>
                <a:cs typeface="Times New Roman" pitchFamily="18" charset="0"/>
              </a:rPr>
              <a:t>7</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7" name="TextBox 26"/>
          <p:cNvSpPr txBox="1"/>
          <p:nvPr/>
        </p:nvSpPr>
        <p:spPr>
          <a:xfrm>
            <a:off x="6083429" y="1900535"/>
            <a:ext cx="917046" cy="461665"/>
          </a:xfrm>
          <a:prstGeom prst="rect">
            <a:avLst/>
          </a:prstGeom>
          <a:solidFill>
            <a:schemeClr val="accent6">
              <a:lumMod val="20000"/>
              <a:lumOff val="80000"/>
            </a:schemeClr>
          </a:solidFill>
        </p:spPr>
        <p:txBody>
          <a:bodyPr wrap="none" rtlCol="0">
            <a:spAutoFit/>
          </a:bodyPr>
          <a:lstStyle/>
          <a:p>
            <a:r>
              <a:rPr lang="en-US" sz="2400" dirty="0" smtClean="0">
                <a:latin typeface="Times New Roman" pitchFamily="18" charset="0"/>
                <a:cs typeface="Times New Roman" pitchFamily="18" charset="0"/>
              </a:rPr>
              <a:t>(9,11)</a:t>
            </a:r>
            <a:endParaRPr lang="en-US" sz="2400" dirty="0">
              <a:latin typeface="Times New Roman" pitchFamily="18" charset="0"/>
              <a:cs typeface="Times New Roman" pitchFamily="18" charset="0"/>
            </a:endParaRPr>
          </a:p>
        </p:txBody>
      </p:sp>
      <p:sp>
        <p:nvSpPr>
          <p:cNvPr id="2" name="Oval 1"/>
          <p:cNvSpPr/>
          <p:nvPr/>
        </p:nvSpPr>
        <p:spPr>
          <a:xfrm>
            <a:off x="3276600" y="5231221"/>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740502" y="4023077"/>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15000" y="1946719"/>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080934" y="4144137"/>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6800" y="3021421"/>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3030125" y="914401"/>
            <a:ext cx="3599275" cy="4876799"/>
          </a:xfrm>
          <a:prstGeom prst="line">
            <a:avLst/>
          </a:prstGeom>
          <a:ln w="5715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077240" y="2057400"/>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39040" y="1066800"/>
            <a:ext cx="189960" cy="17897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208755" y="1000779"/>
            <a:ext cx="4030245" cy="4790421"/>
          </a:xfrm>
          <a:prstGeom prst="line">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76800" y="5891692"/>
            <a:ext cx="3199057" cy="523220"/>
          </a:xfrm>
          <a:prstGeom prst="rect">
            <a:avLst/>
          </a:prstGeom>
          <a:solidFill>
            <a:srgbClr val="CCFFCC"/>
          </a:solidFill>
          <a:ln w="19050">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sym typeface="Symbol"/>
              </a:rPr>
              <a:t></a:t>
            </a:r>
            <a:r>
              <a:rPr lang="bn-IN" sz="2800" dirty="0" smtClean="0">
                <a:latin typeface="Times New Roman" pitchFamily="18" charset="0"/>
                <a:cs typeface="Times New Roman" pitchFamily="18" charset="0"/>
                <a:sym typeface="Symbol"/>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x,y</a:t>
            </a:r>
            <a:r>
              <a:rPr lang="en-US" sz="2800" dirty="0" smtClean="0">
                <a:latin typeface="Times New Roman" pitchFamily="18" charset="0"/>
                <a:cs typeface="Times New Roman" pitchFamily="18" charset="0"/>
              </a:rPr>
              <a:t>) = (3,2)</a:t>
            </a:r>
            <a:endParaRPr lang="en-US" sz="2800" dirty="0">
              <a:latin typeface="Times New Roman" pitchFamily="18" charset="0"/>
              <a:cs typeface="Times New Roman" pitchFamily="18" charset="0"/>
            </a:endParaRPr>
          </a:p>
        </p:txBody>
      </p:sp>
      <p:sp>
        <p:nvSpPr>
          <p:cNvPr id="15" name="Oval 14"/>
          <p:cNvSpPr/>
          <p:nvPr/>
        </p:nvSpPr>
        <p:spPr>
          <a:xfrm>
            <a:off x="4673300" y="1480810"/>
            <a:ext cx="702666" cy="652790"/>
          </a:xfrm>
          <a:prstGeom prst="ellipse">
            <a:avLst/>
          </a:prstGeom>
          <a:solidFill>
            <a:srgbClr val="F1FFD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P</a:t>
            </a:r>
            <a:endParaRPr lang="en-US" sz="2800" dirty="0">
              <a:solidFill>
                <a:schemeClr val="tx1"/>
              </a:solidFill>
              <a:latin typeface="Times New Roman" pitchFamily="18" charset="0"/>
              <a:cs typeface="Times New Roman" pitchFamily="18" charset="0"/>
            </a:endParaRPr>
          </a:p>
        </p:txBody>
      </p:sp>
      <p:cxnSp>
        <p:nvCxnSpPr>
          <p:cNvPr id="17" name="Straight Arrow Connector 16"/>
          <p:cNvCxnSpPr>
            <a:stCxn id="39" idx="0"/>
          </p:cNvCxnSpPr>
          <p:nvPr/>
        </p:nvCxnSpPr>
        <p:spPr>
          <a:xfrm flipV="1">
            <a:off x="4971780" y="2089367"/>
            <a:ext cx="27453" cy="93205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10610" y="5891692"/>
            <a:ext cx="3279288" cy="523220"/>
          </a:xfrm>
          <a:prstGeom prst="rect">
            <a:avLst/>
          </a:prstGeom>
          <a:solidFill>
            <a:srgbClr val="CCFFCC"/>
          </a:solidFill>
          <a:ln w="19050">
            <a:solidFill>
              <a:schemeClr val="tx1"/>
            </a:solidFill>
          </a:ln>
        </p:spPr>
        <p:txBody>
          <a:bodyPr wrap="square" rtlCol="0">
            <a:spAutoFit/>
          </a:bodyPr>
          <a:lstStyle/>
          <a:p>
            <a:pPr algn="ctr"/>
            <a:r>
              <a:rPr lang="en-US" sz="2800" dirty="0" smtClean="0">
                <a:latin typeface="Times New Roman" pitchFamily="18" charset="0"/>
                <a:cs typeface="Times New Roman" pitchFamily="18" charset="0"/>
              </a:rPr>
              <a:t>(</a:t>
            </a:r>
            <a:r>
              <a:rPr lang="bn-IN" sz="2800" dirty="0" smtClean="0">
                <a:latin typeface="NikoshBAN" pitchFamily="2" charset="0"/>
                <a:cs typeface="NikoshBAN" pitchFamily="2" charset="0"/>
              </a:rPr>
              <a:t>ভুজ </a:t>
            </a:r>
            <a:r>
              <a:rPr lang="en-US" sz="2800" dirty="0" smtClean="0">
                <a:latin typeface="Times New Roman" pitchFamily="18" charset="0"/>
                <a:cs typeface="Times New Roman" pitchFamily="18" charset="0"/>
              </a:rPr>
              <a:t>3</a:t>
            </a:r>
            <a:r>
              <a:rPr lang="bn-IN" sz="2800" dirty="0" smtClean="0">
                <a:latin typeface="Times New Roman" pitchFamily="18" charset="0"/>
                <a:cs typeface="Times New Roman" pitchFamily="18" charset="0"/>
              </a:rPr>
              <a:t> </a:t>
            </a:r>
            <a:r>
              <a:rPr lang="bn-IN" sz="2800" dirty="0" smtClean="0">
                <a:latin typeface="NikoshBAN" pitchFamily="2" charset="0"/>
                <a:cs typeface="NikoshBAN" pitchFamily="2" charset="0"/>
              </a:rPr>
              <a:t>এবং কোটি </a:t>
            </a:r>
            <a:r>
              <a:rPr lang="en-US" sz="2800" dirty="0" smtClean="0">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89368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1000"/>
                                        <p:tgtEl>
                                          <p:spTgt spid="2055"/>
                                        </p:tgtEl>
                                      </p:cBhvr>
                                    </p:animEffect>
                                    <p:anim calcmode="lin" valueType="num">
                                      <p:cBhvr>
                                        <p:cTn id="8" dur="1000" fill="hold"/>
                                        <p:tgtEl>
                                          <p:spTgt spid="2055"/>
                                        </p:tgtEl>
                                        <p:attrNameLst>
                                          <p:attrName>ppt_x</p:attrName>
                                        </p:attrNameLst>
                                      </p:cBhvr>
                                      <p:tavLst>
                                        <p:tav tm="0">
                                          <p:val>
                                            <p:strVal val="#ppt_x"/>
                                          </p:val>
                                        </p:tav>
                                        <p:tav tm="100000">
                                          <p:val>
                                            <p:strVal val="#ppt_x"/>
                                          </p:val>
                                        </p:tav>
                                      </p:tavLst>
                                    </p:anim>
                                    <p:anim calcmode="lin" valueType="num">
                                      <p:cBhvr>
                                        <p:cTn id="9"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60"/>
                                        </p:tgtEl>
                                        <p:attrNameLst>
                                          <p:attrName>style.visibility</p:attrName>
                                        </p:attrNameLst>
                                      </p:cBhvr>
                                      <p:to>
                                        <p:strVal val="visible"/>
                                      </p:to>
                                    </p:set>
                                    <p:animEffect transition="in" filter="fade">
                                      <p:cBhvr>
                                        <p:cTn id="24" dur="1000"/>
                                        <p:tgtEl>
                                          <p:spTgt spid="2060"/>
                                        </p:tgtEl>
                                      </p:cBhvr>
                                    </p:animEffect>
                                    <p:anim calcmode="lin" valueType="num">
                                      <p:cBhvr>
                                        <p:cTn id="25" dur="1000" fill="hold"/>
                                        <p:tgtEl>
                                          <p:spTgt spid="2060"/>
                                        </p:tgtEl>
                                        <p:attrNameLst>
                                          <p:attrName>ppt_x</p:attrName>
                                        </p:attrNameLst>
                                      </p:cBhvr>
                                      <p:tavLst>
                                        <p:tav tm="0">
                                          <p:val>
                                            <p:strVal val="#ppt_x"/>
                                          </p:val>
                                        </p:tav>
                                        <p:tav tm="100000">
                                          <p:val>
                                            <p:strVal val="#ppt_x"/>
                                          </p:val>
                                        </p:tav>
                                      </p:tavLst>
                                    </p:anim>
                                    <p:anim calcmode="lin" valueType="num">
                                      <p:cBhvr>
                                        <p:cTn id="26" dur="1000" fill="hold"/>
                                        <p:tgtEl>
                                          <p:spTgt spid="20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1000"/>
                                        <p:tgtEl>
                                          <p:spTgt spid="52"/>
                                        </p:tgtEl>
                                      </p:cBhvr>
                                    </p:animEffect>
                                    <p:anim calcmode="lin" valueType="num">
                                      <p:cBhvr>
                                        <p:cTn id="30" dur="1000" fill="hold"/>
                                        <p:tgtEl>
                                          <p:spTgt spid="52"/>
                                        </p:tgtEl>
                                        <p:attrNameLst>
                                          <p:attrName>ppt_x</p:attrName>
                                        </p:attrNameLst>
                                      </p:cBhvr>
                                      <p:tavLst>
                                        <p:tav tm="0">
                                          <p:val>
                                            <p:strVal val="#ppt_x"/>
                                          </p:val>
                                        </p:tav>
                                        <p:tav tm="100000">
                                          <p:val>
                                            <p:strVal val="#ppt_x"/>
                                          </p:val>
                                        </p:tav>
                                      </p:tavLst>
                                    </p:anim>
                                    <p:anim calcmode="lin" valueType="num">
                                      <p:cBhvr>
                                        <p:cTn id="31" dur="1000" fill="hold"/>
                                        <p:tgtEl>
                                          <p:spTgt spid="5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anim calcmode="lin" valueType="num">
                                      <p:cBhvr>
                                        <p:cTn id="35" dur="1000" fill="hold"/>
                                        <p:tgtEl>
                                          <p:spTgt spid="73"/>
                                        </p:tgtEl>
                                        <p:attrNameLst>
                                          <p:attrName>ppt_x</p:attrName>
                                        </p:attrNameLst>
                                      </p:cBhvr>
                                      <p:tavLst>
                                        <p:tav tm="0">
                                          <p:val>
                                            <p:strVal val="#ppt_x"/>
                                          </p:val>
                                        </p:tav>
                                        <p:tav tm="100000">
                                          <p:val>
                                            <p:strVal val="#ppt_x"/>
                                          </p:val>
                                        </p:tav>
                                      </p:tavLst>
                                    </p:anim>
                                    <p:anim calcmode="lin" valueType="num">
                                      <p:cBhvr>
                                        <p:cTn id="36" dur="1000" fill="hold"/>
                                        <p:tgtEl>
                                          <p:spTgt spid="7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1000" fill="hold"/>
                                        <p:tgtEl>
                                          <p:spTgt spid="4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grpId="0" nodeType="afterEffect">
                                  <p:stCondLst>
                                    <p:cond delay="0"/>
                                  </p:stCondLst>
                                  <p:childTnLst>
                                    <p:set>
                                      <p:cBhvr>
                                        <p:cTn id="69" dur="1" fill="hold">
                                          <p:stCondLst>
                                            <p:cond delay="0"/>
                                          </p:stCondLst>
                                        </p:cTn>
                                        <p:tgtEl>
                                          <p:spTgt spid="2063"/>
                                        </p:tgtEl>
                                        <p:attrNameLst>
                                          <p:attrName>style.visibility</p:attrName>
                                        </p:attrNameLst>
                                      </p:cBhvr>
                                      <p:to>
                                        <p:strVal val="visible"/>
                                      </p:to>
                                    </p:set>
                                    <p:animEffect transition="in" filter="fade">
                                      <p:cBhvr>
                                        <p:cTn id="70" dur="1000"/>
                                        <p:tgtEl>
                                          <p:spTgt spid="2063"/>
                                        </p:tgtEl>
                                      </p:cBhvr>
                                    </p:animEffect>
                                    <p:anim calcmode="lin" valueType="num">
                                      <p:cBhvr>
                                        <p:cTn id="71" dur="1000" fill="hold"/>
                                        <p:tgtEl>
                                          <p:spTgt spid="2063"/>
                                        </p:tgtEl>
                                        <p:attrNameLst>
                                          <p:attrName>ppt_x</p:attrName>
                                        </p:attrNameLst>
                                      </p:cBhvr>
                                      <p:tavLst>
                                        <p:tav tm="0">
                                          <p:val>
                                            <p:strVal val="#ppt_x"/>
                                          </p:val>
                                        </p:tav>
                                        <p:tav tm="100000">
                                          <p:val>
                                            <p:strVal val="#ppt_x"/>
                                          </p:val>
                                        </p:tav>
                                      </p:tavLst>
                                    </p:anim>
                                    <p:anim calcmode="lin" valueType="num">
                                      <p:cBhvr>
                                        <p:cTn id="72" dur="1000" fill="hold"/>
                                        <p:tgtEl>
                                          <p:spTgt spid="206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42"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1000"/>
                                        <p:tgtEl>
                                          <p:spTgt spid="55"/>
                                        </p:tgtEl>
                                      </p:cBhvr>
                                    </p:animEffect>
                                    <p:anim calcmode="lin" valueType="num">
                                      <p:cBhvr>
                                        <p:cTn id="84" dur="1000" fill="hold"/>
                                        <p:tgtEl>
                                          <p:spTgt spid="55"/>
                                        </p:tgtEl>
                                        <p:attrNameLst>
                                          <p:attrName>ppt_x</p:attrName>
                                        </p:attrNameLst>
                                      </p:cBhvr>
                                      <p:tavLst>
                                        <p:tav tm="0">
                                          <p:val>
                                            <p:strVal val="#ppt_x"/>
                                          </p:val>
                                        </p:tav>
                                        <p:tav tm="100000">
                                          <p:val>
                                            <p:strVal val="#ppt_x"/>
                                          </p:val>
                                        </p:tav>
                                      </p:tavLst>
                                    </p:anim>
                                    <p:anim calcmode="lin" valueType="num">
                                      <p:cBhvr>
                                        <p:cTn id="8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42" presetClass="entr" presetSubtype="0" fill="hold" grpId="0" nodeType="after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1000"/>
                                        <p:tgtEl>
                                          <p:spTgt spid="60"/>
                                        </p:tgtEl>
                                      </p:cBhvr>
                                    </p:animEffect>
                                    <p:anim calcmode="lin" valueType="num">
                                      <p:cBhvr>
                                        <p:cTn id="97" dur="1000" fill="hold"/>
                                        <p:tgtEl>
                                          <p:spTgt spid="60"/>
                                        </p:tgtEl>
                                        <p:attrNameLst>
                                          <p:attrName>ppt_x</p:attrName>
                                        </p:attrNameLst>
                                      </p:cBhvr>
                                      <p:tavLst>
                                        <p:tav tm="0">
                                          <p:val>
                                            <p:strVal val="#ppt_x"/>
                                          </p:val>
                                        </p:tav>
                                        <p:tav tm="100000">
                                          <p:val>
                                            <p:strVal val="#ppt_x"/>
                                          </p:val>
                                        </p:tav>
                                      </p:tavLst>
                                    </p:anim>
                                    <p:anim calcmode="lin" valueType="num">
                                      <p:cBhvr>
                                        <p:cTn id="9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wipe(down)">
                                      <p:cBhvr>
                                        <p:cTn id="103" dur="1000"/>
                                        <p:tgtEl>
                                          <p:spTgt spid="62"/>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42" presetClass="entr" presetSubtype="0"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1000"/>
                                        <p:tgtEl>
                                          <p:spTgt spid="26"/>
                                        </p:tgtEl>
                                      </p:cBhvr>
                                    </p:animEffect>
                                    <p:anim calcmode="lin" valueType="num">
                                      <p:cBhvr>
                                        <p:cTn id="115" dur="1000" fill="hold"/>
                                        <p:tgtEl>
                                          <p:spTgt spid="26"/>
                                        </p:tgtEl>
                                        <p:attrNameLst>
                                          <p:attrName>ppt_x</p:attrName>
                                        </p:attrNameLst>
                                      </p:cBhvr>
                                      <p:tavLst>
                                        <p:tav tm="0">
                                          <p:val>
                                            <p:strVal val="#ppt_x"/>
                                          </p:val>
                                        </p:tav>
                                        <p:tav tm="100000">
                                          <p:val>
                                            <p:strVal val="#ppt_x"/>
                                          </p:val>
                                        </p:tav>
                                      </p:tavLst>
                                    </p:anim>
                                    <p:anim calcmode="lin" valueType="num">
                                      <p:cBhvr>
                                        <p:cTn id="1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fade">
                                      <p:cBhvr>
                                        <p:cTn id="121" dur="1000"/>
                                        <p:tgtEl>
                                          <p:spTgt spid="2"/>
                                        </p:tgtEl>
                                      </p:cBhvr>
                                    </p:animEffect>
                                    <p:anim calcmode="lin" valueType="num">
                                      <p:cBhvr>
                                        <p:cTn id="122" dur="1000" fill="hold"/>
                                        <p:tgtEl>
                                          <p:spTgt spid="2"/>
                                        </p:tgtEl>
                                        <p:attrNameLst>
                                          <p:attrName>ppt_x</p:attrName>
                                        </p:attrNameLst>
                                      </p:cBhvr>
                                      <p:tavLst>
                                        <p:tav tm="0">
                                          <p:val>
                                            <p:strVal val="#ppt_x"/>
                                          </p:val>
                                        </p:tav>
                                        <p:tav tm="100000">
                                          <p:val>
                                            <p:strVal val="#ppt_x"/>
                                          </p:val>
                                        </p:tav>
                                      </p:tavLst>
                                    </p:anim>
                                    <p:anim calcmode="lin" valueType="num">
                                      <p:cBhvr>
                                        <p:cTn id="123" dur="1000" fill="hold"/>
                                        <p:tgtEl>
                                          <p:spTgt spid="2"/>
                                        </p:tgtEl>
                                        <p:attrNameLst>
                                          <p:attrName>ppt_y</p:attrName>
                                        </p:attrNameLst>
                                      </p:cBhvr>
                                      <p:tavLst>
                                        <p:tav tm="0">
                                          <p:val>
                                            <p:strVal val="#ppt_y+.1"/>
                                          </p:val>
                                        </p:tav>
                                        <p:tav tm="100000">
                                          <p:val>
                                            <p:strVal val="#ppt_y"/>
                                          </p:val>
                                        </p:tav>
                                      </p:tavLst>
                                    </p:anim>
                                  </p:childTnLst>
                                </p:cTn>
                              </p:par>
                            </p:childTnLst>
                          </p:cTn>
                        </p:par>
                        <p:par>
                          <p:cTn id="124" fill="hold">
                            <p:stCondLst>
                              <p:cond delay="1000"/>
                            </p:stCondLst>
                            <p:childTnLst>
                              <p:par>
                                <p:cTn id="125" presetID="42" presetClass="entr" presetSubtype="0" fill="hold" grpId="0"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1000"/>
                                        <p:tgtEl>
                                          <p:spTgt spid="24"/>
                                        </p:tgtEl>
                                      </p:cBhvr>
                                    </p:animEffect>
                                    <p:anim calcmode="lin" valueType="num">
                                      <p:cBhvr>
                                        <p:cTn id="128" dur="1000" fill="hold"/>
                                        <p:tgtEl>
                                          <p:spTgt spid="24"/>
                                        </p:tgtEl>
                                        <p:attrNameLst>
                                          <p:attrName>ppt_x</p:attrName>
                                        </p:attrNameLst>
                                      </p:cBhvr>
                                      <p:tavLst>
                                        <p:tav tm="0">
                                          <p:val>
                                            <p:strVal val="#ppt_x"/>
                                          </p:val>
                                        </p:tav>
                                        <p:tav tm="100000">
                                          <p:val>
                                            <p:strVal val="#ppt_x"/>
                                          </p:val>
                                        </p:tav>
                                      </p:tavLst>
                                    </p:anim>
                                    <p:anim calcmode="lin" valueType="num">
                                      <p:cBhvr>
                                        <p:cTn id="1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1000"/>
                                        <p:tgtEl>
                                          <p:spTgt spid="30"/>
                                        </p:tgtEl>
                                      </p:cBhvr>
                                    </p:animEffect>
                                    <p:anim calcmode="lin" valueType="num">
                                      <p:cBhvr>
                                        <p:cTn id="135" dur="1000" fill="hold"/>
                                        <p:tgtEl>
                                          <p:spTgt spid="30"/>
                                        </p:tgtEl>
                                        <p:attrNameLst>
                                          <p:attrName>ppt_x</p:attrName>
                                        </p:attrNameLst>
                                      </p:cBhvr>
                                      <p:tavLst>
                                        <p:tav tm="0">
                                          <p:val>
                                            <p:strVal val="#ppt_x"/>
                                          </p:val>
                                        </p:tav>
                                        <p:tav tm="100000">
                                          <p:val>
                                            <p:strVal val="#ppt_x"/>
                                          </p:val>
                                        </p:tav>
                                      </p:tavLst>
                                    </p:anim>
                                    <p:anim calcmode="lin" valueType="num">
                                      <p:cBhvr>
                                        <p:cTn id="136" dur="1000" fill="hold"/>
                                        <p:tgtEl>
                                          <p:spTgt spid="30"/>
                                        </p:tgtEl>
                                        <p:attrNameLst>
                                          <p:attrName>ppt_y</p:attrName>
                                        </p:attrNameLst>
                                      </p:cBhvr>
                                      <p:tavLst>
                                        <p:tav tm="0">
                                          <p:val>
                                            <p:strVal val="#ppt_y+.1"/>
                                          </p:val>
                                        </p:tav>
                                        <p:tav tm="100000">
                                          <p:val>
                                            <p:strVal val="#ppt_y"/>
                                          </p:val>
                                        </p:tav>
                                      </p:tavLst>
                                    </p:anim>
                                  </p:childTnLst>
                                </p:cTn>
                              </p:par>
                            </p:childTnLst>
                          </p:cTn>
                        </p:par>
                        <p:par>
                          <p:cTn id="137" fill="hold">
                            <p:stCondLst>
                              <p:cond delay="1000"/>
                            </p:stCondLst>
                            <p:childTnLst>
                              <p:par>
                                <p:cTn id="138" presetID="42" presetClass="entr" presetSubtype="0"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1000"/>
                                        <p:tgtEl>
                                          <p:spTgt spid="27"/>
                                        </p:tgtEl>
                                      </p:cBhvr>
                                    </p:animEffect>
                                    <p:anim calcmode="lin" valueType="num">
                                      <p:cBhvr>
                                        <p:cTn id="141" dur="1000" fill="hold"/>
                                        <p:tgtEl>
                                          <p:spTgt spid="27"/>
                                        </p:tgtEl>
                                        <p:attrNameLst>
                                          <p:attrName>ppt_x</p:attrName>
                                        </p:attrNameLst>
                                      </p:cBhvr>
                                      <p:tavLst>
                                        <p:tav tm="0">
                                          <p:val>
                                            <p:strVal val="#ppt_x"/>
                                          </p:val>
                                        </p:tav>
                                        <p:tav tm="100000">
                                          <p:val>
                                            <p:strVal val="#ppt_x"/>
                                          </p:val>
                                        </p:tav>
                                      </p:tavLst>
                                    </p:anim>
                                    <p:anim calcmode="lin" valueType="num">
                                      <p:cBhvr>
                                        <p:cTn id="1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10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17"/>
                                        </p:tgtEl>
                                        <p:attrNameLst>
                                          <p:attrName>style.visibility</p:attrName>
                                        </p:attrNameLst>
                                      </p:cBhvr>
                                      <p:to>
                                        <p:strVal val="visible"/>
                                      </p:to>
                                    </p:set>
                                    <p:animEffect transition="in" filter="wipe(down)">
                                      <p:cBhvr>
                                        <p:cTn id="152" dur="1000"/>
                                        <p:tgtEl>
                                          <p:spTgt spid="17"/>
                                        </p:tgtEl>
                                      </p:cBhvr>
                                    </p:animEffect>
                                  </p:childTnLst>
                                </p:cTn>
                              </p:par>
                              <p:par>
                                <p:cTn id="153" presetID="47" presetClass="entr" presetSubtype="0" fill="hold" grpId="0" nodeType="withEffect">
                                  <p:stCondLst>
                                    <p:cond delay="0"/>
                                  </p:stCondLst>
                                  <p:childTnLst>
                                    <p:set>
                                      <p:cBhvr>
                                        <p:cTn id="154" dur="1" fill="hold">
                                          <p:stCondLst>
                                            <p:cond delay="0"/>
                                          </p:stCondLst>
                                        </p:cTn>
                                        <p:tgtEl>
                                          <p:spTgt spid="15"/>
                                        </p:tgtEl>
                                        <p:attrNameLst>
                                          <p:attrName>style.visibility</p:attrName>
                                        </p:attrNameLst>
                                      </p:cBhvr>
                                      <p:to>
                                        <p:strVal val="visible"/>
                                      </p:to>
                                    </p:set>
                                    <p:animEffect transition="in" filter="fade">
                                      <p:cBhvr>
                                        <p:cTn id="155" dur="1000"/>
                                        <p:tgtEl>
                                          <p:spTgt spid="15"/>
                                        </p:tgtEl>
                                      </p:cBhvr>
                                    </p:animEffect>
                                    <p:anim calcmode="lin" valueType="num">
                                      <p:cBhvr>
                                        <p:cTn id="156" dur="1000" fill="hold"/>
                                        <p:tgtEl>
                                          <p:spTgt spid="15"/>
                                        </p:tgtEl>
                                        <p:attrNameLst>
                                          <p:attrName>ppt_x</p:attrName>
                                        </p:attrNameLst>
                                      </p:cBhvr>
                                      <p:tavLst>
                                        <p:tav tm="0">
                                          <p:val>
                                            <p:strVal val="#ppt_x"/>
                                          </p:val>
                                        </p:tav>
                                        <p:tav tm="100000">
                                          <p:val>
                                            <p:strVal val="#ppt_x"/>
                                          </p:val>
                                        </p:tav>
                                      </p:tavLst>
                                    </p:anim>
                                    <p:anim calcmode="lin" valueType="num">
                                      <p:cBhvr>
                                        <p:cTn id="1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wipe(left)">
                                      <p:cBhvr>
                                        <p:cTn id="162" dur="10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4"/>
                                        </p:tgtEl>
                                        <p:attrNameLst>
                                          <p:attrName>style.visibility</p:attrName>
                                        </p:attrNameLst>
                                      </p:cBhvr>
                                      <p:to>
                                        <p:strVal val="visible"/>
                                      </p:to>
                                    </p:set>
                                    <p:animEffect transition="in" filter="wipe(left)">
                                      <p:cBhvr>
                                        <p:cTn id="16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48" grpId="0"/>
      <p:bldP spid="52" grpId="0"/>
      <p:bldP spid="2063" grpId="0" animBg="1"/>
      <p:bldP spid="55" grpId="0" animBg="1"/>
      <p:bldP spid="58" grpId="0" animBg="1"/>
      <p:bldP spid="60" grpId="0" animBg="1"/>
      <p:bldP spid="72" grpId="0"/>
      <p:bldP spid="73" grpId="0"/>
      <p:bldP spid="24" grpId="0" animBg="1"/>
      <p:bldP spid="26" grpId="0" animBg="1"/>
      <p:bldP spid="27" grpId="0" animBg="1"/>
      <p:bldP spid="2" grpId="0" animBg="1"/>
      <p:bldP spid="29" grpId="0" animBg="1"/>
      <p:bldP spid="30" grpId="0" animBg="1"/>
      <p:bldP spid="31" grpId="0" animBg="1"/>
      <p:bldP spid="39" grpId="0" animBg="1"/>
      <p:bldP spid="40" grpId="0" animBg="1"/>
      <p:bldP spid="42" grpId="0" animBg="1"/>
      <p:bldP spid="14" grpId="0" animBg="1"/>
      <p:bldP spid="15"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533400"/>
            <a:ext cx="7772400" cy="769441"/>
          </a:xfrm>
          <a:prstGeom prst="rect">
            <a:avLst/>
          </a:prstGeom>
          <a:solidFill>
            <a:srgbClr val="F1FFD5"/>
          </a:solidFill>
          <a:ln w="19050">
            <a:solidFill>
              <a:schemeClr val="tx1"/>
            </a:solidFill>
          </a:ln>
        </p:spPr>
        <p:txBody>
          <a:bodyPr wrap="square" rtlCol="0">
            <a:spAutoFit/>
          </a:bodyPr>
          <a:lstStyle/>
          <a:p>
            <a:pPr algn="ctr"/>
            <a:r>
              <a:rPr lang="bn-IN" sz="4400" dirty="0" smtClean="0">
                <a:latin typeface="NikoshBAN" pitchFamily="2" charset="0"/>
                <a:cs typeface="NikoshBAN" pitchFamily="2" charset="0"/>
              </a:rPr>
              <a:t>জোড়ায়</a:t>
            </a:r>
            <a:r>
              <a:rPr lang="bn-BD" sz="4400" dirty="0" smtClean="0">
                <a:latin typeface="NikoshBAN" pitchFamily="2" charset="0"/>
                <a:cs typeface="NikoshBAN" pitchFamily="2" charset="0"/>
              </a:rPr>
              <a:t> কাজ</a:t>
            </a:r>
            <a:endParaRPr lang="en-US" sz="4400" dirty="0">
              <a:latin typeface="NikoshBAN" pitchFamily="2" charset="0"/>
              <a:cs typeface="NikoshBAN" pitchFamily="2" charset="0"/>
            </a:endParaRPr>
          </a:p>
        </p:txBody>
      </p:sp>
      <p:sp>
        <p:nvSpPr>
          <p:cNvPr id="3" name="TextBox 2"/>
          <p:cNvSpPr txBox="1"/>
          <p:nvPr/>
        </p:nvSpPr>
        <p:spPr>
          <a:xfrm>
            <a:off x="571501" y="4572000"/>
            <a:ext cx="8001000" cy="1569660"/>
          </a:xfrm>
          <a:prstGeom prst="rect">
            <a:avLst/>
          </a:prstGeom>
          <a:solidFill>
            <a:srgbClr val="E1FFFF"/>
          </a:solidFill>
          <a:ln w="19050">
            <a:solidFill>
              <a:schemeClr val="tx1"/>
            </a:solidFill>
          </a:ln>
        </p:spPr>
        <p:txBody>
          <a:bodyPr wrap="square" rtlCol="0">
            <a:spAutoFit/>
          </a:bodyPr>
          <a:lstStyle/>
          <a:p>
            <a:pPr algn="ctr"/>
            <a:r>
              <a:rPr lang="en-US" sz="3200" dirty="0" smtClean="0">
                <a:latin typeface="Times New Roman" pitchFamily="18" charset="0"/>
                <a:cs typeface="Times New Roman" pitchFamily="18" charset="0"/>
              </a:rPr>
              <a:t>5x </a:t>
            </a:r>
            <a:r>
              <a:rPr lang="en-US" sz="3200" dirty="0">
                <a:latin typeface="Times New Roman"/>
                <a:cs typeface="Times New Roman"/>
              </a:rPr>
              <a:t>+</a:t>
            </a:r>
            <a:r>
              <a:rPr lang="en-US" sz="3200" dirty="0" smtClean="0">
                <a:latin typeface="Times New Roman"/>
                <a:cs typeface="Times New Roman"/>
              </a:rPr>
              <a:t> 4y = 9</a:t>
            </a:r>
            <a:r>
              <a:rPr lang="bn-IN" sz="3200" dirty="0" smtClean="0">
                <a:latin typeface="Times New Roman"/>
                <a:cs typeface="Times New Roman"/>
              </a:rPr>
              <a:t>------------------(</a:t>
            </a:r>
            <a:r>
              <a:rPr lang="en-US" sz="3200" dirty="0" smtClean="0">
                <a:latin typeface="Times New Roman"/>
                <a:cs typeface="Times New Roman"/>
              </a:rPr>
              <a:t>i</a:t>
            </a:r>
            <a:r>
              <a:rPr lang="bn-IN" sz="3200" dirty="0" smtClean="0">
                <a:latin typeface="Times New Roman"/>
                <a:cs typeface="Times New Roman"/>
              </a:rPr>
              <a:t>)</a:t>
            </a:r>
            <a:r>
              <a:rPr lang="en-US" sz="3200" dirty="0" smtClean="0">
                <a:latin typeface="Times New Roman"/>
                <a:cs typeface="Times New Roman"/>
              </a:rPr>
              <a:t>  </a:t>
            </a:r>
            <a:endParaRPr lang="bn-IN" sz="3200" dirty="0" smtClean="0">
              <a:latin typeface="Times New Roman"/>
              <a:cs typeface="Times New Roman"/>
            </a:endParaRPr>
          </a:p>
          <a:p>
            <a:pPr algn="ctr"/>
            <a:r>
              <a:rPr lang="en-US" sz="3200" dirty="0" smtClean="0">
                <a:latin typeface="Times New Roman"/>
                <a:cs typeface="Times New Roman"/>
              </a:rPr>
              <a:t>2x − 3y = −1</a:t>
            </a:r>
            <a:r>
              <a:rPr lang="bn-IN" sz="3200" dirty="0" smtClean="0">
                <a:latin typeface="Times New Roman"/>
                <a:cs typeface="Times New Roman"/>
              </a:rPr>
              <a:t>----------------(</a:t>
            </a:r>
            <a:r>
              <a:rPr lang="en-US" sz="3200" dirty="0" smtClean="0">
                <a:latin typeface="Times New Roman"/>
                <a:cs typeface="Times New Roman"/>
              </a:rPr>
              <a:t>ii</a:t>
            </a:r>
            <a:r>
              <a:rPr lang="bn-IN" sz="3200" dirty="0" smtClean="0">
                <a:latin typeface="Times New Roman"/>
                <a:cs typeface="Times New Roman"/>
              </a:rPr>
              <a:t>)</a:t>
            </a:r>
            <a:endParaRPr lang="bn-IN"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  লেখ</a:t>
            </a:r>
            <a:r>
              <a:rPr lang="bn-IN" sz="3200" dirty="0" smtClean="0">
                <a:latin typeface="NikoshBAN" pitchFamily="2" charset="0"/>
                <a:cs typeface="NikoshBAN" pitchFamily="2" charset="0"/>
              </a:rPr>
              <a:t>চিত্রের</a:t>
            </a:r>
            <a:r>
              <a:rPr lang="bn-BD" sz="3200" dirty="0" smtClean="0">
                <a:latin typeface="NikoshBAN" pitchFamily="2" charset="0"/>
                <a:cs typeface="NikoshBAN" pitchFamily="2" charset="0"/>
              </a:rPr>
              <a:t> সাহায্যে</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প্রদত্ত সরল সহসমীকর</a:t>
            </a:r>
            <a:r>
              <a:rPr lang="en-US" sz="3200" dirty="0" err="1" smtClean="0">
                <a:latin typeface="NikoshBAN" pitchFamily="2" charset="0"/>
                <a:cs typeface="NikoshBAN" pitchFamily="2" charset="0"/>
              </a:rPr>
              <a:t>ণে</a:t>
            </a:r>
            <a:r>
              <a:rPr lang="bn-IN" sz="3200" dirty="0" smtClean="0">
                <a:latin typeface="NikoshBAN" pitchFamily="2" charset="0"/>
                <a:cs typeface="NikoshBAN" pitchFamily="2" charset="0"/>
              </a:rPr>
              <a:t>র</a:t>
            </a:r>
            <a:r>
              <a:rPr lang="bn-BD" sz="3200" dirty="0" smtClean="0">
                <a:latin typeface="NikoshBAN" pitchFamily="2" charset="0"/>
                <a:cs typeface="NikoshBAN" pitchFamily="2" charset="0"/>
              </a:rPr>
              <a:t> সমাধান কর</a:t>
            </a:r>
            <a:r>
              <a:rPr lang="bn-IN" sz="3200" dirty="0" smtClean="0">
                <a:latin typeface="NikoshBAN" pitchFamily="2" charset="0"/>
                <a:cs typeface="NikoshBAN" pitchFamily="2"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02841"/>
            <a:ext cx="5867400" cy="3269159"/>
          </a:xfrm>
          <a:prstGeom prst="rect">
            <a:avLst/>
          </a:prstGeom>
        </p:spPr>
      </p:pic>
    </p:spTree>
    <p:extLst>
      <p:ext uri="{BB962C8B-B14F-4D97-AF65-F5344CB8AC3E}">
        <p14:creationId xmlns:p14="http://schemas.microsoft.com/office/powerpoint/2010/main" val="957224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75" t="2403" r="2890" b="3303"/>
          <a:stretch/>
        </p:blipFill>
        <p:spPr>
          <a:xfrm>
            <a:off x="435522" y="914400"/>
            <a:ext cx="5127078" cy="5105400"/>
          </a:xfrm>
          <a:prstGeom prst="rect">
            <a:avLst/>
          </a:prstGeom>
        </p:spPr>
      </p:pic>
      <p:sp>
        <p:nvSpPr>
          <p:cNvPr id="4" name="TextBox 3"/>
          <p:cNvSpPr txBox="1"/>
          <p:nvPr/>
        </p:nvSpPr>
        <p:spPr>
          <a:xfrm>
            <a:off x="435522" y="381000"/>
            <a:ext cx="8175078" cy="584775"/>
          </a:xfrm>
          <a:prstGeom prst="rect">
            <a:avLst/>
          </a:prstGeom>
          <a:solidFill>
            <a:srgbClr val="99FFCC"/>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মূল্যায়ন</a:t>
            </a:r>
            <a:endParaRPr lang="en-US" sz="3200" dirty="0">
              <a:latin typeface="NikoshBAN" pitchFamily="2" charset="0"/>
              <a:cs typeface="NikoshBAN" pitchFamily="2" charset="0"/>
            </a:endParaRPr>
          </a:p>
        </p:txBody>
      </p:sp>
      <p:sp>
        <p:nvSpPr>
          <p:cNvPr id="5" name="TextBox 4"/>
          <p:cNvSpPr txBox="1"/>
          <p:nvPr/>
        </p:nvSpPr>
        <p:spPr>
          <a:xfrm>
            <a:off x="228601" y="6015335"/>
            <a:ext cx="5257800" cy="461665"/>
          </a:xfrm>
          <a:prstGeom prst="rect">
            <a:avLst/>
          </a:prstGeom>
          <a:solidFill>
            <a:srgbClr val="FFCCFF"/>
          </a:solidFill>
          <a:ln w="19050">
            <a:solidFill>
              <a:schemeClr val="tx1"/>
            </a:solidFill>
          </a:ln>
        </p:spPr>
        <p:txBody>
          <a:bodyPr wrap="square" rtlCol="0">
            <a:spAutoFit/>
          </a:bodyPr>
          <a:lstStyle/>
          <a:p>
            <a:pPr algn="ctr"/>
            <a:r>
              <a:rPr lang="bn-IN" sz="2400" dirty="0" smtClean="0">
                <a:latin typeface="NikoshBAN" pitchFamily="2" charset="0"/>
                <a:cs typeface="NikoshBAN" pitchFamily="2" charset="0"/>
              </a:rPr>
              <a:t>প্রতি ক্ষুদ্রতম ঘরের বাহুর দৈর্ঘ্য = </a:t>
            </a:r>
            <a:r>
              <a:rPr lang="en-US" sz="2400" dirty="0" smtClean="0">
                <a:latin typeface="Times New Roman" pitchFamily="18" charset="0"/>
                <a:cs typeface="Times New Roman" pitchFamily="18" charset="0"/>
              </a:rPr>
              <a:t>1</a:t>
            </a:r>
            <a:r>
              <a:rPr lang="bn-IN"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ধরা হয়েছে।</a:t>
            </a:r>
            <a:endParaRPr lang="en-US" sz="2400" dirty="0">
              <a:latin typeface="NikoshBAN" pitchFamily="2" charset="0"/>
              <a:cs typeface="NikoshBAN" pitchFamily="2" charset="0"/>
            </a:endParaRPr>
          </a:p>
        </p:txBody>
      </p:sp>
      <p:cxnSp>
        <p:nvCxnSpPr>
          <p:cNvPr id="7" name="Straight Connector 6"/>
          <p:cNvCxnSpPr>
            <a:stCxn id="3" idx="1"/>
          </p:cNvCxnSpPr>
          <p:nvPr/>
        </p:nvCxnSpPr>
        <p:spPr>
          <a:xfrm>
            <a:off x="435522" y="3467100"/>
            <a:ext cx="5050878" cy="1411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92005" y="914400"/>
            <a:ext cx="7056" cy="5050877"/>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85800" y="996819"/>
            <a:ext cx="4720168" cy="349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64356" y="996819"/>
            <a:ext cx="3612444" cy="496845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69390" y="3200401"/>
            <a:ext cx="4936578" cy="27648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24534" y="1027837"/>
            <a:ext cx="2986066" cy="584775"/>
          </a:xfrm>
          <a:prstGeom prst="rect">
            <a:avLst/>
          </a:prstGeom>
          <a:solidFill>
            <a:srgbClr val="E1FFFF"/>
          </a:solidFill>
          <a:ln>
            <a:solidFill>
              <a:schemeClr val="tx1"/>
            </a:solidFill>
          </a:ln>
        </p:spPr>
        <p:txBody>
          <a:bodyPr wrap="square" rtlCol="0">
            <a:spAutoFit/>
          </a:bodyPr>
          <a:lstStyle/>
          <a:p>
            <a:r>
              <a:rPr lang="bn-IN" sz="3200" b="1" dirty="0" smtClean="0">
                <a:latin typeface="Times New Roman" pitchFamily="18" charset="0"/>
              </a:rPr>
              <a:t>(</a:t>
            </a:r>
            <a:r>
              <a:rPr lang="en-US" sz="3200" b="1" dirty="0" smtClean="0">
                <a:latin typeface="Times New Roman" pitchFamily="18" charset="0"/>
                <a:cs typeface="Times New Roman" pitchFamily="18" charset="0"/>
              </a:rPr>
              <a:t>x, y) = ?</a:t>
            </a:r>
            <a:endParaRPr lang="en-US" sz="3200" b="1" dirty="0">
              <a:latin typeface="Times New Roman" pitchFamily="18" charset="0"/>
              <a:cs typeface="Times New Roman" pitchFamily="18" charset="0"/>
            </a:endParaRPr>
          </a:p>
        </p:txBody>
      </p:sp>
      <p:sp>
        <p:nvSpPr>
          <p:cNvPr id="49" name="TextBox 48"/>
          <p:cNvSpPr txBox="1"/>
          <p:nvPr/>
        </p:nvSpPr>
        <p:spPr>
          <a:xfrm>
            <a:off x="5630178" y="2453921"/>
            <a:ext cx="2980422" cy="584775"/>
          </a:xfrm>
          <a:prstGeom prst="rect">
            <a:avLst/>
          </a:prstGeom>
          <a:solidFill>
            <a:srgbClr val="E1FFFF"/>
          </a:solidFill>
          <a:ln>
            <a:solidFill>
              <a:schemeClr val="tx1"/>
            </a:solidFill>
          </a:ln>
        </p:spPr>
        <p:txBody>
          <a:bodyPr wrap="square" rtlCol="0">
            <a:spAutoFit/>
          </a:bodyPr>
          <a:lstStyle/>
          <a:p>
            <a:r>
              <a:rPr lang="bn-IN" sz="3200" b="1" dirty="0" smtClean="0">
                <a:latin typeface="Times New Roman" pitchFamily="18" charset="0"/>
              </a:rPr>
              <a:t>(</a:t>
            </a:r>
            <a:r>
              <a:rPr lang="en-US" sz="3200" b="1" dirty="0" smtClean="0">
                <a:latin typeface="Times New Roman" pitchFamily="18" charset="0"/>
                <a:cs typeface="Times New Roman" pitchFamily="18" charset="0"/>
              </a:rPr>
              <a:t>x</a:t>
            </a:r>
            <a:r>
              <a:rPr lang="en-US" sz="3200" b="1" baseline="-25000"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,y</a:t>
            </a:r>
            <a:r>
              <a:rPr lang="en-US" sz="3200" b="1" baseline="-25000"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 ?</a:t>
            </a:r>
            <a:endParaRPr lang="en-US" sz="3200" b="1" dirty="0">
              <a:latin typeface="Times New Roman" pitchFamily="18" charset="0"/>
              <a:cs typeface="Times New Roman" pitchFamily="18" charset="0"/>
            </a:endParaRPr>
          </a:p>
        </p:txBody>
      </p:sp>
      <p:sp>
        <p:nvSpPr>
          <p:cNvPr id="50" name="TextBox 49"/>
          <p:cNvSpPr txBox="1"/>
          <p:nvPr/>
        </p:nvSpPr>
        <p:spPr>
          <a:xfrm>
            <a:off x="1977145" y="1339981"/>
            <a:ext cx="957313" cy="584775"/>
          </a:xfrm>
          <a:prstGeom prst="rect">
            <a:avLst/>
          </a:prstGeom>
          <a:solidFill>
            <a:schemeClr val="bg1"/>
          </a:solidFill>
        </p:spPr>
        <p:txBody>
          <a:bodyPr wrap="none" rtlCol="0">
            <a:spAutoFit/>
          </a:bodyPr>
          <a:lstStyle/>
          <a:p>
            <a:r>
              <a:rPr lang="bn-IN" sz="3200" b="1" dirty="0" smtClean="0">
                <a:latin typeface="Times New Roman" pitchFamily="18" charset="0"/>
              </a:rPr>
              <a:t>(</a:t>
            </a:r>
            <a:r>
              <a:rPr lang="en-US" sz="3200" b="1" dirty="0" err="1" smtClean="0">
                <a:latin typeface="Times New Roman" pitchFamily="18" charset="0"/>
                <a:cs typeface="Times New Roman" pitchFamily="18" charset="0"/>
              </a:rPr>
              <a:t>x,y</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51" name="TextBox 50"/>
          <p:cNvSpPr txBox="1"/>
          <p:nvPr/>
        </p:nvSpPr>
        <p:spPr>
          <a:xfrm>
            <a:off x="3075848" y="5380502"/>
            <a:ext cx="1191352" cy="523220"/>
          </a:xfrm>
          <a:prstGeom prst="rect">
            <a:avLst/>
          </a:prstGeom>
          <a:solidFill>
            <a:schemeClr val="bg1"/>
          </a:solidFill>
        </p:spPr>
        <p:txBody>
          <a:bodyPr wrap="none" rtlCol="0">
            <a:spAutoFit/>
          </a:bodyPr>
          <a:lstStyle/>
          <a:p>
            <a:r>
              <a:rPr lang="bn-IN" sz="2800" b="1" dirty="0" smtClean="0">
                <a:latin typeface="Times New Roman" pitchFamily="18" charset="0"/>
              </a:rPr>
              <a:t>(</a:t>
            </a:r>
            <a:r>
              <a:rPr lang="en-US" sz="2800" b="1" dirty="0" smtClean="0">
                <a:latin typeface="Times New Roman" pitchFamily="18" charset="0"/>
                <a:cs typeface="Times New Roman" pitchFamily="18" charset="0"/>
              </a:rPr>
              <a:t>x</a:t>
            </a:r>
            <a:r>
              <a:rPr lang="en-US" sz="2800" b="1" baseline="-250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,y</a:t>
            </a:r>
            <a:r>
              <a:rPr lang="en-US" sz="2800" b="1" baseline="-250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52" name="TextBox 51"/>
          <p:cNvSpPr txBox="1"/>
          <p:nvPr/>
        </p:nvSpPr>
        <p:spPr>
          <a:xfrm>
            <a:off x="1023745" y="2920425"/>
            <a:ext cx="48122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A</a:t>
            </a:r>
            <a:endParaRPr lang="en-US" sz="3200" b="1" dirty="0">
              <a:latin typeface="Times New Roman" pitchFamily="18" charset="0"/>
              <a:cs typeface="Times New Roman" pitchFamily="18" charset="0"/>
            </a:endParaRPr>
          </a:p>
        </p:txBody>
      </p:sp>
      <p:sp>
        <p:nvSpPr>
          <p:cNvPr id="53" name="TextBox 52"/>
          <p:cNvSpPr txBox="1"/>
          <p:nvPr/>
        </p:nvSpPr>
        <p:spPr>
          <a:xfrm>
            <a:off x="3962400" y="2920425"/>
            <a:ext cx="458780" cy="584775"/>
          </a:xfrm>
          <a:prstGeom prst="rect">
            <a:avLst/>
          </a:prstGeom>
          <a:noFill/>
        </p:spPr>
        <p:txBody>
          <a:bodyPr wrap="none" rtlCol="0">
            <a:spAutoFit/>
          </a:bodyPr>
          <a:lstStyle/>
          <a:p>
            <a:r>
              <a:rPr lang="en-US" sz="3200" b="1" dirty="0">
                <a:latin typeface="Times New Roman" pitchFamily="18" charset="0"/>
                <a:cs typeface="Times New Roman" pitchFamily="18" charset="0"/>
              </a:rPr>
              <a:t>B</a:t>
            </a:r>
          </a:p>
        </p:txBody>
      </p:sp>
      <p:sp>
        <p:nvSpPr>
          <p:cNvPr id="54" name="TextBox 53"/>
          <p:cNvSpPr txBox="1"/>
          <p:nvPr/>
        </p:nvSpPr>
        <p:spPr>
          <a:xfrm>
            <a:off x="5624534" y="1752600"/>
            <a:ext cx="2986066" cy="584775"/>
          </a:xfrm>
          <a:prstGeom prst="rect">
            <a:avLst/>
          </a:prstGeom>
          <a:solidFill>
            <a:schemeClr val="accent6">
              <a:lumMod val="20000"/>
              <a:lumOff val="80000"/>
            </a:schemeClr>
          </a:solidFill>
          <a:ln>
            <a:solidFill>
              <a:schemeClr val="tx1"/>
            </a:solidFill>
          </a:ln>
        </p:spPr>
        <p:txBody>
          <a:bodyPr wrap="square" rtlCol="0">
            <a:spAutoFit/>
          </a:bodyPr>
          <a:lstStyle/>
          <a:p>
            <a:r>
              <a:rPr lang="bn-IN" sz="3200" b="1" dirty="0" smtClean="0">
                <a:latin typeface="Times New Roman" pitchFamily="18" charset="0"/>
              </a:rPr>
              <a:t>(</a:t>
            </a:r>
            <a:r>
              <a:rPr lang="en-US" sz="3200" b="1" dirty="0" smtClean="0">
                <a:latin typeface="Times New Roman" pitchFamily="18" charset="0"/>
                <a:cs typeface="Times New Roman" pitchFamily="18" charset="0"/>
              </a:rPr>
              <a:t>x, y) = (</a:t>
            </a:r>
            <a:r>
              <a:rPr lang="en-US" sz="3200" b="1" dirty="0" smtClean="0">
                <a:latin typeface="Times New Roman"/>
                <a:cs typeface="Times New Roman"/>
              </a:rPr>
              <a:t>–</a:t>
            </a:r>
            <a:r>
              <a:rPr lang="en-US" sz="3200" b="1" dirty="0" smtClean="0">
                <a:latin typeface="Times New Roman" pitchFamily="18" charset="0"/>
                <a:cs typeface="Times New Roman" pitchFamily="18" charset="0"/>
              </a:rPr>
              <a:t>2, 3)</a:t>
            </a:r>
            <a:endParaRPr lang="en-US" sz="3200" b="1" dirty="0">
              <a:latin typeface="Times New Roman" pitchFamily="18" charset="0"/>
              <a:cs typeface="Times New Roman" pitchFamily="18" charset="0"/>
            </a:endParaRPr>
          </a:p>
        </p:txBody>
      </p:sp>
      <p:sp>
        <p:nvSpPr>
          <p:cNvPr id="55" name="TextBox 54"/>
          <p:cNvSpPr txBox="1"/>
          <p:nvPr/>
        </p:nvSpPr>
        <p:spPr>
          <a:xfrm>
            <a:off x="5616067" y="3147450"/>
            <a:ext cx="2994533" cy="584775"/>
          </a:xfrm>
          <a:prstGeom prst="rect">
            <a:avLst/>
          </a:prstGeom>
          <a:solidFill>
            <a:schemeClr val="accent6">
              <a:lumMod val="20000"/>
              <a:lumOff val="80000"/>
            </a:schemeClr>
          </a:solidFill>
          <a:ln>
            <a:solidFill>
              <a:schemeClr val="tx1"/>
            </a:solidFill>
          </a:ln>
        </p:spPr>
        <p:txBody>
          <a:bodyPr wrap="square" rtlCol="0">
            <a:spAutoFit/>
          </a:bodyPr>
          <a:lstStyle/>
          <a:p>
            <a:r>
              <a:rPr lang="bn-IN" sz="3200" b="1" dirty="0" smtClean="0">
                <a:latin typeface="Times New Roman" pitchFamily="18" charset="0"/>
              </a:rPr>
              <a:t>(</a:t>
            </a:r>
            <a:r>
              <a:rPr lang="en-US" sz="3200" b="1" dirty="0" smtClean="0">
                <a:latin typeface="Times New Roman" pitchFamily="18" charset="0"/>
                <a:cs typeface="Times New Roman" pitchFamily="18" charset="0"/>
              </a:rPr>
              <a:t>x</a:t>
            </a:r>
            <a:r>
              <a:rPr lang="en-US" sz="3200" b="1" baseline="-25000"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,y</a:t>
            </a:r>
            <a:r>
              <a:rPr lang="en-US" sz="3200" b="1" baseline="-25000"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 (3, </a:t>
            </a:r>
            <a:r>
              <a:rPr lang="en-US" sz="3200" b="1" dirty="0" smtClean="0">
                <a:latin typeface="Times New Roman"/>
                <a:cs typeface="Times New Roman"/>
              </a:rPr>
              <a:t>–4)</a:t>
            </a:r>
            <a:endParaRPr lang="en-US" sz="3200" b="1" dirty="0">
              <a:latin typeface="Times New Roman" pitchFamily="18" charset="0"/>
              <a:cs typeface="Times New Roman" pitchFamily="18" charset="0"/>
            </a:endParaRPr>
          </a:p>
        </p:txBody>
      </p:sp>
      <p:sp>
        <p:nvSpPr>
          <p:cNvPr id="56" name="TextBox 55"/>
          <p:cNvSpPr txBox="1"/>
          <p:nvPr/>
        </p:nvSpPr>
        <p:spPr>
          <a:xfrm>
            <a:off x="5616067" y="3834825"/>
            <a:ext cx="3073085" cy="584775"/>
          </a:xfrm>
          <a:prstGeom prst="rect">
            <a:avLst/>
          </a:prstGeom>
          <a:solidFill>
            <a:srgbClr val="E1FFFF"/>
          </a:solidFill>
          <a:ln>
            <a:solidFill>
              <a:schemeClr val="tx1"/>
            </a:solidFill>
          </a:ln>
        </p:spPr>
        <p:txBody>
          <a:bodyPr wrap="none" rtlCol="0">
            <a:spAutoFit/>
          </a:bodyPr>
          <a:lstStyle/>
          <a:p>
            <a:r>
              <a:rPr lang="en-US" sz="3200" b="1" dirty="0" smtClean="0">
                <a:latin typeface="Times New Roman" pitchFamily="18" charset="0"/>
                <a:cs typeface="Times New Roman" pitchFamily="18" charset="0"/>
              </a:rPr>
              <a:t>A </a:t>
            </a:r>
            <a:r>
              <a:rPr lang="bn-IN" sz="3200" dirty="0" smtClean="0">
                <a:latin typeface="NikoshBAN" pitchFamily="2" charset="0"/>
                <a:cs typeface="NikoshBAN" pitchFamily="2" charset="0"/>
              </a:rPr>
              <a:t>বি</a:t>
            </a:r>
            <a:r>
              <a:rPr lang="en-US" sz="3200" dirty="0" err="1" smtClean="0">
                <a:latin typeface="NikoshBAN" pitchFamily="2" charset="0"/>
                <a:cs typeface="NikoshBAN" pitchFamily="2" charset="0"/>
              </a:rPr>
              <a:t>ন্দু</a:t>
            </a:r>
            <a:r>
              <a:rPr lang="bn-IN" sz="3200" dirty="0" smtClean="0">
                <a:latin typeface="NikoshBAN" pitchFamily="2" charset="0"/>
                <a:cs typeface="NikoshBAN" pitchFamily="2" charset="0"/>
              </a:rPr>
              <a:t>র স্থানাঙ্ক কত?</a:t>
            </a:r>
            <a:endParaRPr lang="en-US" sz="3200" b="1" dirty="0">
              <a:latin typeface="Times New Roman" pitchFamily="18" charset="0"/>
              <a:cs typeface="Times New Roman" pitchFamily="18" charset="0"/>
            </a:endParaRPr>
          </a:p>
        </p:txBody>
      </p:sp>
      <p:sp>
        <p:nvSpPr>
          <p:cNvPr id="57" name="TextBox 56"/>
          <p:cNvSpPr txBox="1"/>
          <p:nvPr/>
        </p:nvSpPr>
        <p:spPr>
          <a:xfrm>
            <a:off x="5562600" y="4520625"/>
            <a:ext cx="3118537"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3200" b="1" dirty="0" smtClean="0">
                <a:latin typeface="Times New Roman" pitchFamily="18" charset="0"/>
                <a:cs typeface="Times New Roman" pitchFamily="18" charset="0"/>
              </a:rPr>
              <a:t>A</a:t>
            </a:r>
            <a:r>
              <a:rPr lang="bn-IN"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smtClean="0">
                <a:latin typeface="Times New Roman"/>
                <a:cs typeface="Times New Roman"/>
              </a:rPr>
              <a:t>– 4, 0 )</a:t>
            </a:r>
            <a:endParaRPr lang="en-US" sz="3200" b="1" dirty="0">
              <a:latin typeface="Times New Roman" pitchFamily="18" charset="0"/>
              <a:cs typeface="Times New Roman" pitchFamily="18" charset="0"/>
            </a:endParaRPr>
          </a:p>
        </p:txBody>
      </p:sp>
      <p:sp>
        <p:nvSpPr>
          <p:cNvPr id="58" name="TextBox 57"/>
          <p:cNvSpPr txBox="1"/>
          <p:nvPr/>
        </p:nvSpPr>
        <p:spPr>
          <a:xfrm>
            <a:off x="5562600" y="5181726"/>
            <a:ext cx="3118537" cy="584775"/>
          </a:xfrm>
          <a:prstGeom prst="rect">
            <a:avLst/>
          </a:prstGeom>
          <a:solidFill>
            <a:srgbClr val="E1FFFF"/>
          </a:solidFill>
          <a:ln>
            <a:solidFill>
              <a:schemeClr val="tx1"/>
            </a:solidFill>
          </a:ln>
        </p:spPr>
        <p:txBody>
          <a:bodyPr wrap="square" rtlCol="0">
            <a:spAutoFit/>
          </a:bodyPr>
          <a:lstStyle/>
          <a:p>
            <a:r>
              <a:rPr lang="en-US" sz="3200" b="1" dirty="0">
                <a:latin typeface="Times New Roman" pitchFamily="18" charset="0"/>
                <a:cs typeface="Times New Roman" pitchFamily="18" charset="0"/>
              </a:rPr>
              <a:t>B</a:t>
            </a:r>
            <a:r>
              <a:rPr lang="en-US" sz="3200" b="1" dirty="0" smtClean="0">
                <a:latin typeface="Times New Roman" pitchFamily="18" charset="0"/>
                <a:cs typeface="Times New Roman" pitchFamily="18" charset="0"/>
              </a:rPr>
              <a:t> </a:t>
            </a:r>
            <a:r>
              <a:rPr lang="bn-IN" sz="3200" dirty="0">
                <a:latin typeface="NikoshBAN" pitchFamily="2" charset="0"/>
                <a:cs typeface="NikoshBAN" pitchFamily="2" charset="0"/>
              </a:rPr>
              <a:t>বি</a:t>
            </a:r>
            <a:r>
              <a:rPr lang="en-US" sz="3200" dirty="0" err="1">
                <a:latin typeface="NikoshBAN" pitchFamily="2" charset="0"/>
                <a:cs typeface="NikoshBAN" pitchFamily="2" charset="0"/>
              </a:rPr>
              <a:t>ন্দু</a:t>
            </a:r>
            <a:r>
              <a:rPr lang="bn-IN" sz="3200" dirty="0">
                <a:latin typeface="NikoshBAN" pitchFamily="2" charset="0"/>
                <a:cs typeface="NikoshBAN" pitchFamily="2" charset="0"/>
              </a:rPr>
              <a:t>র </a:t>
            </a:r>
            <a:r>
              <a:rPr lang="bn-IN" sz="3200" dirty="0" smtClean="0">
                <a:latin typeface="NikoshBAN" pitchFamily="2" charset="0"/>
                <a:cs typeface="NikoshBAN" pitchFamily="2" charset="0"/>
              </a:rPr>
              <a:t>স্থানাঙ্ক কত?</a:t>
            </a:r>
            <a:endParaRPr lang="en-US" sz="3200" b="1" dirty="0">
              <a:latin typeface="Times New Roman" pitchFamily="18" charset="0"/>
              <a:cs typeface="Times New Roman" pitchFamily="18" charset="0"/>
            </a:endParaRPr>
          </a:p>
        </p:txBody>
      </p:sp>
      <p:sp>
        <p:nvSpPr>
          <p:cNvPr id="59" name="TextBox 58"/>
          <p:cNvSpPr txBox="1"/>
          <p:nvPr/>
        </p:nvSpPr>
        <p:spPr>
          <a:xfrm>
            <a:off x="5544945" y="5867400"/>
            <a:ext cx="3136191" cy="584775"/>
          </a:xfrm>
          <a:prstGeom prst="rect">
            <a:avLst/>
          </a:prstGeom>
          <a:solidFill>
            <a:schemeClr val="accent6">
              <a:lumMod val="20000"/>
              <a:lumOff val="80000"/>
            </a:schemeClr>
          </a:solidFill>
          <a:ln>
            <a:solidFill>
              <a:schemeClr val="tx1"/>
            </a:solidFill>
          </a:ln>
        </p:spPr>
        <p:txBody>
          <a:bodyPr wrap="square" rtlCol="0">
            <a:spAutoFit/>
          </a:bodyPr>
          <a:lstStyle/>
          <a:p>
            <a:r>
              <a:rPr lang="en-US" sz="3200" b="1" dirty="0">
                <a:latin typeface="Times New Roman" pitchFamily="18" charset="0"/>
                <a:cs typeface="Times New Roman" pitchFamily="18" charset="0"/>
              </a:rPr>
              <a:t>B</a:t>
            </a:r>
            <a:r>
              <a:rPr lang="bn-IN"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a:latin typeface="Times New Roman"/>
                <a:cs typeface="Times New Roman"/>
              </a:rPr>
              <a:t>2</a:t>
            </a:r>
            <a:r>
              <a:rPr lang="en-US" sz="3200" dirty="0" smtClean="0">
                <a:latin typeface="Times New Roman"/>
                <a:cs typeface="Times New Roman"/>
              </a:rPr>
              <a:t>, 0 )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10445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1000"/>
                                        <p:tgtEl>
                                          <p:spTgt spid="26"/>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1000"/>
                                        <p:tgtEl>
                                          <p:spTgt spid="34"/>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10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1000" fill="hold"/>
                                        <p:tgtEl>
                                          <p:spTgt spid="5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1000"/>
                                        <p:tgtEl>
                                          <p:spTgt spid="53"/>
                                        </p:tgtEl>
                                      </p:cBhvr>
                                    </p:animEffect>
                                    <p:anim calcmode="lin" valueType="num">
                                      <p:cBhvr>
                                        <p:cTn id="62" dur="1000" fill="hold"/>
                                        <p:tgtEl>
                                          <p:spTgt spid="53"/>
                                        </p:tgtEl>
                                        <p:attrNameLst>
                                          <p:attrName>ppt_x</p:attrName>
                                        </p:attrNameLst>
                                      </p:cBhvr>
                                      <p:tavLst>
                                        <p:tav tm="0">
                                          <p:val>
                                            <p:strVal val="#ppt_x"/>
                                          </p:val>
                                        </p:tav>
                                        <p:tav tm="100000">
                                          <p:val>
                                            <p:strVal val="#ppt_x"/>
                                          </p:val>
                                        </p:tav>
                                      </p:tavLst>
                                    </p:anim>
                                    <p:anim calcmode="lin" valueType="num">
                                      <p:cBhvr>
                                        <p:cTn id="6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10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left)">
                                      <p:cBhvr>
                                        <p:cTn id="73" dur="10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10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10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10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10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10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47" grpId="0" animBg="1"/>
      <p:bldP spid="49" grpId="0" animBg="1"/>
      <p:bldP spid="50" grpId="0" animBg="1"/>
      <p:bldP spid="51" grpId="0" animBg="1"/>
      <p:bldP spid="52" grpId="0"/>
      <p:bldP spid="53" grpId="0"/>
      <p:bldP spid="54" grpId="0" animBg="1"/>
      <p:bldP spid="55" grpId="0" animBg="1"/>
      <p:bldP spid="56" grpId="0" animBg="1"/>
      <p:bldP spid="57" grpId="0" animBg="1"/>
      <p:bldP spid="58"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1364159"/>
            <a:ext cx="7924801" cy="646331"/>
          </a:xfrm>
          <a:prstGeom prst="rect">
            <a:avLst/>
          </a:prstGeom>
          <a:solidFill>
            <a:srgbClr val="E2FEFB"/>
          </a:solidFill>
          <a:ln w="19050">
            <a:solidFill>
              <a:schemeClr val="tx1"/>
            </a:solidFill>
          </a:ln>
        </p:spPr>
        <p:txBody>
          <a:bodyPr wrap="square" rtlCol="0">
            <a:spAutoFit/>
          </a:bodyPr>
          <a:lstStyle/>
          <a:p>
            <a:pPr algn="ctr" fontAlgn="base">
              <a:spcBef>
                <a:spcPct val="0"/>
              </a:spcBef>
              <a:spcAft>
                <a:spcPct val="0"/>
              </a:spcAft>
            </a:pPr>
            <a:r>
              <a:rPr lang="bn-BD" sz="3600" dirty="0" smtClean="0">
                <a:solidFill>
                  <a:prstClr val="black"/>
                </a:solidFill>
                <a:latin typeface="NikoshBAN" pitchFamily="2" charset="0"/>
                <a:cs typeface="NikoshBAN" pitchFamily="2" charset="0"/>
              </a:rPr>
              <a:t>বাড়ির কাজ</a:t>
            </a:r>
            <a:endParaRPr lang="en-US" sz="3600" dirty="0">
              <a:solidFill>
                <a:prstClr val="black"/>
              </a:solidFill>
              <a:latin typeface="NikoshBAN" pitchFamily="2" charset="0"/>
              <a:cs typeface="NikoshBAN" pitchFamily="2" charset="0"/>
            </a:endParaRPr>
          </a:p>
        </p:txBody>
      </p:sp>
      <p:sp>
        <p:nvSpPr>
          <p:cNvPr id="5" name="TextBox 4"/>
          <p:cNvSpPr txBox="1"/>
          <p:nvPr/>
        </p:nvSpPr>
        <p:spPr>
          <a:xfrm>
            <a:off x="579965" y="2438400"/>
            <a:ext cx="7954435" cy="3046988"/>
          </a:xfrm>
          <a:prstGeom prst="rect">
            <a:avLst/>
          </a:prstGeom>
          <a:solidFill>
            <a:srgbClr val="F3FFF3"/>
          </a:solidFill>
          <a:ln w="19050">
            <a:solidFill>
              <a:schemeClr val="tx1"/>
            </a:solidFill>
          </a:ln>
        </p:spPr>
        <p:txBody>
          <a:bodyPr wrap="square" rtlCol="0">
            <a:spAutoFit/>
          </a:bodyPr>
          <a:lstStyle/>
          <a:p>
            <a:pPr algn="ctr" fontAlgn="base">
              <a:spcBef>
                <a:spcPct val="0"/>
              </a:spcBef>
              <a:spcAft>
                <a:spcPct val="0"/>
              </a:spcAft>
            </a:pPr>
            <a:endParaRPr lang="bn-IN" sz="3200" dirty="0" smtClean="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smtClean="0">
                <a:solidFill>
                  <a:prstClr val="black"/>
                </a:solidFill>
                <a:latin typeface="Times New Roman" pitchFamily="18" charset="0"/>
                <a:cs typeface="Times New Roman" pitchFamily="18" charset="0"/>
              </a:rPr>
              <a:t>4x + 3y =18</a:t>
            </a:r>
            <a:r>
              <a:rPr lang="bn-IN" sz="3200" dirty="0" smtClean="0">
                <a:solidFill>
                  <a:prstClr val="black"/>
                </a:solidFill>
                <a:latin typeface="Times New Roman" pitchFamily="18" charset="0"/>
                <a:cs typeface="Times New Roman" pitchFamily="18" charset="0"/>
              </a:rPr>
              <a:t>-----------------------(</a:t>
            </a:r>
            <a:r>
              <a:rPr lang="en-US" sz="3200" dirty="0" smtClean="0">
                <a:solidFill>
                  <a:prstClr val="black"/>
                </a:solidFill>
                <a:latin typeface="Times New Roman"/>
                <a:cs typeface="Times New Roman"/>
              </a:rPr>
              <a:t>i</a:t>
            </a:r>
            <a:r>
              <a:rPr lang="bn-IN" sz="3200" dirty="0" smtClean="0">
                <a:solidFill>
                  <a:prstClr val="black"/>
                </a:solidFill>
                <a:latin typeface="Times New Roman"/>
                <a:cs typeface="Times New Roman"/>
              </a:rPr>
              <a:t>)</a:t>
            </a:r>
            <a:endParaRPr lang="bn-IN" sz="3200" dirty="0">
              <a:solidFill>
                <a:prstClr val="black"/>
              </a:solidFill>
              <a:latin typeface="Times New Roman" pitchFamily="18" charset="0"/>
              <a:cs typeface="Times New Roman" pitchFamily="18" charset="0"/>
            </a:endParaRPr>
          </a:p>
          <a:p>
            <a:pPr algn="ctr" fontAlgn="base">
              <a:spcBef>
                <a:spcPct val="0"/>
              </a:spcBef>
              <a:spcAft>
                <a:spcPct val="0"/>
              </a:spcAft>
            </a:pPr>
            <a:r>
              <a:rPr lang="en-US" sz="3200" dirty="0" smtClean="0">
                <a:solidFill>
                  <a:prstClr val="black"/>
                </a:solidFill>
                <a:latin typeface="Times New Roman" pitchFamily="18" charset="0"/>
                <a:cs typeface="Times New Roman" pitchFamily="18" charset="0"/>
              </a:rPr>
              <a:t> 3x </a:t>
            </a:r>
            <a:r>
              <a:rPr lang="en-US" sz="3200" dirty="0" smtClean="0">
                <a:solidFill>
                  <a:prstClr val="black"/>
                </a:solidFill>
                <a:latin typeface="Times New Roman"/>
                <a:cs typeface="Times New Roman"/>
              </a:rPr>
              <a:t>–</a:t>
            </a:r>
            <a:r>
              <a:rPr lang="en-US" sz="3200" dirty="0" smtClean="0">
                <a:solidFill>
                  <a:prstClr val="black"/>
                </a:solidFill>
                <a:latin typeface="Times New Roman" pitchFamily="18" charset="0"/>
                <a:cs typeface="Times New Roman" pitchFamily="18" charset="0"/>
              </a:rPr>
              <a:t> 2y = 5</a:t>
            </a:r>
            <a:r>
              <a:rPr lang="bn-IN" sz="3200" dirty="0" smtClean="0">
                <a:solidFill>
                  <a:prstClr val="black"/>
                </a:solidFill>
                <a:latin typeface="Times New Roman" pitchFamily="18" charset="0"/>
                <a:cs typeface="Times New Roman" pitchFamily="18" charset="0"/>
              </a:rPr>
              <a:t>------------------------(</a:t>
            </a:r>
            <a:r>
              <a:rPr lang="en-US" sz="3200" dirty="0" smtClean="0">
                <a:solidFill>
                  <a:prstClr val="black"/>
                </a:solidFill>
                <a:latin typeface="Times New Roman"/>
                <a:cs typeface="Times New Roman"/>
              </a:rPr>
              <a:t>ii</a:t>
            </a:r>
            <a:r>
              <a:rPr lang="bn-IN" sz="3200" dirty="0" smtClean="0">
                <a:solidFill>
                  <a:prstClr val="black"/>
                </a:solidFill>
                <a:latin typeface="Times New Roman"/>
                <a:cs typeface="Times New Roman"/>
              </a:rPr>
              <a:t>)</a:t>
            </a:r>
          </a:p>
          <a:p>
            <a:pPr algn="ctr" fontAlgn="base">
              <a:spcBef>
                <a:spcPct val="0"/>
              </a:spcBef>
              <a:spcAft>
                <a:spcPct val="0"/>
              </a:spcAft>
            </a:pPr>
            <a:endParaRPr lang="en-US" sz="3200" dirty="0" smtClean="0">
              <a:solidFill>
                <a:prstClr val="black"/>
              </a:solidFill>
              <a:latin typeface="Times New Roman" pitchFamily="18" charset="0"/>
              <a:cs typeface="Times New Roman" pitchFamily="18" charset="0"/>
            </a:endParaRPr>
          </a:p>
          <a:p>
            <a:pPr algn="ctr" fontAlgn="base">
              <a:spcBef>
                <a:spcPct val="0"/>
              </a:spcBef>
              <a:spcAft>
                <a:spcPct val="0"/>
              </a:spcAft>
            </a:pPr>
            <a:r>
              <a:rPr lang="bn-BD" sz="3200" dirty="0" smtClean="0">
                <a:solidFill>
                  <a:prstClr val="black"/>
                </a:solidFill>
                <a:latin typeface="NikoshBAN" pitchFamily="2" charset="0"/>
                <a:cs typeface="NikoshBAN" pitchFamily="2" charset="0"/>
              </a:rPr>
              <a:t> লেখচিত্র</a:t>
            </a:r>
            <a:r>
              <a:rPr lang="bn-IN" sz="3200" dirty="0" smtClean="0">
                <a:solidFill>
                  <a:prstClr val="black"/>
                </a:solidFill>
                <a:latin typeface="NikoshBAN" pitchFamily="2" charset="0"/>
                <a:cs typeface="NikoshBAN" pitchFamily="2" charset="0"/>
              </a:rPr>
              <a:t>ের সাহায্যে উক্ত সরল সহসমীকরণদ্বয়ের </a:t>
            </a:r>
            <a:r>
              <a:rPr lang="bn-BD" sz="3200" dirty="0" smtClean="0">
                <a:solidFill>
                  <a:prstClr val="black"/>
                </a:solidFill>
                <a:latin typeface="NikoshBAN" pitchFamily="2" charset="0"/>
                <a:cs typeface="NikoshBAN" pitchFamily="2" charset="0"/>
              </a:rPr>
              <a:t>সমাধান</a:t>
            </a:r>
            <a:r>
              <a:rPr lang="bn-IN" sz="3200" dirty="0" smtClean="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কর</a:t>
            </a:r>
            <a:r>
              <a:rPr lang="bn-IN" sz="3200" dirty="0" smtClean="0">
                <a:solidFill>
                  <a:prstClr val="black"/>
                </a:solidFill>
                <a:latin typeface="NikoshBAN" pitchFamily="2" charset="0"/>
                <a:cs typeface="NikoshBAN" pitchFamily="2" charset="0"/>
              </a:rPr>
              <a:t>।</a:t>
            </a:r>
          </a:p>
          <a:p>
            <a:pPr algn="ctr" fontAlgn="base">
              <a:spcBef>
                <a:spcPct val="0"/>
              </a:spcBef>
              <a:spcAft>
                <a:spcPct val="0"/>
              </a:spcAft>
            </a:pPr>
            <a:endParaRPr lang="en-US" sz="32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1469315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67390"/>
            <a:ext cx="7391399" cy="5523220"/>
          </a:xfrm>
          <a:prstGeom prst="rect">
            <a:avLst/>
          </a:prstGeom>
        </p:spPr>
      </p:pic>
      <p:sp>
        <p:nvSpPr>
          <p:cNvPr id="7" name="TextBox 6"/>
          <p:cNvSpPr txBox="1"/>
          <p:nvPr/>
        </p:nvSpPr>
        <p:spPr>
          <a:xfrm>
            <a:off x="2971800" y="5030450"/>
            <a:ext cx="2762295" cy="1323439"/>
          </a:xfrm>
          <a:prstGeom prst="rect">
            <a:avLst/>
          </a:prstGeom>
          <a:noFill/>
        </p:spPr>
        <p:txBody>
          <a:bodyPr wrap="none" rtlCol="0">
            <a:spAutoFit/>
          </a:bodyPr>
          <a:lstStyle/>
          <a:p>
            <a:r>
              <a:rPr lang="bn-IN" sz="8000" dirty="0" smtClean="0">
                <a:solidFill>
                  <a:srgbClr val="FFFF00"/>
                </a:solidFill>
                <a:latin typeface="NikoshBAN" pitchFamily="2" charset="0"/>
                <a:cs typeface="NikoshBAN" pitchFamily="2" charset="0"/>
              </a:rPr>
              <a:t>সকলকে</a:t>
            </a:r>
            <a:endParaRPr lang="en-US" sz="8000" dirty="0">
              <a:solidFill>
                <a:srgbClr val="FFFF00"/>
              </a:solidFill>
              <a:latin typeface="NikoshBAN" pitchFamily="2" charset="0"/>
              <a:cs typeface="NikoshBAN" pitchFamily="2" charset="0"/>
            </a:endParaRPr>
          </a:p>
        </p:txBody>
      </p:sp>
      <p:sp>
        <p:nvSpPr>
          <p:cNvPr id="6" name="TextBox 5"/>
          <p:cNvSpPr txBox="1"/>
          <p:nvPr/>
        </p:nvSpPr>
        <p:spPr>
          <a:xfrm>
            <a:off x="3213365" y="429161"/>
            <a:ext cx="2501006" cy="1323439"/>
          </a:xfrm>
          <a:prstGeom prst="rect">
            <a:avLst/>
          </a:prstGeom>
          <a:noFill/>
        </p:spPr>
        <p:txBody>
          <a:bodyPr wrap="none" rtlCol="0">
            <a:spAutoFit/>
          </a:bodyPr>
          <a:lstStyle/>
          <a:p>
            <a:r>
              <a:rPr lang="bn-IN" sz="8000" dirty="0" smtClean="0">
                <a:solidFill>
                  <a:srgbClr val="FFFF00"/>
                </a:solidFill>
                <a:latin typeface="NikoshBAN" pitchFamily="2" charset="0"/>
                <a:cs typeface="NikoshBAN" pitchFamily="2" charset="0"/>
              </a:rPr>
              <a:t>ধন্যবাদ</a:t>
            </a:r>
            <a:endParaRPr lang="en-US" sz="80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507865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p:val>
                                            <p:fltVal val="0.5"/>
                                          </p:val>
                                        </p:tav>
                                        <p:tav tm="100000">
                                          <p:val>
                                            <p:strVal val="#ppt_x"/>
                                          </p:val>
                                        </p:tav>
                                      </p:tavLst>
                                    </p:anim>
                                    <p:anim calcmode="lin" valueType="num">
                                      <p:cBhvr>
                                        <p:cTn id="10" dur="20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p:val>
                                            <p:fltVal val="0.5"/>
                                          </p:val>
                                        </p:tav>
                                        <p:tav tm="100000">
                                          <p:val>
                                            <p:strVal val="#ppt_x"/>
                                          </p:val>
                                        </p:tav>
                                      </p:tavLst>
                                    </p:anim>
                                    <p:anim calcmode="lin" valueType="num">
                                      <p:cBhvr>
                                        <p:cTn id="17" dur="2000" fill="hold"/>
                                        <p:tgtEl>
                                          <p:spTgt spid="6"/>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000" fill="hold"/>
                                        <p:tgtEl>
                                          <p:spTgt spid="7"/>
                                        </p:tgtEl>
                                        <p:attrNameLst>
                                          <p:attrName>ppt_w</p:attrName>
                                        </p:attrNameLst>
                                      </p:cBhvr>
                                      <p:tavLst>
                                        <p:tav tm="0">
                                          <p:val>
                                            <p:fltVal val="0"/>
                                          </p:val>
                                        </p:tav>
                                        <p:tav tm="100000">
                                          <p:val>
                                            <p:strVal val="#ppt_w"/>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 calcmode="lin" valueType="num">
                                      <p:cBhvr>
                                        <p:cTn id="22" dur="2000" fill="hold"/>
                                        <p:tgtEl>
                                          <p:spTgt spid="7"/>
                                        </p:tgtEl>
                                        <p:attrNameLst>
                                          <p:attrName>ppt_x</p:attrName>
                                        </p:attrNameLst>
                                      </p:cBhvr>
                                      <p:tavLst>
                                        <p:tav tm="0">
                                          <p:val>
                                            <p:fltVal val="0.5"/>
                                          </p:val>
                                        </p:tav>
                                        <p:tav tm="100000">
                                          <p:val>
                                            <p:strVal val="#ppt_x"/>
                                          </p:val>
                                        </p:tav>
                                      </p:tavLst>
                                    </p:anim>
                                    <p:anim calcmode="lin" valueType="num">
                                      <p:cBhvr>
                                        <p:cTn id="23" dur="2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61" y="609600"/>
            <a:ext cx="8077202" cy="5562601"/>
          </a:xfrm>
          <a:prstGeom prst="rect">
            <a:avLst/>
          </a:prstGeom>
          <a:ln w="28575">
            <a:solidFill>
              <a:schemeClr val="tx1"/>
            </a:solidFill>
          </a:ln>
          <a:effectLst/>
        </p:spPr>
      </p:pic>
      <p:sp>
        <p:nvSpPr>
          <p:cNvPr id="3" name="TextBox 2"/>
          <p:cNvSpPr txBox="1"/>
          <p:nvPr/>
        </p:nvSpPr>
        <p:spPr>
          <a:xfrm>
            <a:off x="2819400" y="4267200"/>
            <a:ext cx="3575018" cy="1862048"/>
          </a:xfrm>
          <a:prstGeom prst="rect">
            <a:avLst/>
          </a:prstGeom>
          <a:noFill/>
        </p:spPr>
        <p:txBody>
          <a:bodyPr wrap="none" rtlCol="0">
            <a:spAutoFit/>
          </a:bodyPr>
          <a:lstStyle/>
          <a:p>
            <a:r>
              <a:rPr lang="bn-BD" sz="11500" dirty="0" smtClean="0">
                <a:solidFill>
                  <a:srgbClr val="FFFF00"/>
                </a:solidFill>
                <a:latin typeface="NikoshBAN" pitchFamily="2" charset="0"/>
                <a:cs typeface="NikoshBAN" pitchFamily="2" charset="0"/>
              </a:rPr>
              <a:t>স্বাগতম</a:t>
            </a:r>
            <a:endParaRPr lang="en-US" sz="115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471566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ppt_x</p:attrName>
                                        </p:attrNameLst>
                                      </p:cBhvr>
                                      <p:tavLst>
                                        <p:tav tm="0">
                                          <p:val>
                                            <p:fltVal val="0.5"/>
                                          </p:val>
                                        </p:tav>
                                        <p:tav tm="100000">
                                          <p:val>
                                            <p:strVal val="#ppt_x"/>
                                          </p:val>
                                        </p:tav>
                                      </p:tavLst>
                                    </p:anim>
                                    <p:anim calcmode="lin" valueType="num">
                                      <p:cBhvr>
                                        <p:cTn id="17"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4800600" y="990600"/>
            <a:ext cx="4038600" cy="523369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8575">
            <a:solidFill>
              <a:schemeClr val="tx1"/>
            </a:solidFill>
          </a:ln>
        </p:spPr>
        <p:txBody>
          <a:bodyPr wrap="square" rtlCol="0">
            <a:spAutoFit/>
          </a:bodyPr>
          <a:lstStyle/>
          <a:p>
            <a:pPr algn="ctr"/>
            <a:r>
              <a:rPr lang="bn-IN" sz="3600" dirty="0" smtClean="0">
                <a:latin typeface="NikoshBAN" pitchFamily="2" charset="0"/>
                <a:cs typeface="NikoshBAN" pitchFamily="2" charset="0"/>
              </a:rPr>
              <a:t>পাঠ পরিচিতি</a:t>
            </a:r>
            <a:endParaRPr lang="bn-IN" sz="3200" dirty="0" smtClean="0">
              <a:latin typeface="NikoshBAN" pitchFamily="2" charset="0"/>
              <a:cs typeface="NikoshBAN" pitchFamily="2" charset="0"/>
            </a:endParaRPr>
          </a:p>
          <a:p>
            <a:pPr algn="ct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পরিকল্পনাঃ শ্রেণির কাজ</a:t>
            </a:r>
            <a:endParaRPr lang="en-US" sz="3200" dirty="0">
              <a:ln w="1905"/>
              <a:solidFill>
                <a:srgbClr val="6600FF"/>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শ্রেণিঃ অষ্ট</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ম</a:t>
            </a:r>
            <a:endPar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বিষয়ঃ গণিত</a:t>
            </a: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অধ্যায়ঃ </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ষষ্ঠ</a:t>
            </a: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নামঃ </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লেখচিত্র</a:t>
            </a:r>
            <a:endParaRPr lang="bn-BD" sz="3200" dirty="0">
              <a:ln w="1905"/>
              <a:solidFill>
                <a:srgbClr val="6600FF"/>
              </a:solidFill>
              <a:effectLst>
                <a:innerShdw blurRad="69850" dist="43180" dir="5400000">
                  <a:srgbClr val="000000">
                    <a:alpha val="65000"/>
                  </a:srgbClr>
                </a:innerShdw>
              </a:effectLst>
              <a:latin typeface="NikoshBAN" pitchFamily="2" charset="0"/>
              <a:cs typeface="NikoshBAN" pitchFamily="2" charset="0"/>
            </a:endParaRPr>
          </a:p>
          <a:p>
            <a:pPr algn="ct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বিষয়বস্তুঃ</a:t>
            </a:r>
            <a:r>
              <a:rPr lang="bn-BD" sz="3200" dirty="0">
                <a:ln w="1905"/>
                <a:solidFill>
                  <a:srgbClr val="6600FF"/>
                </a:solidFill>
                <a:effectLst>
                  <a:innerShdw blurRad="69850" dist="43180" dir="5400000">
                    <a:srgbClr val="000000">
                      <a:alpha val="65000"/>
                    </a:srgbClr>
                  </a:innerShdw>
                </a:effectLst>
                <a:latin typeface="NikoshBAN" pitchFamily="2" charset="0"/>
                <a:cs typeface="NikoshBAN" pitchFamily="2" charset="0"/>
              </a:rPr>
              <a:t> </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লেখচিত্রের সাহায্যে সরল সহসমীকরণের সমাধান</a:t>
            </a:r>
            <a:endPar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সময়ঃ ৫</a:t>
            </a:r>
            <a:r>
              <a:rPr lang="en-SG"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০</a:t>
            </a: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 মিনিট</a:t>
            </a:r>
            <a:endPar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endParaRPr>
          </a:p>
          <a:p>
            <a:pPr algn="ct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তারিখঃ </a:t>
            </a:r>
            <a:r>
              <a:rPr lang="bn-IN" sz="3200" dirty="0">
                <a:ln w="1905"/>
                <a:solidFill>
                  <a:srgbClr val="6600FF"/>
                </a:solidFill>
                <a:effectLst>
                  <a:innerShdw blurRad="69850" dist="43180" dir="5400000">
                    <a:srgbClr val="000000">
                      <a:alpha val="65000"/>
                    </a:srgbClr>
                  </a:innerShdw>
                </a:effectLst>
                <a:latin typeface="NikoshBAN" pitchFamily="2" charset="0"/>
                <a:cs typeface="NikoshBAN" pitchFamily="2" charset="0"/>
              </a:rPr>
              <a:t>২</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২/</a:t>
            </a:r>
            <a:r>
              <a:rPr lang="bn-IN"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০৪</a:t>
            </a:r>
            <a:r>
              <a:rPr lang="bn-BD"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/২০</a:t>
            </a:r>
            <a:r>
              <a:rPr lang="en-SG" sz="3200" dirty="0" smtClean="0">
                <a:ln w="1905"/>
                <a:solidFill>
                  <a:srgbClr val="6600FF"/>
                </a:solidFill>
                <a:effectLst>
                  <a:innerShdw blurRad="69850" dist="43180" dir="5400000">
                    <a:srgbClr val="000000">
                      <a:alpha val="65000"/>
                    </a:srgbClr>
                  </a:innerShdw>
                </a:effectLst>
                <a:latin typeface="NikoshBAN" pitchFamily="2" charset="0"/>
                <a:cs typeface="NikoshBAN" pitchFamily="2" charset="0"/>
              </a:rPr>
              <a:t>২০ইং </a:t>
            </a:r>
            <a:endParaRPr lang="en-US" sz="2400" dirty="0">
              <a:ln w="1905"/>
              <a:solidFill>
                <a:srgbClr val="6600FF"/>
              </a:solidFill>
              <a:effectLst>
                <a:innerShdw blurRad="69850" dist="43180" dir="5400000">
                  <a:srgbClr val="000000">
                    <a:alpha val="65000"/>
                  </a:srgbClr>
                </a:innerShdw>
              </a:effectLst>
              <a:latin typeface="NikoshBAN" pitchFamily="2" charset="0"/>
              <a:cs typeface="NikoshBAN" pitchFamily="2" charset="0"/>
            </a:endParaRPr>
          </a:p>
        </p:txBody>
      </p:sp>
      <p:sp>
        <p:nvSpPr>
          <p:cNvPr id="4" name="TextBox 3"/>
          <p:cNvSpPr txBox="1"/>
          <p:nvPr/>
        </p:nvSpPr>
        <p:spPr>
          <a:xfrm>
            <a:off x="418055" y="838200"/>
            <a:ext cx="4382545" cy="538609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w="28575">
            <a:solidFill>
              <a:schemeClr val="tx1"/>
            </a:solidFill>
          </a:ln>
        </p:spPr>
        <p:txBody>
          <a:bodyPr wrap="square" rtlCol="0">
            <a:spAutoFit/>
          </a:bodyPr>
          <a:lstStyle/>
          <a:p>
            <a:pPr algn="ctr"/>
            <a:r>
              <a:rPr lang="bn-IN" sz="4000" b="1"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শিক্ষক পরিচিতি</a:t>
            </a:r>
          </a:p>
          <a:p>
            <a:pPr algn="ctr"/>
            <a:endParaRPr lang="en-US" sz="3600" dirty="0">
              <a:latin typeface="NikoshBAN" pitchFamily="2" charset="0"/>
              <a:cs typeface="NikoshBAN" pitchFamily="2" charset="0"/>
            </a:endParaRPr>
          </a:p>
          <a:p>
            <a:pPr algn="ctr"/>
            <a:r>
              <a:rPr lang="en-SG" sz="4800" dirty="0" smtClean="0">
                <a:latin typeface="NikoshBAN" pitchFamily="2" charset="0"/>
                <a:cs typeface="NikoshBAN" pitchFamily="2" charset="0"/>
              </a:rPr>
              <a:t>মোঃসাইফুল ইসলাম</a:t>
            </a:r>
          </a:p>
          <a:p>
            <a:pPr algn="ctr"/>
            <a:r>
              <a:rPr lang="en-SG" sz="2400" dirty="0" smtClean="0">
                <a:latin typeface="NikoshBAN" pitchFamily="2" charset="0"/>
                <a:cs typeface="NikoshBAN" pitchFamily="2" charset="0"/>
              </a:rPr>
              <a:t>বিএসসি বিএড এমএড</a:t>
            </a:r>
            <a:endParaRPr lang="bn-IN" sz="24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সিনিয়র  শিক্ষক</a:t>
            </a:r>
            <a:r>
              <a:rPr lang="en-SG" sz="3200" dirty="0" smtClean="0">
                <a:latin typeface="NikoshBAN" pitchFamily="2" charset="0"/>
                <a:cs typeface="NikoshBAN" pitchFamily="2" charset="0"/>
              </a:rPr>
              <a:t>(গণিত)</a:t>
            </a:r>
            <a:endParaRPr lang="bn-IN" sz="3200" dirty="0" smtClean="0">
              <a:latin typeface="NikoshBAN" pitchFamily="2" charset="0"/>
              <a:cs typeface="NikoshBAN" pitchFamily="2" charset="0"/>
            </a:endParaRPr>
          </a:p>
          <a:p>
            <a:pPr algn="ctr"/>
            <a:r>
              <a:rPr lang="en-SG" sz="3200" dirty="0" smtClean="0">
                <a:latin typeface="NikoshBAN" pitchFamily="2" charset="0"/>
                <a:cs typeface="NikoshBAN" pitchFamily="2" charset="0"/>
              </a:rPr>
              <a:t>গিধাউষাএইচ,এ,</a:t>
            </a:r>
            <a:r>
              <a:rPr lang="bn-IN" sz="3200" dirty="0" smtClean="0">
                <a:latin typeface="NikoshBAN" pitchFamily="2" charset="0"/>
                <a:cs typeface="NikoshBAN" pitchFamily="2" charset="0"/>
              </a:rPr>
              <a:t> উচ্চ বিদ্যা</a:t>
            </a:r>
            <a:r>
              <a:rPr lang="en-SG" sz="3200" dirty="0" smtClean="0">
                <a:latin typeface="NikoshBAN" pitchFamily="2" charset="0"/>
                <a:cs typeface="NikoshBAN" pitchFamily="2" charset="0"/>
              </a:rPr>
              <a:t>লয়</a:t>
            </a:r>
          </a:p>
          <a:p>
            <a:pPr algn="ctr"/>
            <a:r>
              <a:rPr lang="en-SG" sz="3200" dirty="0" smtClean="0">
                <a:latin typeface="NikoshBAN" pitchFamily="2" charset="0"/>
                <a:cs typeface="NikoshBAN" pitchFamily="2" charset="0"/>
              </a:rPr>
              <a:t>গৌরিপুর ময়মনসিংহ</a:t>
            </a:r>
          </a:p>
          <a:p>
            <a:pPr algn="ctr"/>
            <a:r>
              <a:rPr lang="bn-IN" sz="3200" dirty="0" smtClean="0">
                <a:latin typeface="NikoshBAN" pitchFamily="2" charset="0"/>
                <a:cs typeface="NikoshBAN" pitchFamily="2" charset="0"/>
              </a:rPr>
              <a:t>মো</a:t>
            </a:r>
            <a:r>
              <a:rPr lang="en-SG" sz="3200" dirty="0" smtClean="0">
                <a:latin typeface="NikoshBAN" pitchFamily="2" charset="0"/>
                <a:cs typeface="NikoshBAN" pitchFamily="2" charset="0"/>
              </a:rPr>
              <a:t>বাইলঃ</a:t>
            </a:r>
            <a:r>
              <a:rPr lang="bn-IN" sz="3200" dirty="0" smtClean="0">
                <a:latin typeface="NikoshBAN" pitchFamily="2" charset="0"/>
                <a:cs typeface="NikoshBAN" pitchFamily="2" charset="0"/>
              </a:rPr>
              <a:t> ০</a:t>
            </a:r>
            <a:r>
              <a:rPr lang="en-SG" sz="3200" dirty="0" smtClean="0">
                <a:latin typeface="NikoshBAN" pitchFamily="2" charset="0"/>
                <a:cs typeface="NikoshBAN" pitchFamily="2" charset="0"/>
              </a:rPr>
              <a:t>১৭১৮১৯৩৮৬৫</a:t>
            </a:r>
            <a:endParaRPr lang="bn-IN" sz="3200" dirty="0" smtClean="0">
              <a:latin typeface="NikoshBAN" pitchFamily="2" charset="0"/>
              <a:cs typeface="NikoshBAN" pitchFamily="2" charset="0"/>
            </a:endParaRPr>
          </a:p>
          <a:p>
            <a:pPr algn="ctr"/>
            <a:r>
              <a:rPr lang="en-US" sz="2400" b="1" dirty="0" smtClean="0">
                <a:solidFill>
                  <a:srgbClr val="0000CC"/>
                </a:solidFill>
                <a:latin typeface="Times New Roman" pitchFamily="18" charset="0"/>
                <a:cs typeface="Times New Roman" pitchFamily="18" charset="0"/>
              </a:rPr>
              <a:t>Email:sflislm69@gmail.com</a:t>
            </a:r>
          </a:p>
          <a:p>
            <a:pPr algn="ctr"/>
            <a:endParaRPr lang="en-US" sz="2400" b="1" dirty="0" smtClean="0">
              <a:solidFill>
                <a:srgbClr val="0000CC"/>
              </a:solidFill>
              <a:latin typeface="Times New Roman" pitchFamily="18" charset="0"/>
              <a:cs typeface="Times New Roman" pitchFamily="18" charset="0"/>
            </a:endParaRPr>
          </a:p>
          <a:p>
            <a:pPr algn="ctr"/>
            <a:r>
              <a:rPr lang="en-US" sz="2000" dirty="0" smtClean="0">
                <a:solidFill>
                  <a:srgbClr val="0000CC"/>
                </a:solidFill>
                <a:latin typeface="Times New Roman" pitchFamily="18" charset="0"/>
                <a:cs typeface="Times New Roman" pitchFamily="18"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056" y="838200"/>
            <a:ext cx="802188" cy="802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3531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41747"/>
          <a:stretch/>
        </p:blipFill>
        <p:spPr>
          <a:xfrm>
            <a:off x="609599" y="639233"/>
            <a:ext cx="7924802" cy="5503334"/>
          </a:xfrm>
          <a:prstGeom prst="rect">
            <a:avLst/>
          </a:prstGeom>
          <a:ln w="19050">
            <a:solidFill>
              <a:schemeClr val="tx1"/>
            </a:solidFill>
          </a:ln>
        </p:spPr>
      </p:pic>
    </p:spTree>
    <p:extLst>
      <p:ext uri="{BB962C8B-B14F-4D97-AF65-F5344CB8AC3E}">
        <p14:creationId xmlns:p14="http://schemas.microsoft.com/office/powerpoint/2010/main" val="2207381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68" y="762000"/>
            <a:ext cx="7891632" cy="5257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676701"/>
            <a:ext cx="8001000" cy="5334000"/>
          </a:xfrm>
          <a:prstGeom prst="rect">
            <a:avLst/>
          </a:prstGeom>
        </p:spPr>
      </p:pic>
      <p:sp>
        <p:nvSpPr>
          <p:cNvPr id="12" name="Rectangle 11"/>
          <p:cNvSpPr/>
          <p:nvPr/>
        </p:nvSpPr>
        <p:spPr>
          <a:xfrm>
            <a:off x="609600" y="676701"/>
            <a:ext cx="8001000" cy="534309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flipV="1">
            <a:off x="4419600" y="667602"/>
            <a:ext cx="79688" cy="5343099"/>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3267501"/>
            <a:ext cx="80010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6600" y="3339151"/>
            <a:ext cx="1130438" cy="584775"/>
          </a:xfrm>
          <a:prstGeom prst="rect">
            <a:avLst/>
          </a:prstGeom>
          <a:noFill/>
        </p:spPr>
        <p:txBody>
          <a:bodyPr wrap="none" rtlCol="0">
            <a:spAutoFit/>
          </a:bodyPr>
          <a:lstStyle/>
          <a:p>
            <a:r>
              <a:rPr lang="bn-IN" sz="3200" dirty="0" smtClean="0">
                <a:latin typeface="NikoshBAN" pitchFamily="2" charset="0"/>
                <a:cs typeface="NikoshBAN" pitchFamily="2" charset="0"/>
              </a:rPr>
              <a:t>মূলবিন্দু</a:t>
            </a:r>
            <a:endParaRPr lang="en-US" sz="3200" dirty="0">
              <a:latin typeface="NikoshBAN" pitchFamily="2" charset="0"/>
              <a:cs typeface="NikoshBAN" pitchFamily="2" charset="0"/>
            </a:endParaRPr>
          </a:p>
        </p:txBody>
      </p:sp>
      <p:sp>
        <p:nvSpPr>
          <p:cNvPr id="14" name="TextBox 13"/>
          <p:cNvSpPr txBox="1"/>
          <p:nvPr/>
        </p:nvSpPr>
        <p:spPr>
          <a:xfrm>
            <a:off x="3276600" y="1219200"/>
            <a:ext cx="1018227"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y </a:t>
            </a:r>
            <a:r>
              <a:rPr lang="bn-IN" sz="3200" dirty="0" smtClean="0">
                <a:latin typeface="NikoshBAN" pitchFamily="2" charset="0"/>
                <a:cs typeface="NikoshBAN" pitchFamily="2" charset="0"/>
              </a:rPr>
              <a:t>অক্ষ</a:t>
            </a:r>
            <a:endParaRPr lang="en-US" sz="3200" dirty="0">
              <a:latin typeface="NikoshBAN" pitchFamily="2" charset="0"/>
              <a:cs typeface="NikoshBAN" pitchFamily="2" charset="0"/>
            </a:endParaRPr>
          </a:p>
        </p:txBody>
      </p:sp>
      <p:sp>
        <p:nvSpPr>
          <p:cNvPr id="16" name="TextBox 15"/>
          <p:cNvSpPr txBox="1"/>
          <p:nvPr/>
        </p:nvSpPr>
        <p:spPr>
          <a:xfrm>
            <a:off x="6858000" y="2590800"/>
            <a:ext cx="1018227"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x </a:t>
            </a:r>
            <a:r>
              <a:rPr lang="bn-IN" sz="3200" dirty="0" smtClean="0">
                <a:latin typeface="NikoshBAN" pitchFamily="2" charset="0"/>
                <a:cs typeface="NikoshBAN" pitchFamily="2" charset="0"/>
              </a:rPr>
              <a:t>অক্ষ</a:t>
            </a:r>
            <a:endParaRPr lang="en-US" sz="3200" dirty="0">
              <a:latin typeface="NikoshBAN" pitchFamily="2" charset="0"/>
              <a:cs typeface="NikoshBAN" pitchFamily="2" charset="0"/>
            </a:endParaRPr>
          </a:p>
        </p:txBody>
      </p:sp>
      <p:sp>
        <p:nvSpPr>
          <p:cNvPr id="4" name="Oval 3"/>
          <p:cNvSpPr/>
          <p:nvPr/>
        </p:nvSpPr>
        <p:spPr>
          <a:xfrm>
            <a:off x="4393985" y="3157376"/>
            <a:ext cx="152400" cy="1908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217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2000"/>
                                        <p:tgtEl>
                                          <p:spTgt spid="3"/>
                                        </p:tgtEl>
                                      </p:cBhvr>
                                    </p:animEffect>
                                    <p:set>
                                      <p:cBhvr>
                                        <p:cTn id="27" dur="1" fill="hold">
                                          <p:stCondLst>
                                            <p:cond delay="1999"/>
                                          </p:stCondLst>
                                        </p:cTn>
                                        <p:tgtEl>
                                          <p:spTgt spid="3"/>
                                        </p:tgtEl>
                                        <p:attrNameLst>
                                          <p:attrName>style.visibility</p:attrName>
                                        </p:attrNameLst>
                                      </p:cBhvr>
                                      <p:to>
                                        <p:strVal val="hidden"/>
                                      </p:to>
                                    </p:set>
                                  </p:childTnLst>
                                </p:cTn>
                              </p:par>
                              <p:par>
                                <p:cTn id="28" presetID="2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emph" presetSubtype="0" repeatCount="indefinite" fill="hold" grpId="0" nodeType="clickEffect">
                                  <p:stCondLst>
                                    <p:cond delay="0"/>
                                  </p:stCondLst>
                                  <p:endCondLst>
                                    <p:cond evt="onNext" delay="0">
                                      <p:tgtEl>
                                        <p:sldTgt/>
                                      </p:tgtEl>
                                    </p:cond>
                                  </p:endCondLst>
                                  <p:childTnLst>
                                    <p:anim calcmode="discrete" valueType="str">
                                      <p:cBhvr>
                                        <p:cTn id="4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4" grpId="0"/>
      <p:bldP spid="16" grpId="0"/>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511" y="3945467"/>
            <a:ext cx="3705775" cy="2438400"/>
          </a:xfrm>
          <a:prstGeom prst="rect">
            <a:avLst/>
          </a:prstGeom>
          <a:ln w="19050">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512" y="1107194"/>
            <a:ext cx="3705776" cy="2741260"/>
          </a:xfrm>
          <a:prstGeom prst="rect">
            <a:avLst/>
          </a:prstGeom>
          <a:ln w="12700">
            <a:solidFill>
              <a:schemeClr val="tx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962399"/>
            <a:ext cx="3352800" cy="2421467"/>
          </a:xfrm>
          <a:prstGeom prst="rect">
            <a:avLst/>
          </a:prstGeom>
          <a:ln w="19050">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1114778"/>
            <a:ext cx="3352800" cy="2733676"/>
          </a:xfrm>
          <a:prstGeom prst="rect">
            <a:avLst/>
          </a:prstGeom>
          <a:ln w="12700">
            <a:solidFill>
              <a:schemeClr val="tx1"/>
            </a:solidFill>
          </a:ln>
        </p:spPr>
      </p:pic>
      <p:sp>
        <p:nvSpPr>
          <p:cNvPr id="6" name="TextBox 5"/>
          <p:cNvSpPr txBox="1"/>
          <p:nvPr/>
        </p:nvSpPr>
        <p:spPr>
          <a:xfrm>
            <a:off x="917222" y="457200"/>
            <a:ext cx="7400064" cy="523220"/>
          </a:xfrm>
          <a:prstGeom prst="rect">
            <a:avLst/>
          </a:prstGeom>
          <a:solidFill>
            <a:srgbClr val="99FFCC"/>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 লেখচিত্রের সাহায্যে সরল সহসমীকরণের সমাধান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33406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199" y="1447800"/>
            <a:ext cx="7483139" cy="3785652"/>
          </a:xfrm>
          <a:prstGeom prst="rect">
            <a:avLst/>
          </a:prstGeom>
          <a:solidFill>
            <a:srgbClr val="E1FFFF"/>
          </a:solidFill>
          <a:ln w="19050">
            <a:solidFill>
              <a:schemeClr val="tx1"/>
            </a:solidFill>
          </a:ln>
        </p:spPr>
        <p:txBody>
          <a:bodyPr wrap="none" rtlCol="0">
            <a:spAutoFit/>
          </a:bodyPr>
          <a:lstStyle/>
          <a:p>
            <a:pPr algn="ctr"/>
            <a:r>
              <a:rPr lang="bn-IN" sz="3600" dirty="0" smtClean="0">
                <a:latin typeface="NikoshBAN" pitchFamily="2" charset="0"/>
                <a:cs typeface="NikoshBAN" pitchFamily="2" charset="0"/>
              </a:rPr>
              <a:t>শিখনফল</a:t>
            </a:r>
          </a:p>
          <a:p>
            <a:pPr algn="ctr"/>
            <a:endParaRPr lang="bn-IN" sz="3600" dirty="0" smtClean="0">
              <a:latin typeface="NikoshBAN" pitchFamily="2" charset="0"/>
              <a:cs typeface="NikoshBAN" pitchFamily="2" charset="0"/>
            </a:endParaRPr>
          </a:p>
          <a:p>
            <a:r>
              <a:rPr lang="bn-IN" sz="2800" dirty="0" smtClean="0">
                <a:latin typeface="NikoshBAN" pitchFamily="2" charset="0"/>
                <a:cs typeface="NikoshBAN" pitchFamily="2" charset="0"/>
              </a:rPr>
              <a:t>এই পাঠ থেকে শিক্ষার্থীরা----</a:t>
            </a:r>
          </a:p>
          <a:p>
            <a:r>
              <a:rPr lang="bn-IN" sz="2800" dirty="0" smtClean="0">
                <a:latin typeface="NikoshBAN" pitchFamily="2" charset="0"/>
                <a:cs typeface="NikoshBAN" pitchFamily="2" charset="0"/>
              </a:rPr>
              <a:t>১। সরল সহসমীকরণের মূল ব্যাখ্যা </a:t>
            </a:r>
            <a:r>
              <a:rPr lang="bn-BD" sz="2800" dirty="0" smtClean="0">
                <a:latin typeface="NikoshBAN" pitchFamily="2" charset="0"/>
                <a:cs typeface="NikoshBAN" pitchFamily="2" charset="0"/>
              </a:rPr>
              <a:t>করতে</a:t>
            </a:r>
            <a:r>
              <a:rPr lang="bn-IN" sz="2800" smtClean="0">
                <a:latin typeface="NikoshBAN" pitchFamily="2" charset="0"/>
                <a:cs typeface="NikoshBAN" pitchFamily="2" charset="0"/>
              </a:rPr>
              <a:t> </a:t>
            </a:r>
            <a:r>
              <a:rPr lang="bn-IN" sz="2800" dirty="0" smtClean="0">
                <a:latin typeface="NikoshBAN" pitchFamily="2" charset="0"/>
                <a:cs typeface="NikoshBAN" pitchFamily="2" charset="0"/>
              </a:rPr>
              <a:t>পারবে;</a:t>
            </a:r>
          </a:p>
          <a:p>
            <a:r>
              <a:rPr lang="bn-IN" sz="2800" dirty="0" smtClean="0">
                <a:latin typeface="NikoshBAN" pitchFamily="2" charset="0"/>
                <a:cs typeface="NikoshBAN" pitchFamily="2" charset="0"/>
              </a:rPr>
              <a:t>২। সরল সহসমীকরণের লেখচিত্র অঙ্কন করতে পারবে;</a:t>
            </a:r>
          </a:p>
          <a:p>
            <a:r>
              <a:rPr lang="bn-IN" sz="2800" dirty="0" smtClean="0">
                <a:latin typeface="NikoshBAN" pitchFamily="2" charset="0"/>
                <a:cs typeface="NikoshBAN" pitchFamily="2" charset="0"/>
              </a:rPr>
              <a:t>৩। লেখচিত্রের সাহায্যে সরল সহসমীকরণের সমাধান করতে পারবে।</a:t>
            </a:r>
          </a:p>
          <a:p>
            <a:endParaRPr lang="bn-IN" sz="2800" dirty="0">
              <a:latin typeface="NikoshBAN" pitchFamily="2" charset="0"/>
              <a:cs typeface="NikoshBAN" pitchFamily="2" charset="0"/>
            </a:endParaRPr>
          </a:p>
          <a:p>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398406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2000"/>
                                        <p:tgtEl>
                                          <p:spTgt spid="7">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2000"/>
                                        <p:tgtEl>
                                          <p:spTgt spid="7">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2000"/>
                                        <p:tgtEl>
                                          <p:spTgt spid="7">
                                            <p:txEl>
                                              <p:pRg st="3" end="3"/>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2000"/>
                                        <p:tgtEl>
                                          <p:spTgt spid="7">
                                            <p:txEl>
                                              <p:pRg st="4" end="4"/>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378" y="609600"/>
            <a:ext cx="8305800" cy="4585871"/>
          </a:xfrm>
          <a:prstGeom prst="rect">
            <a:avLst/>
          </a:prstGeom>
          <a:no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rPr>
              <a:t>x + y = 5----------------------------------------</a:t>
            </a:r>
            <a:endParaRPr lang="bn-IN" sz="3200" dirty="0" smtClean="0">
              <a:latin typeface="Times New Roman" pitchFamily="18" charset="0"/>
              <a:cs typeface="Times New Roman" pitchFamily="18" charset="0"/>
            </a:endParaRPr>
          </a:p>
          <a:p>
            <a:r>
              <a:rPr lang="bn-IN" sz="3200" dirty="0" smtClean="0">
                <a:latin typeface="Times New Roman" pitchFamily="18" charset="0"/>
                <a:cs typeface="Times New Roman" pitchFamily="18" charset="0"/>
              </a:rPr>
              <a:t>                                                                      </a:t>
            </a:r>
            <a:r>
              <a:rPr lang="bn-IN" sz="44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x </a:t>
            </a:r>
            <a:r>
              <a:rPr lang="en-US" sz="3200" dirty="0" smtClean="0">
                <a:latin typeface="Times New Roman"/>
                <a:cs typeface="Times New Roman"/>
              </a:rPr>
              <a:t>–</a:t>
            </a:r>
            <a:r>
              <a:rPr lang="en-US" sz="3200" dirty="0" smtClean="0">
                <a:latin typeface="Times New Roman" pitchFamily="18" charset="0"/>
                <a:cs typeface="Times New Roman" pitchFamily="18" charset="0"/>
              </a:rPr>
              <a:t> y </a:t>
            </a:r>
            <a:r>
              <a:rPr lang="en-US" sz="32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a:t>
            </a:r>
            <a:endParaRPr lang="bn-IN" sz="3200" dirty="0" smtClean="0">
              <a:latin typeface="Times New Roman" pitchFamily="18" charset="0"/>
              <a:cs typeface="Times New Roman" pitchFamily="18" charset="0"/>
            </a:endParaRPr>
          </a:p>
          <a:p>
            <a:r>
              <a:rPr lang="bn-IN" sz="3200" dirty="0">
                <a:latin typeface="Times New Roman" pitchFamily="18" charset="0"/>
                <a:cs typeface="Times New Roman" pitchFamily="18" charset="0"/>
              </a:rPr>
              <a:t> </a:t>
            </a:r>
          </a:p>
          <a:p>
            <a:endParaRPr lang="bn-IN" sz="3200" dirty="0" smtClean="0">
              <a:latin typeface="Times New Roman" pitchFamily="18" charset="0"/>
              <a:cs typeface="Times New Roman" pitchFamily="18" charset="0"/>
            </a:endParaRPr>
          </a:p>
          <a:p>
            <a:r>
              <a:rPr lang="bn-I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x=4,y =1</a:t>
            </a:r>
            <a:r>
              <a:rPr lang="bn-IN" sz="3200" dirty="0" smtClean="0">
                <a:latin typeface="Times New Roman" pitchFamily="18" charset="0"/>
                <a:cs typeface="Times New Roman" pitchFamily="18" charset="0"/>
              </a:rPr>
              <a:t>)</a:t>
            </a:r>
            <a:r>
              <a:rPr lang="bn-IN" sz="3200" dirty="0" smtClean="0">
                <a:latin typeface="NikoshBAN" pitchFamily="2" charset="0"/>
                <a:cs typeface="NikoshBAN" pitchFamily="2" charset="0"/>
              </a:rPr>
              <a:t>দ্বারা উভয় সমীকরণ যুগপৎ সিদ্ধ হয়</a:t>
            </a:r>
            <a:r>
              <a:rPr lang="bn-IN" sz="3200" dirty="0" smtClean="0">
                <a:latin typeface="Times New Roman"/>
                <a:cs typeface="NikoshBAN" pitchFamily="2" charset="0"/>
              </a:rPr>
              <a:t>→</a:t>
            </a:r>
          </a:p>
          <a:p>
            <a:endParaRPr lang="bn-IN" sz="3200" dirty="0" smtClean="0">
              <a:latin typeface="NikoshBAN" pitchFamily="2" charset="0"/>
              <a:cs typeface="NikoshBAN" pitchFamily="2" charset="0"/>
            </a:endParaRPr>
          </a:p>
          <a:p>
            <a:r>
              <a:rPr lang="en-US" sz="3200" dirty="0">
                <a:latin typeface="NikoshBAN" pitchFamily="2" charset="0"/>
                <a:cs typeface="NikoshBAN" pitchFamily="2" charset="0"/>
              </a:rPr>
              <a:t>উ</a:t>
            </a:r>
            <a:r>
              <a:rPr lang="bn-IN" sz="3200" dirty="0" smtClean="0">
                <a:latin typeface="NikoshBAN" pitchFamily="2" charset="0"/>
                <a:cs typeface="NikoshBAN" pitchFamily="2" charset="0"/>
              </a:rPr>
              <a:t>ভয় সমীকরণের চলকদ্বয় একঘাতবিশিষ্ট </a:t>
            </a:r>
            <a:r>
              <a:rPr lang="en-US" sz="3200" dirty="0" smtClean="0">
                <a:latin typeface="Times New Roman"/>
                <a:cs typeface="Times New Roman"/>
              </a:rPr>
              <a:t>→</a:t>
            </a:r>
            <a:endParaRPr lang="bn-IN" sz="3200" dirty="0" smtClean="0">
              <a:latin typeface="Times New Roman"/>
              <a:cs typeface="Times New Roman"/>
            </a:endParaRPr>
          </a:p>
          <a:p>
            <a:endParaRPr lang="en-US" sz="2000" dirty="0">
              <a:solidFill>
                <a:srgbClr val="0000FF"/>
              </a:solidFill>
              <a:latin typeface="NikoshBAN" pitchFamily="2" charset="0"/>
              <a:cs typeface="NikoshBAN" pitchFamily="2" charset="0"/>
            </a:endParaRPr>
          </a:p>
        </p:txBody>
      </p:sp>
      <p:sp>
        <p:nvSpPr>
          <p:cNvPr id="8" name="TextBox 7"/>
          <p:cNvSpPr txBox="1"/>
          <p:nvPr/>
        </p:nvSpPr>
        <p:spPr>
          <a:xfrm>
            <a:off x="457200" y="5257800"/>
            <a:ext cx="8305800" cy="1077218"/>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চলকদ্বয়ের যে মান দ্বারা সরল সহসমীকরণ যুগপৎ সিদ্ধ হয়, তাকে</a:t>
            </a:r>
          </a:p>
          <a:p>
            <a:pPr algn="ctr"/>
            <a:r>
              <a:rPr lang="bn-IN" sz="3200" dirty="0" smtClean="0">
                <a:latin typeface="NikoshBAN" pitchFamily="2" charset="0"/>
                <a:cs typeface="NikoshBAN" pitchFamily="2" charset="0"/>
              </a:rPr>
              <a:t> সরল সহসমীকরণের </a:t>
            </a:r>
            <a:r>
              <a:rPr lang="bn-IN" sz="3200" dirty="0" smtClean="0">
                <a:solidFill>
                  <a:srgbClr val="000099"/>
                </a:solidFill>
                <a:latin typeface="NikoshBAN" pitchFamily="2" charset="0"/>
                <a:cs typeface="NikoshBAN" pitchFamily="2" charset="0"/>
              </a:rPr>
              <a:t>মূল</a:t>
            </a:r>
            <a:r>
              <a:rPr lang="bn-IN" sz="3200" dirty="0" smtClean="0">
                <a:latin typeface="NikoshBAN" pitchFamily="2" charset="0"/>
                <a:cs typeface="NikoshBAN" pitchFamily="2" charset="0"/>
              </a:rPr>
              <a:t> বা </a:t>
            </a:r>
            <a:r>
              <a:rPr lang="bn-IN" sz="3200" dirty="0" smtClean="0">
                <a:solidFill>
                  <a:srgbClr val="000099"/>
                </a:solidFill>
                <a:latin typeface="NikoshBAN" pitchFamily="2" charset="0"/>
                <a:cs typeface="NikoshBAN" pitchFamily="2" charset="0"/>
              </a:rPr>
              <a:t>সমাধান</a:t>
            </a:r>
            <a:r>
              <a:rPr lang="bn-IN" sz="3200" dirty="0" smtClean="0">
                <a:latin typeface="NikoshBAN" pitchFamily="2" charset="0"/>
                <a:cs typeface="NikoshBAN" pitchFamily="2" charset="0"/>
              </a:rPr>
              <a:t> বলা হয়। </a:t>
            </a:r>
            <a:endParaRPr lang="en-US" sz="3200" dirty="0">
              <a:latin typeface="NikoshBAN" pitchFamily="2" charset="0"/>
              <a:cs typeface="NikoshBAN" pitchFamily="2" charset="0"/>
            </a:endParaRPr>
          </a:p>
        </p:txBody>
      </p:sp>
      <p:sp>
        <p:nvSpPr>
          <p:cNvPr id="9" name="Rectangle 8"/>
          <p:cNvSpPr/>
          <p:nvPr/>
        </p:nvSpPr>
        <p:spPr>
          <a:xfrm>
            <a:off x="7010400" y="3301425"/>
            <a:ext cx="1665841"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সহসমীকরণ</a:t>
            </a:r>
            <a:endParaRPr lang="bn-IN" sz="3200" dirty="0">
              <a:latin typeface="Times New Roman"/>
              <a:cs typeface="NikoshBAN" pitchFamily="2" charset="0"/>
            </a:endParaRPr>
          </a:p>
        </p:txBody>
      </p:sp>
      <p:sp>
        <p:nvSpPr>
          <p:cNvPr id="10" name="Rectangle 9"/>
          <p:cNvSpPr/>
          <p:nvPr/>
        </p:nvSpPr>
        <p:spPr>
          <a:xfrm>
            <a:off x="6096000" y="4267200"/>
            <a:ext cx="2366353"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সরল সহসমীকরণ</a:t>
            </a:r>
            <a:endParaRPr lang="en-US" sz="3200" dirty="0">
              <a:solidFill>
                <a:srgbClr val="0000FF"/>
              </a:solidFill>
              <a:latin typeface="NikoshBAN" pitchFamily="2" charset="0"/>
              <a:cs typeface="NikoshBAN" pitchFamily="2" charset="0"/>
            </a:endParaRPr>
          </a:p>
        </p:txBody>
      </p:sp>
      <p:sp>
        <p:nvSpPr>
          <p:cNvPr id="11" name="Rectangle 10"/>
          <p:cNvSpPr/>
          <p:nvPr/>
        </p:nvSpPr>
        <p:spPr>
          <a:xfrm>
            <a:off x="7315200" y="685800"/>
            <a:ext cx="1287533"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সমীকরণ</a:t>
            </a:r>
          </a:p>
        </p:txBody>
      </p:sp>
      <p:sp>
        <p:nvSpPr>
          <p:cNvPr id="12" name="Rectangle 11"/>
          <p:cNvSpPr/>
          <p:nvPr/>
        </p:nvSpPr>
        <p:spPr>
          <a:xfrm>
            <a:off x="7403420" y="1853625"/>
            <a:ext cx="1287533" cy="584775"/>
          </a:xfrm>
          <a:prstGeom prst="rect">
            <a:avLst/>
          </a:prstGeom>
        </p:spPr>
        <p:txBody>
          <a:bodyPr wrap="none">
            <a:spAutoFit/>
          </a:bodyPr>
          <a:lstStyle/>
          <a:p>
            <a:pPr algn="ctr"/>
            <a:r>
              <a:rPr lang="bn-IN" sz="3200" dirty="0">
                <a:solidFill>
                  <a:srgbClr val="0000FF"/>
                </a:solidFill>
                <a:latin typeface="NikoshBAN" pitchFamily="2" charset="0"/>
                <a:cs typeface="NikoshBAN" pitchFamily="2" charset="0"/>
              </a:rPr>
              <a:t>সমীকরণ</a:t>
            </a:r>
          </a:p>
        </p:txBody>
      </p:sp>
      <p:sp>
        <p:nvSpPr>
          <p:cNvPr id="13" name="Rectangle 12"/>
          <p:cNvSpPr/>
          <p:nvPr/>
        </p:nvSpPr>
        <p:spPr>
          <a:xfrm>
            <a:off x="540468" y="1298336"/>
            <a:ext cx="1996059"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4,y </a:t>
            </a:r>
            <a:r>
              <a:rPr lang="en-US" sz="2800" dirty="0">
                <a:latin typeface="Times New Roman" pitchFamily="18" charset="0"/>
                <a:cs typeface="Times New Roman" pitchFamily="18" charset="0"/>
              </a:rPr>
              <a:t>=1</a:t>
            </a:r>
            <a:r>
              <a:rPr lang="bn-IN" sz="2800" dirty="0">
                <a:latin typeface="Times New Roman" pitchFamily="18" charset="0"/>
                <a:cs typeface="Times New Roman" pitchFamily="18" charset="0"/>
              </a:rPr>
              <a:t>) </a:t>
            </a:r>
            <a:endParaRPr lang="en-US" sz="2800" dirty="0"/>
          </a:p>
        </p:txBody>
      </p:sp>
      <p:sp>
        <p:nvSpPr>
          <p:cNvPr id="14" name="Rectangle 13"/>
          <p:cNvSpPr/>
          <p:nvPr/>
        </p:nvSpPr>
        <p:spPr>
          <a:xfrm>
            <a:off x="2536527" y="1305580"/>
            <a:ext cx="1996059"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a:t>
            </a:r>
            <a:r>
              <a:rPr lang="en-US" sz="2800" dirty="0" smtClean="0">
                <a:latin typeface="Times New Roman" pitchFamily="18" charset="0"/>
                <a:cs typeface="Times New Roman" pitchFamily="18" charset="0"/>
              </a:rPr>
              <a:t>3,y </a:t>
            </a:r>
            <a:r>
              <a:rPr lang="en-US" sz="2800" dirty="0">
                <a:latin typeface="Times New Roman" pitchFamily="18" charset="0"/>
                <a:cs typeface="Times New Roman" pitchFamily="18" charset="0"/>
              </a:rPr>
              <a:t>= 2</a:t>
            </a:r>
            <a:r>
              <a:rPr lang="bn-IN" sz="2800" dirty="0">
                <a:latin typeface="Times New Roman" pitchFamily="18" charset="0"/>
                <a:cs typeface="Times New Roman" pitchFamily="18" charset="0"/>
              </a:rPr>
              <a:t>) </a:t>
            </a:r>
            <a:endParaRPr lang="en-US" sz="2800" dirty="0"/>
          </a:p>
        </p:txBody>
      </p:sp>
      <p:sp>
        <p:nvSpPr>
          <p:cNvPr id="15" name="Rectangle 14"/>
          <p:cNvSpPr/>
          <p:nvPr/>
        </p:nvSpPr>
        <p:spPr>
          <a:xfrm>
            <a:off x="4495800" y="1298336"/>
            <a:ext cx="2085827"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2,y </a:t>
            </a:r>
            <a:r>
              <a:rPr lang="en-US" sz="2800" dirty="0">
                <a:latin typeface="Times New Roman" pitchFamily="18" charset="0"/>
                <a:cs typeface="Times New Roman" pitchFamily="18" charset="0"/>
              </a:rPr>
              <a:t>= 3</a:t>
            </a:r>
            <a:r>
              <a:rPr lang="bn-IN" sz="2800" dirty="0">
                <a:latin typeface="Times New Roman" pitchFamily="18" charset="0"/>
                <a:cs typeface="Times New Roman" pitchFamily="18" charset="0"/>
              </a:rPr>
              <a:t>) </a:t>
            </a:r>
            <a:endParaRPr lang="en-US" sz="2800" dirty="0"/>
          </a:p>
        </p:txBody>
      </p:sp>
      <p:sp>
        <p:nvSpPr>
          <p:cNvPr id="16" name="Rectangle 15"/>
          <p:cNvSpPr/>
          <p:nvPr/>
        </p:nvSpPr>
        <p:spPr>
          <a:xfrm>
            <a:off x="6553200" y="1298336"/>
            <a:ext cx="1996059" cy="523220"/>
          </a:xfrm>
          <a:prstGeom prst="rect">
            <a:avLst/>
          </a:prstGeom>
          <a:solidFill>
            <a:srgbClr val="99FFCC"/>
          </a:solidFill>
          <a:ln w="19050">
            <a:solidFill>
              <a:schemeClr val="tx1"/>
            </a:solidFill>
          </a:ln>
        </p:spPr>
        <p:txBody>
          <a:bodyPr wrap="none">
            <a:spAutoFit/>
          </a:bodyPr>
          <a:lstStyle/>
          <a:p>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1,y </a:t>
            </a:r>
            <a:r>
              <a:rPr lang="en-US" sz="2800" dirty="0">
                <a:latin typeface="Times New Roman" pitchFamily="18" charset="0"/>
                <a:cs typeface="Times New Roman" pitchFamily="18" charset="0"/>
              </a:rPr>
              <a:t>= 4</a:t>
            </a:r>
            <a:r>
              <a:rPr lang="bn-IN" sz="2800" dirty="0">
                <a:latin typeface="Times New Roman" pitchFamily="18" charset="0"/>
                <a:cs typeface="Times New Roman" pitchFamily="18" charset="0"/>
              </a:rPr>
              <a:t>)</a:t>
            </a:r>
            <a:endParaRPr lang="en-US" sz="2800" dirty="0"/>
          </a:p>
        </p:txBody>
      </p:sp>
      <p:sp>
        <p:nvSpPr>
          <p:cNvPr id="17" name="Rectangle 16"/>
          <p:cNvSpPr/>
          <p:nvPr/>
        </p:nvSpPr>
        <p:spPr>
          <a:xfrm>
            <a:off x="6553200" y="2599480"/>
            <a:ext cx="2049533" cy="523220"/>
          </a:xfrm>
          <a:prstGeom prst="rect">
            <a:avLst/>
          </a:prstGeom>
          <a:solidFill>
            <a:srgbClr val="E1FFFF"/>
          </a:solidFill>
          <a:ln w="19050">
            <a:solidFill>
              <a:schemeClr val="tx1"/>
            </a:solidFill>
          </a:ln>
        </p:spPr>
        <p:txBody>
          <a:bodyPr wrap="square">
            <a:spAutoFit/>
          </a:bodyPr>
          <a:lstStyle/>
          <a:p>
            <a:pPr algn="ctr"/>
            <a:r>
              <a:rPr lang="bn-IN"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7,y </a:t>
            </a:r>
            <a:r>
              <a:rPr lang="en-US" sz="2800" dirty="0">
                <a:latin typeface="Times New Roman" pitchFamily="18" charset="0"/>
                <a:cs typeface="Times New Roman" pitchFamily="18" charset="0"/>
              </a:rPr>
              <a:t>= 4</a:t>
            </a:r>
            <a:r>
              <a:rPr lang="bn-IN" sz="2800" dirty="0">
                <a:latin typeface="Times New Roman" pitchFamily="18" charset="0"/>
                <a:cs typeface="Times New Roman" pitchFamily="18" charset="0"/>
              </a:rPr>
              <a:t>) </a:t>
            </a:r>
            <a:r>
              <a:rPr lang="bn-IN" sz="2800" dirty="0" smtClean="0">
                <a:latin typeface="Times New Roman" pitchFamily="18" charset="0"/>
                <a:cs typeface="Times New Roman" pitchFamily="18" charset="0"/>
              </a:rPr>
              <a:t> </a:t>
            </a:r>
            <a:endParaRPr lang="en-US" sz="2800" dirty="0"/>
          </a:p>
        </p:txBody>
      </p:sp>
      <p:sp>
        <p:nvSpPr>
          <p:cNvPr id="18" name="Rectangle 17"/>
          <p:cNvSpPr/>
          <p:nvPr/>
        </p:nvSpPr>
        <p:spPr>
          <a:xfrm>
            <a:off x="554580" y="2600980"/>
            <a:ext cx="1960020"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4,y </a:t>
            </a:r>
            <a:r>
              <a:rPr lang="en-US" sz="2800" dirty="0">
                <a:latin typeface="Times New Roman" pitchFamily="18" charset="0"/>
                <a:cs typeface="Times New Roman" pitchFamily="18" charset="0"/>
              </a:rPr>
              <a:t>=1</a:t>
            </a:r>
            <a:r>
              <a:rPr lang="bn-IN" sz="2800" dirty="0">
                <a:latin typeface="Times New Roman" pitchFamily="18" charset="0"/>
                <a:cs typeface="Times New Roman" pitchFamily="18" charset="0"/>
              </a:rPr>
              <a:t>)  </a:t>
            </a:r>
          </a:p>
        </p:txBody>
      </p:sp>
      <p:sp>
        <p:nvSpPr>
          <p:cNvPr id="19" name="Rectangle 18"/>
          <p:cNvSpPr/>
          <p:nvPr/>
        </p:nvSpPr>
        <p:spPr>
          <a:xfrm>
            <a:off x="2514600" y="2600980"/>
            <a:ext cx="2017986"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 (</a:t>
            </a:r>
            <a:r>
              <a:rPr lang="en-US" sz="2800" dirty="0">
                <a:latin typeface="Times New Roman" pitchFamily="18" charset="0"/>
                <a:cs typeface="Times New Roman" pitchFamily="18" charset="0"/>
              </a:rPr>
              <a:t>x =</a:t>
            </a:r>
            <a:r>
              <a:rPr lang="en-US" sz="2800" dirty="0" smtClean="0">
                <a:latin typeface="Times New Roman" pitchFamily="18" charset="0"/>
                <a:cs typeface="Times New Roman" pitchFamily="18" charset="0"/>
              </a:rPr>
              <a:t>5,y </a:t>
            </a:r>
            <a:r>
              <a:rPr lang="en-US" sz="2800" dirty="0">
                <a:latin typeface="Times New Roman" pitchFamily="18" charset="0"/>
                <a:cs typeface="Times New Roman" pitchFamily="18" charset="0"/>
              </a:rPr>
              <a:t>= 2</a:t>
            </a:r>
            <a:r>
              <a:rPr lang="bn-IN" sz="2800" dirty="0">
                <a:latin typeface="Times New Roman" pitchFamily="18" charset="0"/>
                <a:cs typeface="Times New Roman" pitchFamily="18" charset="0"/>
              </a:rPr>
              <a:t>)  </a:t>
            </a:r>
          </a:p>
        </p:txBody>
      </p:sp>
      <p:sp>
        <p:nvSpPr>
          <p:cNvPr id="20" name="Rectangle 19"/>
          <p:cNvSpPr/>
          <p:nvPr/>
        </p:nvSpPr>
        <p:spPr>
          <a:xfrm>
            <a:off x="4532587" y="2600979"/>
            <a:ext cx="2020614" cy="523220"/>
          </a:xfrm>
          <a:prstGeom prst="rect">
            <a:avLst/>
          </a:prstGeom>
          <a:solidFill>
            <a:srgbClr val="E1FFFF"/>
          </a:solidFill>
          <a:ln w="19050">
            <a:solidFill>
              <a:schemeClr val="tx1"/>
            </a:solidFill>
          </a:ln>
        </p:spPr>
        <p:txBody>
          <a:bodyPr wrap="square">
            <a:spAutoFit/>
          </a:bodyPr>
          <a:lstStyle/>
          <a:p>
            <a:pPr algn="ctr"/>
            <a:r>
              <a:rPr lang="bn-IN" sz="2800" dirty="0">
                <a:latin typeface="Times New Roman" pitchFamily="18" charset="0"/>
                <a:cs typeface="Times New Roman" pitchFamily="18" charset="0"/>
              </a:rPr>
              <a:t>(</a:t>
            </a:r>
            <a:r>
              <a:rPr lang="en-US" sz="2800" dirty="0">
                <a:latin typeface="Times New Roman" pitchFamily="18" charset="0"/>
                <a:cs typeface="Times New Roman" pitchFamily="18" charset="0"/>
              </a:rPr>
              <a:t>x = </a:t>
            </a:r>
            <a:r>
              <a:rPr lang="en-US" sz="2800" dirty="0" smtClean="0">
                <a:latin typeface="Times New Roman" pitchFamily="18" charset="0"/>
                <a:cs typeface="Times New Roman" pitchFamily="18" charset="0"/>
              </a:rPr>
              <a:t>6,y </a:t>
            </a:r>
            <a:r>
              <a:rPr lang="en-US" sz="2800" dirty="0">
                <a:latin typeface="Times New Roman" pitchFamily="18" charset="0"/>
                <a:cs typeface="Times New Roman" pitchFamily="18" charset="0"/>
              </a:rPr>
              <a:t>= 3</a:t>
            </a:r>
          </a:p>
        </p:txBody>
      </p:sp>
    </p:spTree>
    <p:extLst>
      <p:ext uri="{BB962C8B-B14F-4D97-AF65-F5344CB8AC3E}">
        <p14:creationId xmlns:p14="http://schemas.microsoft.com/office/powerpoint/2010/main" val="448633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left)">
                                      <p:cBhvr>
                                        <p:cTn id="42" dur="20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5" end="5"/>
                                            </p:txEl>
                                          </p:spTgt>
                                        </p:tgtEl>
                                        <p:attrNameLst>
                                          <p:attrName>style.visibility</p:attrName>
                                        </p:attrNameLst>
                                      </p:cBhvr>
                                      <p:to>
                                        <p:strVal val="visible"/>
                                      </p:to>
                                    </p:set>
                                    <p:animEffect transition="in" filter="wipe(left)">
                                      <p:cBhvr>
                                        <p:cTn id="72" dur="1000"/>
                                        <p:tgtEl>
                                          <p:spTgt spid="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10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txEl>
                                              <p:pRg st="7" end="7"/>
                                            </p:txEl>
                                          </p:spTgt>
                                        </p:tgtEl>
                                        <p:attrNameLst>
                                          <p:attrName>style.visibility</p:attrName>
                                        </p:attrNameLst>
                                      </p:cBhvr>
                                      <p:to>
                                        <p:strVal val="visible"/>
                                      </p:to>
                                    </p:set>
                                    <p:animEffect transition="in" filter="wipe(left)">
                                      <p:cBhvr>
                                        <p:cTn id="82" dur="1000"/>
                                        <p:tgtEl>
                                          <p:spTgt spid="2">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10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
                                            <p:bg/>
                                          </p:spTgt>
                                        </p:tgtEl>
                                        <p:attrNameLst>
                                          <p:attrName>style.visibility</p:attrName>
                                        </p:attrNameLst>
                                      </p:cBhvr>
                                      <p:to>
                                        <p:strVal val="visible"/>
                                      </p:to>
                                    </p:set>
                                    <p:animEffect transition="in" filter="wipe(left)">
                                      <p:cBhvr>
                                        <p:cTn id="92" dur="1000"/>
                                        <p:tgtEl>
                                          <p:spTgt spid="8">
                                            <p:bg/>
                                          </p:spTgt>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8">
                                            <p:txEl>
                                              <p:pRg st="0" end="0"/>
                                            </p:txEl>
                                          </p:spTgt>
                                        </p:tgtEl>
                                        <p:attrNameLst>
                                          <p:attrName>style.visibility</p:attrName>
                                        </p:attrNameLst>
                                      </p:cBhvr>
                                      <p:to>
                                        <p:strVal val="visible"/>
                                      </p:to>
                                    </p:set>
                                    <p:animEffect transition="in" filter="wipe(left)">
                                      <p:cBhvr>
                                        <p:cTn id="96" dur="1000"/>
                                        <p:tgtEl>
                                          <p:spTgt spid="8">
                                            <p:txEl>
                                              <p:pRg st="0" end="0"/>
                                            </p:txEl>
                                          </p:spTgt>
                                        </p:tgtEl>
                                      </p:cBhvr>
                                    </p:animEffect>
                                  </p:child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8">
                                            <p:txEl>
                                              <p:pRg st="1" end="1"/>
                                            </p:txEl>
                                          </p:spTgt>
                                        </p:tgtEl>
                                        <p:attrNameLst>
                                          <p:attrName>style.visibility</p:attrName>
                                        </p:attrNameLst>
                                      </p:cBhvr>
                                      <p:to>
                                        <p:strVal val="visible"/>
                                      </p:to>
                                    </p:set>
                                    <p:animEffect transition="in" filter="wipe(left)">
                                      <p:cBhvr>
                                        <p:cTn id="100"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8" grpId="0" build="p" animBg="1"/>
      <p:bldP spid="9" grpId="0" uiExpand="1"/>
      <p:bldP spid="10" grpId="0"/>
      <p:bldP spid="11" grpId="0" uiExpand="1"/>
      <p:bldP spid="12" grpId="0" uiExpand="1"/>
      <p:bldP spid="13" grpId="0" uiExpand="1" animBg="1"/>
      <p:bldP spid="14" grpId="0" uiExpand="1" animBg="1"/>
      <p:bldP spid="15" grpId="0" uiExpand="1" animBg="1"/>
      <p:bldP spid="16" grpId="0" uiExpand="1" animBg="1"/>
      <p:bldP spid="17" grpId="0" uiExpand="1" animBg="1"/>
      <p:bldP spid="18" grpId="0" uiExpand="1" animBg="1"/>
      <p:bldP spid="19" grpId="0" uiExpand="1" animBg="1"/>
      <p:bldP spid="20" grpId="0" uiExpan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0px-Linear_Function_Graph.svg.pn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4551413" y="685800"/>
            <a:ext cx="4114800" cy="3759200"/>
          </a:xfrm>
          <a:prstGeom prst="rect">
            <a:avLst/>
          </a:prstGeom>
          <a:noFill/>
          <a:ln w="12700">
            <a:solidFill>
              <a:schemeClr val="tx1"/>
            </a:solidFill>
            <a:miter lim="800000"/>
            <a:headEnd/>
            <a:tailEnd/>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1111" t="13334" r="23334" b="12592"/>
          <a:stretch/>
        </p:blipFill>
        <p:spPr>
          <a:xfrm>
            <a:off x="584200" y="685800"/>
            <a:ext cx="3835400" cy="3759200"/>
          </a:xfrm>
          <a:prstGeom prst="rect">
            <a:avLst/>
          </a:prstGeom>
          <a:ln w="12700">
            <a:solidFill>
              <a:schemeClr val="tx1"/>
            </a:solidFill>
          </a:ln>
        </p:spPr>
      </p:pic>
      <p:sp>
        <p:nvSpPr>
          <p:cNvPr id="5" name="TextBox 4"/>
          <p:cNvSpPr txBox="1"/>
          <p:nvPr/>
        </p:nvSpPr>
        <p:spPr>
          <a:xfrm>
            <a:off x="4551413" y="4724400"/>
            <a:ext cx="4114800" cy="584775"/>
          </a:xfrm>
          <a:prstGeom prst="rect">
            <a:avLst/>
          </a:prstGeom>
          <a:solidFill>
            <a:srgbClr val="99FFCC"/>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সরল সহসমীকরণ</a:t>
            </a:r>
            <a:endParaRPr lang="en-US" sz="3200" dirty="0">
              <a:latin typeface="NikoshBAN" pitchFamily="2" charset="0"/>
              <a:cs typeface="NikoshBAN" pitchFamily="2" charset="0"/>
            </a:endParaRPr>
          </a:p>
        </p:txBody>
      </p:sp>
      <p:cxnSp>
        <p:nvCxnSpPr>
          <p:cNvPr id="7" name="Straight Connector 6"/>
          <p:cNvCxnSpPr/>
          <p:nvPr/>
        </p:nvCxnSpPr>
        <p:spPr>
          <a:xfrm>
            <a:off x="7142213" y="2070100"/>
            <a:ext cx="0" cy="762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08813" y="2070100"/>
            <a:ext cx="533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99413" y="2242810"/>
            <a:ext cx="782587" cy="523220"/>
          </a:xfrm>
          <a:prstGeom prst="rect">
            <a:avLst/>
          </a:prstGeom>
          <a:noFill/>
        </p:spPr>
        <p:txBody>
          <a:bodyPr wrap="none" rtlCol="0">
            <a:spAutoFit/>
          </a:bodyPr>
          <a:lstStyle/>
          <a:p>
            <a:r>
              <a:rPr lang="bn-IN" sz="2800" dirty="0" smtClean="0">
                <a:latin typeface="NikoshBAN" pitchFamily="2" charset="0"/>
                <a:cs typeface="NikoshBAN" pitchFamily="2" charset="0"/>
              </a:rPr>
              <a:t>কোটি</a:t>
            </a:r>
            <a:endParaRPr lang="en-US" sz="2800" dirty="0">
              <a:latin typeface="NikoshBAN" pitchFamily="2" charset="0"/>
              <a:cs typeface="NikoshBAN" pitchFamily="2" charset="0"/>
            </a:endParaRPr>
          </a:p>
        </p:txBody>
      </p:sp>
      <p:sp>
        <p:nvSpPr>
          <p:cNvPr id="18" name="TextBox 17"/>
          <p:cNvSpPr txBox="1"/>
          <p:nvPr/>
        </p:nvSpPr>
        <p:spPr>
          <a:xfrm>
            <a:off x="6629400" y="1305580"/>
            <a:ext cx="585417" cy="523220"/>
          </a:xfrm>
          <a:prstGeom prst="rect">
            <a:avLst/>
          </a:prstGeom>
          <a:noFill/>
        </p:spPr>
        <p:txBody>
          <a:bodyPr wrap="none" rtlCol="0">
            <a:spAutoFit/>
          </a:bodyPr>
          <a:lstStyle/>
          <a:p>
            <a:r>
              <a:rPr lang="bn-IN" sz="2800" dirty="0" smtClean="0">
                <a:latin typeface="NikoshBAN" pitchFamily="2" charset="0"/>
                <a:cs typeface="NikoshBAN" pitchFamily="2" charset="0"/>
              </a:rPr>
              <a:t>ভুজ</a:t>
            </a:r>
            <a:endParaRPr lang="en-US" sz="2800" dirty="0">
              <a:latin typeface="NikoshBAN" pitchFamily="2" charset="0"/>
              <a:cs typeface="NikoshBAN" pitchFamily="2" charset="0"/>
            </a:endParaRPr>
          </a:p>
        </p:txBody>
      </p:sp>
      <p:sp>
        <p:nvSpPr>
          <p:cNvPr id="24" name="TextBox 23"/>
          <p:cNvSpPr txBox="1"/>
          <p:nvPr/>
        </p:nvSpPr>
        <p:spPr>
          <a:xfrm>
            <a:off x="584200" y="4724401"/>
            <a:ext cx="3835400"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সরল সমীকরণ</a:t>
            </a:r>
            <a:endParaRPr lang="en-US" sz="3200" dirty="0">
              <a:latin typeface="NikoshBAN" pitchFamily="2" charset="0"/>
              <a:cs typeface="NikoshBAN" pitchFamily="2" charset="0"/>
            </a:endParaRPr>
          </a:p>
        </p:txBody>
      </p:sp>
      <p:sp>
        <p:nvSpPr>
          <p:cNvPr id="25" name="TextBox 24"/>
          <p:cNvSpPr txBox="1"/>
          <p:nvPr/>
        </p:nvSpPr>
        <p:spPr>
          <a:xfrm>
            <a:off x="533400" y="5562600"/>
            <a:ext cx="8178800" cy="584775"/>
          </a:xfrm>
          <a:prstGeom prst="rect">
            <a:avLst/>
          </a:prstGeom>
          <a:solidFill>
            <a:srgbClr val="FFCC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ছেদবিন্দুর স্থানাঙ্ক =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x,y</a:t>
            </a:r>
            <a:r>
              <a:rPr lang="en-US" sz="3200" dirty="0" smtClean="0">
                <a:latin typeface="Times New Roman" pitchFamily="18" charset="0"/>
                <a:cs typeface="Times New Roman" pitchFamily="18" charset="0"/>
              </a:rPr>
              <a:t>) = (</a:t>
            </a:r>
            <a:r>
              <a:rPr lang="bn-IN" sz="3200" dirty="0" smtClean="0">
                <a:latin typeface="NikoshBAN" pitchFamily="2" charset="0"/>
                <a:cs typeface="NikoshBAN" pitchFamily="2" charset="0"/>
              </a:rPr>
              <a:t>ভুজ, কোটি)</a:t>
            </a:r>
            <a:endParaRPr lang="en-US" sz="3200" dirty="0">
              <a:latin typeface="Times New Roman" pitchFamily="18" charset="0"/>
              <a:cs typeface="Times New Roman" pitchFamily="18" charset="0"/>
            </a:endParaRPr>
          </a:p>
        </p:txBody>
      </p:sp>
      <p:sp>
        <p:nvSpPr>
          <p:cNvPr id="13" name="TextBox 12"/>
          <p:cNvSpPr txBox="1"/>
          <p:nvPr/>
        </p:nvSpPr>
        <p:spPr>
          <a:xfrm>
            <a:off x="7261019" y="1808490"/>
            <a:ext cx="849913" cy="523220"/>
          </a:xfrm>
          <a:prstGeom prst="rect">
            <a:avLst/>
          </a:prstGeom>
          <a:noFill/>
        </p:spPr>
        <p:txBody>
          <a:bodyPr wrap="none" rtlCol="0">
            <a:spAutoFit/>
          </a:bodyPr>
          <a:lstStyle/>
          <a:p>
            <a:r>
              <a:rPr lang="bn-BD" sz="2800" dirty="0" smtClean="0">
                <a:latin typeface="NikoshBAN" pitchFamily="2" charset="0"/>
                <a:cs typeface="NikoshBAN" pitchFamily="2" charset="0"/>
              </a:rPr>
              <a:t>(</a:t>
            </a:r>
            <a:r>
              <a:rPr lang="en-US" sz="2800" dirty="0" err="1" smtClean="0">
                <a:latin typeface="Times New Roman" pitchFamily="18" charset="0"/>
                <a:cs typeface="Times New Roman" pitchFamily="18" charset="0"/>
              </a:rPr>
              <a:t>x,y</a:t>
            </a:r>
            <a:r>
              <a:rPr lang="en-US" sz="2800" dirty="0" smtClean="0">
                <a:latin typeface="Times New Roman" pitchFamily="18" charset="0"/>
                <a:cs typeface="Times New Roman" pitchFamily="18" charset="0"/>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4164532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repeatCount="indefinite"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childTnLst>
                          </p:cTn>
                        </p:par>
                        <p:par>
                          <p:cTn id="32" fill="hold">
                            <p:stCondLst>
                              <p:cond delay="1000"/>
                            </p:stCondLst>
                            <p:childTnLst>
                              <p:par>
                                <p:cTn id="33" presetID="35" presetClass="emph" presetSubtype="0" repeatCount="indefinite" fill="hold" nodeType="afterEffect">
                                  <p:stCondLst>
                                    <p:cond delay="0"/>
                                  </p:stCondLst>
                                  <p:childTnLst>
                                    <p:anim calcmode="discrete" valueType="str">
                                      <p:cBhvr>
                                        <p:cTn id="34"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repeatCount="indefinite"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p:stCondLst>
                              <p:cond delay="1000"/>
                            </p:stCondLst>
                            <p:childTnLst>
                              <p:par>
                                <p:cTn id="46" presetID="35" presetClass="emph" presetSubtype="0" repeatCount="indefinite" fill="hold" nodeType="afterEffect">
                                  <p:stCondLst>
                                    <p:cond delay="0"/>
                                  </p:stCondLst>
                                  <p:childTnLst>
                                    <p:anim calcmode="discrete" valueType="str">
                                      <p:cBhvr>
                                        <p:cTn id="47"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24" grpId="0" animBg="1"/>
      <p:bldP spid="25" grpId="0" animBg="1"/>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2451</TotalTime>
  <Words>760</Words>
  <Application>Microsoft Office PowerPoint</Application>
  <PresentationFormat>On-screen Show (4:3)</PresentationFormat>
  <Paragraphs>186</Paragraphs>
  <Slides>17</Slides>
  <Notes>16</Notes>
  <HiddenSlides>2</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Saiful Islam</cp:lastModifiedBy>
  <cp:revision>290</cp:revision>
  <dcterms:created xsi:type="dcterms:W3CDTF">2006-08-16T00:00:00Z</dcterms:created>
  <dcterms:modified xsi:type="dcterms:W3CDTF">2020-06-13T12:46:53Z</dcterms:modified>
</cp:coreProperties>
</file>