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61" r:id="rId4"/>
    <p:sldId id="262" r:id="rId5"/>
    <p:sldId id="260" r:id="rId6"/>
    <p:sldId id="259" r:id="rId7"/>
    <p:sldId id="264" r:id="rId8"/>
    <p:sldId id="277" r:id="rId9"/>
    <p:sldId id="276" r:id="rId10"/>
    <p:sldId id="267" r:id="rId11"/>
    <p:sldId id="269" r:id="rId12"/>
    <p:sldId id="268" r:id="rId13"/>
    <p:sldId id="273" r:id="rId14"/>
    <p:sldId id="274" r:id="rId15"/>
    <p:sldId id="271" r:id="rId16"/>
    <p:sldId id="272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71977-20A7-4975-A393-1DBE4BC0969C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47C76-E362-42C4-BF7B-E457A0FF4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0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শেপ</a:t>
            </a:r>
            <a:r>
              <a:rPr lang="as-IN" dirty="0"/>
              <a:t>ট</a:t>
            </a:r>
            <a:r>
              <a:rPr lang="en-US" dirty="0"/>
              <a:t>ি </a:t>
            </a:r>
            <a:r>
              <a:rPr lang="as-IN" dirty="0"/>
              <a:t>প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/>
              <a:t>প </a:t>
            </a:r>
            <a:r>
              <a:rPr lang="as-IN" dirty="0"/>
              <a:t>ব</a:t>
            </a:r>
            <a:r>
              <a:rPr lang="en-US" dirty="0"/>
              <a:t>া </a:t>
            </a:r>
            <a:r>
              <a:rPr lang="as-IN" dirty="0"/>
              <a:t>স</a:t>
            </a:r>
            <a:r>
              <a:rPr lang="en-US" dirty="0"/>
              <a:t>ি</a:t>
            </a:r>
            <a:r>
              <a:rPr lang="as-IN" dirty="0"/>
              <a:t>ল</a:t>
            </a:r>
            <a:r>
              <a:rPr lang="en-US" dirty="0"/>
              <a:t>ি</a:t>
            </a:r>
            <a:r>
              <a:rPr lang="as-IN" dirty="0"/>
              <a:t>ন</a:t>
            </a:r>
            <a:r>
              <a:rPr lang="en-US" dirty="0"/>
              <a:t>্</a:t>
            </a:r>
            <a:r>
              <a:rPr lang="as-IN" dirty="0"/>
              <a:t>ড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 err="1"/>
              <a:t>দৃশ</a:t>
            </a:r>
            <a:r>
              <a:rPr lang="en-US" dirty="0"/>
              <a:t> </a:t>
            </a:r>
            <a:r>
              <a:rPr lang="as-IN" dirty="0"/>
              <a:t>য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ভ</a:t>
            </a:r>
            <a:r>
              <a:rPr lang="en-US" dirty="0" err="1"/>
              <a:t>িতর</a:t>
            </a:r>
            <a:r>
              <a:rPr lang="en-US" dirty="0"/>
              <a:t> </a:t>
            </a:r>
            <a:r>
              <a:rPr lang="en-US" dirty="0" err="1"/>
              <a:t>দিয়ে</a:t>
            </a:r>
            <a:r>
              <a:rPr lang="en-US" dirty="0"/>
              <a:t> </a:t>
            </a:r>
            <a:r>
              <a:rPr lang="en-US" dirty="0" err="1"/>
              <a:t>পানি</a:t>
            </a:r>
            <a:r>
              <a:rPr lang="en-US" dirty="0"/>
              <a:t> </a:t>
            </a:r>
            <a:r>
              <a:rPr lang="as-IN" dirty="0"/>
              <a:t>প</a:t>
            </a:r>
            <a:r>
              <a:rPr lang="en-US" dirty="0"/>
              <a:t>্</a:t>
            </a:r>
            <a:r>
              <a:rPr lang="as-IN" dirty="0"/>
              <a:t>র</a:t>
            </a:r>
            <a:r>
              <a:rPr lang="en-US" dirty="0"/>
              <a:t>ব</a:t>
            </a:r>
            <a:r>
              <a:rPr lang="as-IN" dirty="0"/>
              <a:t>া</a:t>
            </a:r>
            <a:r>
              <a:rPr lang="en-US" dirty="0"/>
              <a:t>হ </a:t>
            </a:r>
            <a:r>
              <a:rPr lang="as-IN" dirty="0"/>
              <a:t>ব</a:t>
            </a:r>
            <a:r>
              <a:rPr lang="en-US" dirty="0" err="1"/>
              <a:t>ুঝানো</a:t>
            </a:r>
            <a:r>
              <a:rPr lang="en-US" dirty="0"/>
              <a:t> </a:t>
            </a:r>
            <a:r>
              <a:rPr lang="en-US" dirty="0" err="1"/>
              <a:t>হয়ে</a:t>
            </a:r>
            <a:r>
              <a:rPr lang="as-IN" dirty="0"/>
              <a:t>ছ</a:t>
            </a:r>
            <a:r>
              <a:rPr lang="en-US" dirty="0"/>
              <a:t>ে। </a:t>
            </a:r>
            <a:r>
              <a:rPr lang="as-IN" dirty="0"/>
              <a:t>শ</a:t>
            </a:r>
            <a:r>
              <a:rPr lang="en-US" dirty="0"/>
              <a:t>ি</a:t>
            </a:r>
            <a:r>
              <a:rPr lang="as-IN" dirty="0"/>
              <a:t>ক</a:t>
            </a:r>
            <a:r>
              <a:rPr lang="en-US" dirty="0" err="1"/>
              <a:t>্ষার</a:t>
            </a:r>
            <a:r>
              <a:rPr lang="as-IN" dirty="0"/>
              <a:t>্</a:t>
            </a:r>
            <a:r>
              <a:rPr lang="en-US" dirty="0"/>
              <a:t>থ</a:t>
            </a:r>
            <a:r>
              <a:rPr lang="as-IN" dirty="0"/>
              <a:t>ী</a:t>
            </a:r>
            <a:r>
              <a:rPr lang="en-US" dirty="0"/>
              <a:t>দ</a:t>
            </a:r>
            <a:r>
              <a:rPr lang="as-IN" dirty="0"/>
              <a:t>ে</a:t>
            </a:r>
            <a:r>
              <a:rPr lang="en-US" dirty="0"/>
              <a:t>র </a:t>
            </a:r>
            <a:r>
              <a:rPr lang="as-IN" dirty="0"/>
              <a:t>প</a:t>
            </a:r>
            <a:r>
              <a:rPr lang="en-US" dirty="0"/>
              <a:t>্</a:t>
            </a:r>
            <a:r>
              <a:rPr lang="as-IN" dirty="0"/>
              <a:t>র</a:t>
            </a:r>
            <a:r>
              <a:rPr lang="en-US" dirty="0"/>
              <a:t>শ</a:t>
            </a:r>
            <a:r>
              <a:rPr lang="as-IN" dirty="0"/>
              <a:t>্</a:t>
            </a:r>
            <a:r>
              <a:rPr lang="en-US" dirty="0"/>
              <a:t>ন </a:t>
            </a:r>
            <a:r>
              <a:rPr lang="as-IN" dirty="0"/>
              <a:t>ক</a:t>
            </a:r>
            <a:r>
              <a:rPr lang="en-US" dirty="0"/>
              <a:t>র</a:t>
            </a:r>
            <a:r>
              <a:rPr lang="as-IN" dirty="0"/>
              <a:t>া</a:t>
            </a:r>
            <a:r>
              <a:rPr lang="en-US" dirty="0"/>
              <a:t> </a:t>
            </a:r>
            <a:r>
              <a:rPr lang="as-IN" dirty="0"/>
              <a:t>য</a:t>
            </a:r>
            <a:r>
              <a:rPr lang="en-US" dirty="0"/>
              <a:t>ে</a:t>
            </a:r>
            <a:r>
              <a:rPr lang="as-IN" dirty="0"/>
              <a:t>ত</a:t>
            </a:r>
            <a:r>
              <a:rPr lang="en-US" dirty="0"/>
              <a:t>ে </a:t>
            </a:r>
            <a:r>
              <a:rPr lang="as-IN" dirty="0"/>
              <a:t>প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ে </a:t>
            </a:r>
            <a:r>
              <a:rPr lang="en-US" dirty="0" err="1"/>
              <a:t>যে</a:t>
            </a:r>
            <a:r>
              <a:rPr lang="en-US" dirty="0"/>
              <a:t>, </a:t>
            </a:r>
            <a:r>
              <a:rPr lang="en-US" dirty="0" err="1"/>
              <a:t>কি</a:t>
            </a:r>
            <a:r>
              <a:rPr lang="en-US" dirty="0"/>
              <a:t> </a:t>
            </a:r>
            <a:r>
              <a:rPr lang="en-US" dirty="0" err="1"/>
              <a:t>জন্য</a:t>
            </a:r>
            <a:r>
              <a:rPr lang="en-US" dirty="0"/>
              <a:t> </a:t>
            </a:r>
            <a:r>
              <a:rPr lang="as-IN" dirty="0"/>
              <a:t>প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/>
              <a:t>প</a:t>
            </a:r>
            <a:r>
              <a:rPr lang="as-IN" dirty="0"/>
              <a:t>ে</a:t>
            </a:r>
            <a:r>
              <a:rPr lang="en-US" dirty="0"/>
              <a:t>র </a:t>
            </a:r>
            <a:r>
              <a:rPr lang="as-IN" dirty="0"/>
              <a:t>ভ</a:t>
            </a:r>
            <a:r>
              <a:rPr lang="en-US" dirty="0" err="1"/>
              <a:t>িতর</a:t>
            </a:r>
            <a:r>
              <a:rPr lang="en-US" dirty="0"/>
              <a:t> </a:t>
            </a:r>
            <a:r>
              <a:rPr lang="en-US" dirty="0" err="1"/>
              <a:t>পানি</a:t>
            </a:r>
            <a:r>
              <a:rPr lang="en-US" dirty="0"/>
              <a:t> </a:t>
            </a:r>
            <a:r>
              <a:rPr lang="en-US" dirty="0" err="1"/>
              <a:t>প্রবাহিত</a:t>
            </a:r>
            <a:r>
              <a:rPr lang="en-US" dirty="0"/>
              <a:t> </a:t>
            </a:r>
            <a:r>
              <a:rPr lang="en-US" dirty="0" err="1"/>
              <a:t>হয়</a:t>
            </a:r>
            <a:r>
              <a:rPr lang="en-US" dirty="0"/>
              <a:t>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47C76-E362-42C4-BF7B-E457A0FF40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47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dirty="0"/>
              <a:t>শ</a:t>
            </a:r>
            <a:r>
              <a:rPr lang="en-US" dirty="0"/>
              <a:t>ি</a:t>
            </a:r>
            <a:r>
              <a:rPr lang="as-IN" dirty="0"/>
              <a:t>ক</a:t>
            </a:r>
            <a:r>
              <a:rPr lang="en-US" dirty="0" err="1"/>
              <a:t>্ষার</a:t>
            </a:r>
            <a:r>
              <a:rPr lang="as-IN" dirty="0"/>
              <a:t>্</a:t>
            </a:r>
            <a:r>
              <a:rPr lang="en-US" dirty="0"/>
              <a:t>থ</a:t>
            </a:r>
            <a:r>
              <a:rPr lang="as-IN" dirty="0"/>
              <a:t>ী</a:t>
            </a:r>
            <a:r>
              <a:rPr lang="en-US" dirty="0"/>
              <a:t>দ</a:t>
            </a:r>
            <a:r>
              <a:rPr lang="as-IN" dirty="0"/>
              <a:t>ে</a:t>
            </a:r>
            <a:r>
              <a:rPr lang="en-US" dirty="0"/>
              <a:t>র </a:t>
            </a:r>
            <a:r>
              <a:rPr lang="as-IN" dirty="0"/>
              <a:t>প</a:t>
            </a:r>
            <a:r>
              <a:rPr lang="en-US" dirty="0"/>
              <a:t>্</a:t>
            </a:r>
            <a:r>
              <a:rPr lang="as-IN" dirty="0"/>
              <a:t>র</a:t>
            </a:r>
            <a:r>
              <a:rPr lang="en-US" dirty="0"/>
              <a:t>শ</a:t>
            </a:r>
            <a:r>
              <a:rPr lang="as-IN" dirty="0"/>
              <a:t>্</a:t>
            </a:r>
            <a:r>
              <a:rPr lang="en-US" dirty="0"/>
              <a:t>ন </a:t>
            </a:r>
            <a:r>
              <a:rPr lang="as-IN" dirty="0"/>
              <a:t>ক</a:t>
            </a:r>
            <a:r>
              <a:rPr lang="en-US" dirty="0"/>
              <a:t>র</a:t>
            </a:r>
            <a:r>
              <a:rPr lang="as-IN" dirty="0"/>
              <a:t>া</a:t>
            </a:r>
            <a:r>
              <a:rPr lang="en-US" dirty="0"/>
              <a:t> </a:t>
            </a:r>
            <a:r>
              <a:rPr lang="as-IN" dirty="0"/>
              <a:t>য</a:t>
            </a:r>
            <a:r>
              <a:rPr lang="en-US" dirty="0"/>
              <a:t>ে</a:t>
            </a:r>
            <a:r>
              <a:rPr lang="as-IN" dirty="0"/>
              <a:t>ত</a:t>
            </a:r>
            <a:r>
              <a:rPr lang="en-US" dirty="0"/>
              <a:t>ে </a:t>
            </a:r>
            <a:r>
              <a:rPr lang="as-IN" dirty="0"/>
              <a:t>প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ে </a:t>
            </a:r>
            <a:r>
              <a:rPr lang="en-US" dirty="0" err="1"/>
              <a:t>যে</a:t>
            </a:r>
            <a:r>
              <a:rPr lang="en-US" dirty="0"/>
              <a:t>, </a:t>
            </a:r>
            <a:r>
              <a:rPr lang="en-US" dirty="0" err="1"/>
              <a:t>কি</a:t>
            </a:r>
            <a:r>
              <a:rPr lang="en-US" dirty="0"/>
              <a:t> </a:t>
            </a:r>
            <a:r>
              <a:rPr lang="en-US" dirty="0" err="1"/>
              <a:t>জন্য</a:t>
            </a:r>
            <a:r>
              <a:rPr lang="en-US" dirty="0"/>
              <a:t> ই</a:t>
            </a:r>
            <a:r>
              <a:rPr lang="as-IN" dirty="0"/>
              <a:t>ল</a:t>
            </a:r>
            <a:r>
              <a:rPr lang="en-US" dirty="0"/>
              <a:t>ে</a:t>
            </a:r>
            <a:r>
              <a:rPr lang="as-IN" dirty="0"/>
              <a:t>ক</a:t>
            </a:r>
            <a:r>
              <a:rPr lang="en-US" dirty="0" err="1"/>
              <a:t>ট্র</a:t>
            </a:r>
            <a:r>
              <a:rPr lang="as-IN" dirty="0"/>
              <a:t>ন</a:t>
            </a:r>
            <a:r>
              <a:rPr lang="en-US" dirty="0"/>
              <a:t> </a:t>
            </a:r>
            <a:r>
              <a:rPr lang="en-US" dirty="0" err="1"/>
              <a:t>প্রবাহিত</a:t>
            </a:r>
            <a:r>
              <a:rPr lang="en-US" dirty="0"/>
              <a:t> </a:t>
            </a:r>
            <a:r>
              <a:rPr lang="en-US" dirty="0" err="1"/>
              <a:t>হয়</a:t>
            </a:r>
            <a:r>
              <a:rPr lang="en-US" dirty="0"/>
              <a:t>?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47C76-E362-42C4-BF7B-E457A0FF40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03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47C76-E362-42C4-BF7B-E457A0FF40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89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47C76-E362-42C4-BF7B-E457A0FF40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2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6DDA-6E43-45EA-95FD-44924E346A6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01B7-4AF3-417F-86CA-49790863A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9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6DDA-6E43-45EA-95FD-44924E346A6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01B7-4AF3-417F-86CA-49790863A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6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6DDA-6E43-45EA-95FD-44924E346A6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01B7-4AF3-417F-86CA-49790863A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6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6DDA-6E43-45EA-95FD-44924E346A6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01B7-4AF3-417F-86CA-49790863A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0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6DDA-6E43-45EA-95FD-44924E346A6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01B7-4AF3-417F-86CA-49790863A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7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6DDA-6E43-45EA-95FD-44924E346A6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01B7-4AF3-417F-86CA-49790863A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7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6DDA-6E43-45EA-95FD-44924E346A6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01B7-4AF3-417F-86CA-49790863A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5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6DDA-6E43-45EA-95FD-44924E346A6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01B7-4AF3-417F-86CA-49790863A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2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257660-800A-4A2C-BD81-F0F120A2F5DC}"/>
              </a:ext>
            </a:extLst>
          </p:cNvPr>
          <p:cNvSpPr/>
          <p:nvPr userDrawn="1"/>
        </p:nvSpPr>
        <p:spPr>
          <a:xfrm>
            <a:off x="3339880" y="6223424"/>
            <a:ext cx="2772383" cy="4328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858" y="204534"/>
            <a:ext cx="770022" cy="770022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3AFCAACF-7E9B-4DB7-A033-6905551814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48" y="6263099"/>
            <a:ext cx="345015" cy="3450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ction Button: End 70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2D75B9EC-191D-44B6-AF1F-34B384DD73DD}"/>
              </a:ext>
            </a:extLst>
          </p:cNvPr>
          <p:cNvSpPr/>
          <p:nvPr userDrawn="1"/>
        </p:nvSpPr>
        <p:spPr>
          <a:xfrm>
            <a:off x="5625599" y="6266474"/>
            <a:ext cx="446722" cy="345015"/>
          </a:xfrm>
          <a:prstGeom prst="actionButtonEnd">
            <a:avLst/>
          </a:prstGeom>
          <a:solidFill>
            <a:srgbClr val="16BC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7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96719C7-0158-407C-8A8E-0FF12F8F6370}"/>
              </a:ext>
            </a:extLst>
          </p:cNvPr>
          <p:cNvSpPr/>
          <p:nvPr userDrawn="1"/>
        </p:nvSpPr>
        <p:spPr>
          <a:xfrm>
            <a:off x="5168788" y="6266473"/>
            <a:ext cx="450260" cy="345015"/>
          </a:xfrm>
          <a:prstGeom prst="actionButtonForwardNext">
            <a:avLst/>
          </a:prstGeom>
          <a:solidFill>
            <a:srgbClr val="16BC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7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37BE189-644C-4879-963B-79CA2BA43776}"/>
              </a:ext>
            </a:extLst>
          </p:cNvPr>
          <p:cNvSpPr/>
          <p:nvPr userDrawn="1"/>
        </p:nvSpPr>
        <p:spPr>
          <a:xfrm>
            <a:off x="3846325" y="6266474"/>
            <a:ext cx="444331" cy="345015"/>
          </a:xfrm>
          <a:prstGeom prst="actionButtonBackPrevious">
            <a:avLst/>
          </a:prstGeom>
          <a:solidFill>
            <a:srgbClr val="16BC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eginning 7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128FD04-415F-4DAD-9978-4FD5FACC29CD}"/>
              </a:ext>
            </a:extLst>
          </p:cNvPr>
          <p:cNvSpPr/>
          <p:nvPr userDrawn="1"/>
        </p:nvSpPr>
        <p:spPr>
          <a:xfrm>
            <a:off x="3397501" y="6269321"/>
            <a:ext cx="446722" cy="342168"/>
          </a:xfrm>
          <a:prstGeom prst="actionButtonBeginning">
            <a:avLst/>
          </a:prstGeom>
          <a:solidFill>
            <a:srgbClr val="16BC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Left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5A20FE2-7402-45CB-A8B1-372F244FF36B}"/>
              </a:ext>
            </a:extLst>
          </p:cNvPr>
          <p:cNvSpPr/>
          <p:nvPr userDrawn="1"/>
        </p:nvSpPr>
        <p:spPr>
          <a:xfrm rot="5400000">
            <a:off x="4750787" y="6257906"/>
            <a:ext cx="356662" cy="346067"/>
          </a:xfrm>
          <a:prstGeom prst="leftArrow">
            <a:avLst>
              <a:gd name="adj1" fmla="val 85040"/>
              <a:gd name="adj2" fmla="val 50000"/>
            </a:avLst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CFFFA3-816E-4A02-8172-B58AD77F89F3}"/>
              </a:ext>
            </a:extLst>
          </p:cNvPr>
          <p:cNvSpPr/>
          <p:nvPr userDrawn="1"/>
        </p:nvSpPr>
        <p:spPr>
          <a:xfrm>
            <a:off x="5000198" y="6263099"/>
            <a:ext cx="48011" cy="11323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14760AC-8F62-4362-BF6F-E32F40C8EC42}"/>
              </a:ext>
            </a:extLst>
          </p:cNvPr>
          <p:cNvSpPr/>
          <p:nvPr userDrawn="1"/>
        </p:nvSpPr>
        <p:spPr>
          <a:xfrm>
            <a:off x="4868080" y="6430939"/>
            <a:ext cx="112093" cy="134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6DDA-6E43-45EA-95FD-44924E346A6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01B7-4AF3-417F-86CA-49790863A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5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6DDA-6E43-45EA-95FD-44924E346A6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01B7-4AF3-417F-86CA-49790863A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9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bg1"/>
            </a:gs>
            <a:gs pos="100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E6DDA-6E43-45EA-95FD-44924E346A6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901B7-4AF3-417F-86CA-49790863A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3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A818FD-3590-4619-96DB-13DCC8DB5D04}"/>
              </a:ext>
            </a:extLst>
          </p:cNvPr>
          <p:cNvSpPr/>
          <p:nvPr/>
        </p:nvSpPr>
        <p:spPr>
          <a:xfrm>
            <a:off x="138097" y="1461873"/>
            <a:ext cx="7632130" cy="875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>
                <a:ln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b="1" dirty="0">
                <a:ln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>
                <a:ln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B544D3-043A-40D3-B011-A9BA7060505E}"/>
              </a:ext>
            </a:extLst>
          </p:cNvPr>
          <p:cNvSpPr txBox="1"/>
          <p:nvPr/>
        </p:nvSpPr>
        <p:spPr>
          <a:xfrm>
            <a:off x="1309955" y="2514168"/>
            <a:ext cx="6524090" cy="471366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15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15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981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18D755-6BA0-428F-92CF-D6E370C00C6D}"/>
              </a:ext>
            </a:extLst>
          </p:cNvPr>
          <p:cNvSpPr txBox="1"/>
          <p:nvPr/>
        </p:nvSpPr>
        <p:spPr>
          <a:xfrm>
            <a:off x="677321" y="2479881"/>
            <a:ext cx="787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ভোল্টেজের একক ও প্রতীক লেখ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2AEF9-A5C1-4CAD-AD0B-C1FD7BE28DD9}"/>
              </a:ext>
            </a:extLst>
          </p:cNvPr>
          <p:cNvSpPr txBox="1"/>
          <p:nvPr/>
        </p:nvSpPr>
        <p:spPr>
          <a:xfrm>
            <a:off x="2163705" y="753731"/>
            <a:ext cx="4904137" cy="646331"/>
          </a:xfrm>
          <a:prstGeom prst="rect">
            <a:avLst/>
          </a:prstGeom>
          <a:gradFill flip="none" rotWithShape="1">
            <a:gsLst>
              <a:gs pos="100000">
                <a:srgbClr val="00B050"/>
              </a:gs>
              <a:gs pos="88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9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8295" y="3853917"/>
            <a:ext cx="329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 মিলি ভোল্ট</a:t>
            </a:r>
            <a:endParaRPr lang="en-US" sz="28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8296" y="4322314"/>
            <a:ext cx="350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কিলো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ভোল্ট</a:t>
            </a:r>
            <a:endParaRPr lang="en-US" sz="28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8296" y="4809310"/>
            <a:ext cx="329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মেগা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ভোল্ট</a:t>
            </a:r>
            <a:endParaRPr lang="en-US" sz="28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8296" y="5296306"/>
            <a:ext cx="362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মাইক্রো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ভোল্ট</a:t>
            </a:r>
            <a:endParaRPr lang="en-US" sz="28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Callout 7">
            <a:extLst>
              <a:ext uri="{FF2B5EF4-FFF2-40B4-BE49-F238E27FC236}">
                <a16:creationId xmlns:a16="http://schemas.microsoft.com/office/drawing/2014/main" id="{A5696656-62DA-4903-AF60-6F1B3A0B4954}"/>
              </a:ext>
            </a:extLst>
          </p:cNvPr>
          <p:cNvSpPr/>
          <p:nvPr/>
        </p:nvSpPr>
        <p:spPr>
          <a:xfrm>
            <a:off x="2198171" y="304913"/>
            <a:ext cx="4573950" cy="1436751"/>
          </a:xfrm>
          <a:prstGeom prst="downArrowCallout">
            <a:avLst>
              <a:gd name="adj1" fmla="val 22176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100000">
                <a:srgbClr val="00B050"/>
              </a:gs>
              <a:gs pos="92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ভোল্টেজ পরিমাপের বিভিন্ন এককের মধ্যে সম্পর্ক বিশ্লেষণ করতে পারবে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86ACDA-6D29-4399-B35A-F212A630ED3F}"/>
              </a:ext>
            </a:extLst>
          </p:cNvPr>
          <p:cNvSpPr txBox="1"/>
          <p:nvPr/>
        </p:nvSpPr>
        <p:spPr>
          <a:xfrm>
            <a:off x="1968580" y="1712377"/>
            <a:ext cx="5185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স্থির বিদ্যুৎ এককঃ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esu =300 Volt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B5E8B-3308-4113-8665-01F5C04DC140}"/>
              </a:ext>
            </a:extLst>
          </p:cNvPr>
          <p:cNvSpPr txBox="1"/>
          <p:nvPr/>
        </p:nvSpPr>
        <p:spPr>
          <a:xfrm>
            <a:off x="1968580" y="2696924"/>
            <a:ext cx="5884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বিদ্যুৎ চৌম্বকীয় এককঃ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emu =10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Volt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7CEBCD-AA5C-4F5F-9B99-CD61806DBB7A}"/>
              </a:ext>
            </a:extLst>
          </p:cNvPr>
          <p:cNvSpPr txBox="1"/>
          <p:nvPr/>
        </p:nvSpPr>
        <p:spPr>
          <a:xfrm>
            <a:off x="1968580" y="3265167"/>
            <a:ext cx="284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ব্যবহারিক একক।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A873B5-3A6C-45D1-A7CA-819CAC38F1FB}"/>
              </a:ext>
            </a:extLst>
          </p:cNvPr>
          <p:cNvSpPr/>
          <p:nvPr/>
        </p:nvSpPr>
        <p:spPr>
          <a:xfrm>
            <a:off x="4395025" y="3275296"/>
            <a:ext cx="4208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ভোল্টেজের ব্যবহারিক একক ভোল্ট। 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9E89DE-022A-4F86-847B-8DF1586D6658}"/>
              </a:ext>
            </a:extLst>
          </p:cNvPr>
          <p:cNvSpPr/>
          <p:nvPr/>
        </p:nvSpPr>
        <p:spPr>
          <a:xfrm>
            <a:off x="4473628" y="3840671"/>
            <a:ext cx="1750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= ১০</a:t>
            </a:r>
            <a:r>
              <a:rPr lang="bn-IN" sz="28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-৩</a:t>
            </a:r>
            <a:r>
              <a:rPr lang="en-US" sz="28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ভোল্ট</a:t>
            </a:r>
            <a:r>
              <a:rPr lang="en-US" sz="28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D00-9122-4DE3-9E96-653A3497310D}"/>
              </a:ext>
            </a:extLst>
          </p:cNvPr>
          <p:cNvSpPr/>
          <p:nvPr/>
        </p:nvSpPr>
        <p:spPr>
          <a:xfrm>
            <a:off x="4476834" y="4302395"/>
            <a:ext cx="1680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= ১০</a:t>
            </a:r>
            <a:r>
              <a:rPr lang="bn-IN" sz="28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ভোল্ট</a:t>
            </a:r>
            <a:r>
              <a:rPr lang="en-US" sz="28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9A6834-37F1-485C-A186-C1F0C6316651}"/>
              </a:ext>
            </a:extLst>
          </p:cNvPr>
          <p:cNvSpPr/>
          <p:nvPr/>
        </p:nvSpPr>
        <p:spPr>
          <a:xfrm>
            <a:off x="4473629" y="4763594"/>
            <a:ext cx="1683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= ১০</a:t>
            </a:r>
            <a:r>
              <a:rPr lang="en-US" sz="28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6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ভোল্ট</a:t>
            </a:r>
            <a:r>
              <a:rPr lang="en-US" sz="28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52D8EE-05F4-4E48-B86C-FD3160D3E38C}"/>
              </a:ext>
            </a:extLst>
          </p:cNvPr>
          <p:cNvSpPr/>
          <p:nvPr/>
        </p:nvSpPr>
        <p:spPr>
          <a:xfrm>
            <a:off x="4705436" y="5297409"/>
            <a:ext cx="1680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= ১০</a:t>
            </a:r>
            <a:r>
              <a:rPr lang="bn-IN" sz="28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6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ভোল্ট</a:t>
            </a:r>
            <a:r>
              <a:rPr lang="en-US" sz="28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6DCC596-7E13-4B67-BEF4-49E98401D68A}"/>
                  </a:ext>
                </a:extLst>
              </p:cNvPr>
              <p:cNvSpPr/>
              <p:nvPr/>
            </p:nvSpPr>
            <p:spPr>
              <a:xfrm>
                <a:off x="2452354" y="2190236"/>
                <a:ext cx="413170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esu =300 Volt =3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emu</a:t>
                </a:r>
                <a:endParaRPr 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6DCC596-7E13-4B67-BEF4-49E98401D6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354" y="2190236"/>
                <a:ext cx="4131708" cy="461665"/>
              </a:xfrm>
              <a:prstGeom prst="rect">
                <a:avLst/>
              </a:prstGeom>
              <a:blipFill>
                <a:blip r:embed="rId2"/>
                <a:stretch>
                  <a:fillRect l="-221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98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  <p:bldP spid="11" grpId="0"/>
      <p:bldP spid="6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B2AEF9-A5C1-4CAD-AD0B-C1FD7BE28DD9}"/>
              </a:ext>
            </a:extLst>
          </p:cNvPr>
          <p:cNvSpPr txBox="1"/>
          <p:nvPr/>
        </p:nvSpPr>
        <p:spPr>
          <a:xfrm>
            <a:off x="2163705" y="753731"/>
            <a:ext cx="4904137" cy="646331"/>
          </a:xfrm>
          <a:prstGeom prst="rect">
            <a:avLst/>
          </a:prstGeom>
          <a:gradFill flip="none" rotWithShape="1">
            <a:gsLst>
              <a:gs pos="100000">
                <a:srgbClr val="00B050"/>
              </a:gs>
              <a:gs pos="88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18D755-6BA0-428F-92CF-D6E370C00C6D}"/>
              </a:ext>
            </a:extLst>
          </p:cNvPr>
          <p:cNvSpPr txBox="1"/>
          <p:nvPr/>
        </p:nvSpPr>
        <p:spPr>
          <a:xfrm>
            <a:off x="677321" y="2816766"/>
            <a:ext cx="787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ভোল্টেজের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বিভিন্ন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একক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লিখ।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0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18" y="2214861"/>
            <a:ext cx="3732456" cy="1430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886326" y="4598403"/>
            <a:ext cx="7182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ইলেকট্রিসিটি হচ্ছে এক প্রকার শক্তি, যা আমরা চোখে দেখতে পাইনা অথচ 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প্রভাব অনুভব করতে পারি।</a:t>
            </a:r>
            <a:endParaRPr lang="en-US" sz="3200" dirty="0"/>
          </a:p>
        </p:txBody>
      </p:sp>
      <p:sp>
        <p:nvSpPr>
          <p:cNvPr id="4" name="Down Arrow Callout 7">
            <a:extLst>
              <a:ext uri="{FF2B5EF4-FFF2-40B4-BE49-F238E27FC236}">
                <a16:creationId xmlns:a16="http://schemas.microsoft.com/office/drawing/2014/main" id="{A5696656-62DA-4903-AF60-6F1B3A0B4954}"/>
              </a:ext>
            </a:extLst>
          </p:cNvPr>
          <p:cNvSpPr/>
          <p:nvPr/>
        </p:nvSpPr>
        <p:spPr>
          <a:xfrm>
            <a:off x="2198171" y="499987"/>
            <a:ext cx="4573950" cy="762000"/>
          </a:xfrm>
          <a:prstGeom prst="downArrowCallout">
            <a:avLst>
              <a:gd name="adj1" fmla="val 22176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100000">
                <a:srgbClr val="00B050"/>
              </a:gs>
              <a:gs pos="92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 কর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4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B2AEF9-A5C1-4CAD-AD0B-C1FD7BE28DD9}"/>
              </a:ext>
            </a:extLst>
          </p:cNvPr>
          <p:cNvSpPr txBox="1"/>
          <p:nvPr/>
        </p:nvSpPr>
        <p:spPr>
          <a:xfrm>
            <a:off x="2163705" y="753731"/>
            <a:ext cx="4904137" cy="646331"/>
          </a:xfrm>
          <a:prstGeom prst="rect">
            <a:avLst/>
          </a:prstGeom>
          <a:gradFill flip="none" rotWithShape="1">
            <a:gsLst>
              <a:gs pos="100000">
                <a:srgbClr val="00B050"/>
              </a:gs>
              <a:gs pos="88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0741" y="2988933"/>
            <a:ext cx="7182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ভোল্টেজ বা ইলেকট্রিসিটি ভিন্ন ব্যবহার উল্লেখ কর।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510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B2AEF9-A5C1-4CAD-AD0B-C1FD7BE28DD9}"/>
              </a:ext>
            </a:extLst>
          </p:cNvPr>
          <p:cNvSpPr txBox="1"/>
          <p:nvPr/>
        </p:nvSpPr>
        <p:spPr>
          <a:xfrm>
            <a:off x="2163705" y="753731"/>
            <a:ext cx="4904137" cy="646331"/>
          </a:xfrm>
          <a:prstGeom prst="rect">
            <a:avLst/>
          </a:prstGeom>
          <a:gradFill flip="none" rotWithShape="1">
            <a:gsLst>
              <a:gs pos="100000">
                <a:srgbClr val="00B050"/>
              </a:gs>
              <a:gs pos="88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0024" y="2209620"/>
            <a:ext cx="3831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স্থির বিদ্যুৎ কাকে বলে?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700024" y="3019178"/>
            <a:ext cx="3868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বিদ্যুৎচুম্বকীয় একক কী?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700024" y="3828736"/>
            <a:ext cx="4176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মেগা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ভোল্ট = ?</a:t>
            </a:r>
            <a:r>
              <a:rPr lang="en-US" sz="32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ভোল্ট</a:t>
            </a:r>
            <a:r>
              <a:rPr lang="en-US" sz="32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3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A045904D-59FB-42E3-A4E6-337580E14E46}"/>
              </a:ext>
            </a:extLst>
          </p:cNvPr>
          <p:cNvSpPr txBox="1"/>
          <p:nvPr/>
        </p:nvSpPr>
        <p:spPr>
          <a:xfrm>
            <a:off x="2259874" y="397498"/>
            <a:ext cx="4571999" cy="646331"/>
          </a:xfrm>
          <a:prstGeom prst="rect">
            <a:avLst/>
          </a:prstGeom>
          <a:gradFill flip="none" rotWithShape="1">
            <a:gsLst>
              <a:gs pos="100000">
                <a:srgbClr val="00B050"/>
              </a:gs>
              <a:gs pos="88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9642" y="2951946"/>
            <a:ext cx="80586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ভোল্টেজ কী,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ভোল্টেজের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বা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si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ভোল্ট এবং এক আন্তর্জাতিক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ভোল্ট=কত ভোল্ট,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তা লিখে আনবে।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6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0AAC2D-32E8-4D98-A3EC-A93E8B6091C3}"/>
              </a:ext>
            </a:extLst>
          </p:cNvPr>
          <p:cNvSpPr txBox="1"/>
          <p:nvPr/>
        </p:nvSpPr>
        <p:spPr>
          <a:xfrm>
            <a:off x="1309955" y="730644"/>
            <a:ext cx="6524090" cy="471366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726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3BD49CF-CC51-45A3-BB2B-0241C0F7F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97" y="447797"/>
            <a:ext cx="7718205" cy="59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34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 rot="16200000">
            <a:off x="4216631" y="-130627"/>
            <a:ext cx="798285" cy="6691088"/>
          </a:xfrm>
          <a:prstGeom prst="can">
            <a:avLst>
              <a:gd name="adj" fmla="val 1590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Callout 7">
            <a:extLst>
              <a:ext uri="{FF2B5EF4-FFF2-40B4-BE49-F238E27FC236}">
                <a16:creationId xmlns:a16="http://schemas.microsoft.com/office/drawing/2014/main" id="{A5696656-62DA-4903-AF60-6F1B3A0B4954}"/>
              </a:ext>
            </a:extLst>
          </p:cNvPr>
          <p:cNvSpPr/>
          <p:nvPr/>
        </p:nvSpPr>
        <p:spPr>
          <a:xfrm>
            <a:off x="2198171" y="499987"/>
            <a:ext cx="4573950" cy="762000"/>
          </a:xfrm>
          <a:prstGeom prst="downArrowCallout">
            <a:avLst>
              <a:gd name="adj1" fmla="val 47588"/>
              <a:gd name="adj2" fmla="val 36294"/>
              <a:gd name="adj3" fmla="val 25000"/>
              <a:gd name="adj4" fmla="val 64977"/>
            </a:avLst>
          </a:prstGeom>
          <a:gradFill flip="none" rotWithShape="1">
            <a:gsLst>
              <a:gs pos="100000">
                <a:srgbClr val="00B050"/>
              </a:gs>
              <a:gs pos="92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 কর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0229" y="376322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3602" y="3763220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9" name="Can 1">
            <a:extLst>
              <a:ext uri="{FF2B5EF4-FFF2-40B4-BE49-F238E27FC236}">
                <a16:creationId xmlns:a16="http://schemas.microsoft.com/office/drawing/2014/main" id="{F3DECA68-7072-476C-A423-1DAAE9801CF7}"/>
              </a:ext>
            </a:extLst>
          </p:cNvPr>
          <p:cNvSpPr/>
          <p:nvPr/>
        </p:nvSpPr>
        <p:spPr>
          <a:xfrm rot="16200000">
            <a:off x="4216631" y="-130628"/>
            <a:ext cx="798285" cy="6691088"/>
          </a:xfrm>
          <a:prstGeom prst="can">
            <a:avLst>
              <a:gd name="adj" fmla="val 15909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9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6BCB25-F051-4DA6-8C10-AF0519CC3F93}"/>
              </a:ext>
            </a:extLst>
          </p:cNvPr>
          <p:cNvGrpSpPr/>
          <p:nvPr/>
        </p:nvGrpSpPr>
        <p:grpSpPr>
          <a:xfrm>
            <a:off x="3690311" y="2052779"/>
            <a:ext cx="572165" cy="682377"/>
            <a:chOff x="4797293" y="1287635"/>
            <a:chExt cx="762886" cy="90983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726DA1C-5E7D-4333-AE0A-66C687A4B4A2}"/>
                </a:ext>
              </a:extLst>
            </p:cNvPr>
            <p:cNvCxnSpPr/>
            <p:nvPr/>
          </p:nvCxnSpPr>
          <p:spPr>
            <a:xfrm flipV="1">
              <a:off x="5108532" y="1287635"/>
              <a:ext cx="451647" cy="4612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B495DA9-586A-48BB-A528-FC9C10F1B8E3}"/>
                </a:ext>
              </a:extLst>
            </p:cNvPr>
            <p:cNvCxnSpPr/>
            <p:nvPr/>
          </p:nvCxnSpPr>
          <p:spPr>
            <a:xfrm flipV="1">
              <a:off x="4797293" y="1670028"/>
              <a:ext cx="377867" cy="527443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ABB0CB-7372-45B3-B486-2DF5048449F6}"/>
              </a:ext>
            </a:extLst>
          </p:cNvPr>
          <p:cNvCxnSpPr/>
          <p:nvPr/>
        </p:nvCxnSpPr>
        <p:spPr>
          <a:xfrm>
            <a:off x="2668393" y="4319039"/>
            <a:ext cx="3774908" cy="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046F5D-C7FB-4E48-B9D4-FD2466016ACF}"/>
              </a:ext>
            </a:extLst>
          </p:cNvPr>
          <p:cNvCxnSpPr>
            <a:cxnSpLocks/>
          </p:cNvCxnSpPr>
          <p:nvPr/>
        </p:nvCxnSpPr>
        <p:spPr>
          <a:xfrm flipH="1">
            <a:off x="6429357" y="2356343"/>
            <a:ext cx="3063" cy="9258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8F4BD8-42ED-4DF1-89B9-2A7EA9B3E93B}"/>
              </a:ext>
            </a:extLst>
          </p:cNvPr>
          <p:cNvCxnSpPr/>
          <p:nvPr/>
        </p:nvCxnSpPr>
        <p:spPr>
          <a:xfrm flipV="1">
            <a:off x="4379778" y="2378060"/>
            <a:ext cx="2063523" cy="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51CE1A-524B-4545-9782-94AED10BDAE6}"/>
              </a:ext>
            </a:extLst>
          </p:cNvPr>
          <p:cNvCxnSpPr>
            <a:cxnSpLocks/>
          </p:cNvCxnSpPr>
          <p:nvPr/>
        </p:nvCxnSpPr>
        <p:spPr>
          <a:xfrm>
            <a:off x="2673186" y="3414926"/>
            <a:ext cx="0" cy="9207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8C0692-8FA7-46CD-AB95-526E5FAF9B42}"/>
              </a:ext>
            </a:extLst>
          </p:cNvPr>
          <p:cNvCxnSpPr/>
          <p:nvPr/>
        </p:nvCxnSpPr>
        <p:spPr>
          <a:xfrm>
            <a:off x="2674520" y="2376935"/>
            <a:ext cx="12777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FBCD0F4F-74AF-4CA0-9FF4-8F16818CB22E}"/>
              </a:ext>
            </a:extLst>
          </p:cNvPr>
          <p:cNvSpPr/>
          <p:nvPr/>
        </p:nvSpPr>
        <p:spPr>
          <a:xfrm>
            <a:off x="3903244" y="2336115"/>
            <a:ext cx="73480" cy="653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90B3A6-B404-435F-B644-7AA2CEED3FB3}"/>
              </a:ext>
            </a:extLst>
          </p:cNvPr>
          <p:cNvSpPr/>
          <p:nvPr/>
        </p:nvSpPr>
        <p:spPr>
          <a:xfrm>
            <a:off x="4348196" y="2340196"/>
            <a:ext cx="73480" cy="653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314EFB-0185-4C3E-9976-5583110D3DFD}"/>
              </a:ext>
            </a:extLst>
          </p:cNvPr>
          <p:cNvCxnSpPr>
            <a:cxnSpLocks/>
          </p:cNvCxnSpPr>
          <p:nvPr/>
        </p:nvCxnSpPr>
        <p:spPr>
          <a:xfrm>
            <a:off x="2670432" y="2359680"/>
            <a:ext cx="0" cy="9016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E4AB6D-9FD7-4684-B05D-A0730C154155}"/>
              </a:ext>
            </a:extLst>
          </p:cNvPr>
          <p:cNvCxnSpPr>
            <a:cxnSpLocks/>
          </p:cNvCxnSpPr>
          <p:nvPr/>
        </p:nvCxnSpPr>
        <p:spPr>
          <a:xfrm flipH="1">
            <a:off x="6433150" y="3397600"/>
            <a:ext cx="3063" cy="9258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F9C0A2-A6F9-456C-8F65-2C0C2F596CE5}"/>
              </a:ext>
            </a:extLst>
          </p:cNvPr>
          <p:cNvCxnSpPr>
            <a:cxnSpLocks/>
          </p:cNvCxnSpPr>
          <p:nvPr/>
        </p:nvCxnSpPr>
        <p:spPr>
          <a:xfrm flipH="1">
            <a:off x="2925325" y="3216747"/>
            <a:ext cx="361304" cy="1010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11BC0E-9F7D-47C5-9C88-6D7E53777485}"/>
              </a:ext>
            </a:extLst>
          </p:cNvPr>
          <p:cNvGrpSpPr/>
          <p:nvPr/>
        </p:nvGrpSpPr>
        <p:grpSpPr>
          <a:xfrm>
            <a:off x="5889731" y="2228901"/>
            <a:ext cx="896404" cy="954188"/>
            <a:chOff x="8180615" y="2024744"/>
            <a:chExt cx="1195205" cy="1272250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6C9224F7-4324-47AF-A747-E6D26D545CCA}"/>
                </a:ext>
              </a:extLst>
            </p:cNvPr>
            <p:cNvSpPr/>
            <p:nvPr/>
          </p:nvSpPr>
          <p:spPr>
            <a:xfrm>
              <a:off x="8180615" y="2024744"/>
              <a:ext cx="1195205" cy="127225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3137BBE-BB6F-43B5-BF90-7216E6F94837}"/>
                </a:ext>
              </a:extLst>
            </p:cNvPr>
            <p:cNvCxnSpPr/>
            <p:nvPr/>
          </p:nvCxnSpPr>
          <p:spPr>
            <a:xfrm>
              <a:off x="9375820" y="2622232"/>
              <a:ext cx="0" cy="2474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7CE3F3-7019-4DDB-936C-8362B1FEB5BA}"/>
              </a:ext>
            </a:extLst>
          </p:cNvPr>
          <p:cNvGrpSpPr/>
          <p:nvPr/>
        </p:nvGrpSpPr>
        <p:grpSpPr>
          <a:xfrm rot="10800000" flipH="1">
            <a:off x="5681667" y="3619821"/>
            <a:ext cx="1108929" cy="954188"/>
            <a:chOff x="8180615" y="2024744"/>
            <a:chExt cx="1195205" cy="1272250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8ECBB47-43EF-4A55-B0C6-2EE2704FCC2D}"/>
                </a:ext>
              </a:extLst>
            </p:cNvPr>
            <p:cNvSpPr/>
            <p:nvPr/>
          </p:nvSpPr>
          <p:spPr>
            <a:xfrm>
              <a:off x="8180615" y="2024744"/>
              <a:ext cx="1195205" cy="127225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DD87766-4E31-4ADD-8E63-9F93A4A5CA9E}"/>
                </a:ext>
              </a:extLst>
            </p:cNvPr>
            <p:cNvCxnSpPr/>
            <p:nvPr/>
          </p:nvCxnSpPr>
          <p:spPr>
            <a:xfrm>
              <a:off x="9375820" y="2622232"/>
              <a:ext cx="0" cy="2474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10A2410-280A-4F2F-B4A6-7FACA22064F8}"/>
              </a:ext>
            </a:extLst>
          </p:cNvPr>
          <p:cNvSpPr txBox="1"/>
          <p:nvPr/>
        </p:nvSpPr>
        <p:spPr>
          <a:xfrm>
            <a:off x="3694819" y="2441384"/>
            <a:ext cx="877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28459B-C537-40B6-B67B-FA3B930ACC0B}"/>
              </a:ext>
            </a:extLst>
          </p:cNvPr>
          <p:cNvSpPr txBox="1"/>
          <p:nvPr/>
        </p:nvSpPr>
        <p:spPr>
          <a:xfrm>
            <a:off x="3260543" y="2989613"/>
            <a:ext cx="85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ব্যাটারী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8C00F96-6F26-4D41-9E4C-4FE4DEC08A4A}"/>
              </a:ext>
            </a:extLst>
          </p:cNvPr>
          <p:cNvSpPr/>
          <p:nvPr/>
        </p:nvSpPr>
        <p:spPr>
          <a:xfrm>
            <a:off x="2576191" y="2977122"/>
            <a:ext cx="195046" cy="1924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2D12CC-0F72-4647-B69D-44344ED45A93}"/>
              </a:ext>
            </a:extLst>
          </p:cNvPr>
          <p:cNvSpPr txBox="1"/>
          <p:nvPr/>
        </p:nvSpPr>
        <p:spPr>
          <a:xfrm>
            <a:off x="6335335" y="4537352"/>
            <a:ext cx="228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778DF6-6C5C-4AE1-9188-B2A0CB0A4728}"/>
              </a:ext>
            </a:extLst>
          </p:cNvPr>
          <p:cNvSpPr txBox="1"/>
          <p:nvPr/>
        </p:nvSpPr>
        <p:spPr>
          <a:xfrm>
            <a:off x="2909650" y="4655225"/>
            <a:ext cx="3024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B81892D-3F69-4806-8B53-EBC5936BAF55}"/>
              </a:ext>
            </a:extLst>
          </p:cNvPr>
          <p:cNvSpPr/>
          <p:nvPr/>
        </p:nvSpPr>
        <p:spPr>
          <a:xfrm>
            <a:off x="2582913" y="2414297"/>
            <a:ext cx="195046" cy="1924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484122-DDC0-4F69-9EC8-0F50B94E311F}"/>
              </a:ext>
            </a:extLst>
          </p:cNvPr>
          <p:cNvSpPr/>
          <p:nvPr/>
        </p:nvSpPr>
        <p:spPr>
          <a:xfrm>
            <a:off x="3038575" y="2279615"/>
            <a:ext cx="195046" cy="1924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559D545-673B-4A65-9E09-96F9B342777C}"/>
              </a:ext>
            </a:extLst>
          </p:cNvPr>
          <p:cNvSpPr/>
          <p:nvPr/>
        </p:nvSpPr>
        <p:spPr>
          <a:xfrm>
            <a:off x="3540636" y="2272546"/>
            <a:ext cx="195046" cy="1924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825009E-77AB-4CFE-A9CA-4A234FDF6A8C}"/>
              </a:ext>
            </a:extLst>
          </p:cNvPr>
          <p:cNvSpPr/>
          <p:nvPr/>
        </p:nvSpPr>
        <p:spPr>
          <a:xfrm>
            <a:off x="4033073" y="2264598"/>
            <a:ext cx="195046" cy="1924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5FBB159-C499-433F-A687-0865D70AF52D}"/>
              </a:ext>
            </a:extLst>
          </p:cNvPr>
          <p:cNvSpPr/>
          <p:nvPr/>
        </p:nvSpPr>
        <p:spPr>
          <a:xfrm>
            <a:off x="4529807" y="2272545"/>
            <a:ext cx="195046" cy="1924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35A9D1E-28B6-4D44-8E5F-54B21604A8C6}"/>
              </a:ext>
            </a:extLst>
          </p:cNvPr>
          <p:cNvSpPr/>
          <p:nvPr/>
        </p:nvSpPr>
        <p:spPr>
          <a:xfrm>
            <a:off x="5036179" y="2272544"/>
            <a:ext cx="195046" cy="1924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F1069E-B1FD-44B9-9E8A-B496E5FD3643}"/>
              </a:ext>
            </a:extLst>
          </p:cNvPr>
          <p:cNvSpPr/>
          <p:nvPr/>
        </p:nvSpPr>
        <p:spPr>
          <a:xfrm>
            <a:off x="5534986" y="2270994"/>
            <a:ext cx="195046" cy="1924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5D51CCC-8684-4CA4-9D4A-0AB49713402C}"/>
              </a:ext>
            </a:extLst>
          </p:cNvPr>
          <p:cNvSpPr/>
          <p:nvPr/>
        </p:nvSpPr>
        <p:spPr>
          <a:xfrm>
            <a:off x="6050330" y="2271637"/>
            <a:ext cx="195046" cy="1924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5EB7842-7892-49CE-B2DE-3026DFCD54A1}"/>
              </a:ext>
            </a:extLst>
          </p:cNvPr>
          <p:cNvSpPr/>
          <p:nvPr/>
        </p:nvSpPr>
        <p:spPr>
          <a:xfrm>
            <a:off x="6339774" y="2484098"/>
            <a:ext cx="195046" cy="1924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453B32A-00B7-49AF-9380-7B572EF12B9C}"/>
              </a:ext>
            </a:extLst>
          </p:cNvPr>
          <p:cNvSpPr/>
          <p:nvPr/>
        </p:nvSpPr>
        <p:spPr>
          <a:xfrm>
            <a:off x="2579537" y="3963400"/>
            <a:ext cx="195046" cy="1924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4A51D07-28B0-463D-94D4-EED92829D5F1}"/>
              </a:ext>
            </a:extLst>
          </p:cNvPr>
          <p:cNvSpPr/>
          <p:nvPr/>
        </p:nvSpPr>
        <p:spPr>
          <a:xfrm>
            <a:off x="2581289" y="3459416"/>
            <a:ext cx="195046" cy="1924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ABA53B2-EC9B-44BD-8D85-826F5C3EC61F}"/>
              </a:ext>
            </a:extLst>
          </p:cNvPr>
          <p:cNvSpPr/>
          <p:nvPr/>
        </p:nvSpPr>
        <p:spPr>
          <a:xfrm>
            <a:off x="5354562" y="4232814"/>
            <a:ext cx="195046" cy="1924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EEDEA7B-B760-481A-B587-1EEBA6D9CD76}"/>
              </a:ext>
            </a:extLst>
          </p:cNvPr>
          <p:cNvSpPr/>
          <p:nvPr/>
        </p:nvSpPr>
        <p:spPr>
          <a:xfrm>
            <a:off x="5884841" y="4232813"/>
            <a:ext cx="195046" cy="1924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2A1E4E4-9F63-413A-BF7D-CA23FD49ED4E}"/>
              </a:ext>
            </a:extLst>
          </p:cNvPr>
          <p:cNvSpPr/>
          <p:nvPr/>
        </p:nvSpPr>
        <p:spPr>
          <a:xfrm>
            <a:off x="3813115" y="4218536"/>
            <a:ext cx="195046" cy="1924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372FAEE-E8E6-4122-9B49-13A491894340}"/>
              </a:ext>
            </a:extLst>
          </p:cNvPr>
          <p:cNvSpPr/>
          <p:nvPr/>
        </p:nvSpPr>
        <p:spPr>
          <a:xfrm>
            <a:off x="4328459" y="4207227"/>
            <a:ext cx="195046" cy="1924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AAFE193-C898-4EF4-9E20-E71A325D7BF0}"/>
              </a:ext>
            </a:extLst>
          </p:cNvPr>
          <p:cNvSpPr/>
          <p:nvPr/>
        </p:nvSpPr>
        <p:spPr>
          <a:xfrm>
            <a:off x="4849049" y="4205489"/>
            <a:ext cx="195046" cy="1924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663B0DB-F5E8-4BE5-9942-D63CBFAF0B94}"/>
              </a:ext>
            </a:extLst>
          </p:cNvPr>
          <p:cNvSpPr/>
          <p:nvPr/>
        </p:nvSpPr>
        <p:spPr>
          <a:xfrm>
            <a:off x="6335335" y="3013180"/>
            <a:ext cx="195046" cy="1924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DFA746C-9D2A-4026-A24F-1396055D9F98}"/>
              </a:ext>
            </a:extLst>
          </p:cNvPr>
          <p:cNvSpPr/>
          <p:nvPr/>
        </p:nvSpPr>
        <p:spPr>
          <a:xfrm>
            <a:off x="6331065" y="4056602"/>
            <a:ext cx="195046" cy="1924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CA3ED67-2AB8-4583-B124-73B8AC99DBEC}"/>
              </a:ext>
            </a:extLst>
          </p:cNvPr>
          <p:cNvSpPr/>
          <p:nvPr/>
        </p:nvSpPr>
        <p:spPr>
          <a:xfrm>
            <a:off x="6329505" y="3542073"/>
            <a:ext cx="195046" cy="1924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FCD8C16-09DA-4628-8BC8-49C0CCC75872}"/>
              </a:ext>
            </a:extLst>
          </p:cNvPr>
          <p:cNvSpPr/>
          <p:nvPr/>
        </p:nvSpPr>
        <p:spPr>
          <a:xfrm>
            <a:off x="2798742" y="4221810"/>
            <a:ext cx="195046" cy="1924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6F449D1-12D6-4EA0-AE64-6CE75AF4E8AD}"/>
              </a:ext>
            </a:extLst>
          </p:cNvPr>
          <p:cNvSpPr/>
          <p:nvPr/>
        </p:nvSpPr>
        <p:spPr>
          <a:xfrm>
            <a:off x="3314086" y="4216477"/>
            <a:ext cx="195046" cy="1924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5189148-B234-4978-8742-265828CB0393}"/>
              </a:ext>
            </a:extLst>
          </p:cNvPr>
          <p:cNvSpPr txBox="1"/>
          <p:nvPr/>
        </p:nvSpPr>
        <p:spPr>
          <a:xfrm>
            <a:off x="5534986" y="1640496"/>
            <a:ext cx="2053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Speech Bubble: Oval 53">
            <a:extLst>
              <a:ext uri="{FF2B5EF4-FFF2-40B4-BE49-F238E27FC236}">
                <a16:creationId xmlns:a16="http://schemas.microsoft.com/office/drawing/2014/main" id="{64268FE6-831A-40D7-8F8B-501D4E561720}"/>
              </a:ext>
            </a:extLst>
          </p:cNvPr>
          <p:cNvSpPr/>
          <p:nvPr/>
        </p:nvSpPr>
        <p:spPr>
          <a:xfrm>
            <a:off x="4627330" y="5665720"/>
            <a:ext cx="2257330" cy="539453"/>
          </a:xfrm>
          <a:prstGeom prst="wedgeEllipseCallout">
            <a:avLst>
              <a:gd name="adj1" fmla="val -39859"/>
              <a:gd name="adj2" fmla="val -155552"/>
            </a:avLst>
          </a:prstGeom>
          <a:gradFill flip="none" rotWithShape="1">
            <a:gsLst>
              <a:gs pos="43000">
                <a:schemeClr val="bg1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ক্লিক করুন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413839" y="3046901"/>
            <a:ext cx="508526" cy="499915"/>
            <a:chOff x="2413839" y="3046901"/>
            <a:chExt cx="508526" cy="499915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283523FB-1831-465F-A4BA-9A84480E3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3839" y="3046901"/>
              <a:ext cx="493819" cy="499915"/>
            </a:xfrm>
            <a:prstGeom prst="rect">
              <a:avLst/>
            </a:prstGeom>
            <a:noFill/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19C9773-AD35-4A05-93B0-1D8DA3A91CC7}"/>
                </a:ext>
              </a:extLst>
            </p:cNvPr>
            <p:cNvSpPr/>
            <p:nvPr/>
          </p:nvSpPr>
          <p:spPr>
            <a:xfrm>
              <a:off x="2425616" y="3274054"/>
              <a:ext cx="496749" cy="1199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46835E5C-2916-42D9-92F8-A894E22A07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8991" y="2982287"/>
            <a:ext cx="535315" cy="71375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EF8FE64-FD32-405F-8D3B-F088A0C15F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9026" y="2973825"/>
            <a:ext cx="546188" cy="728251"/>
          </a:xfrm>
          <a:prstGeom prst="rect">
            <a:avLst/>
          </a:prstGeom>
        </p:spPr>
      </p:pic>
      <p:sp>
        <p:nvSpPr>
          <p:cNvPr id="54" name="Flowchart: Stored Data 53">
            <a:extLst>
              <a:ext uri="{FF2B5EF4-FFF2-40B4-BE49-F238E27FC236}">
                <a16:creationId xmlns:a16="http://schemas.microsoft.com/office/drawing/2014/main" id="{3EDA83C8-B75A-4CA4-AC16-91237A985A9E}"/>
              </a:ext>
            </a:extLst>
          </p:cNvPr>
          <p:cNvSpPr/>
          <p:nvPr/>
        </p:nvSpPr>
        <p:spPr>
          <a:xfrm>
            <a:off x="6327995" y="3227590"/>
            <a:ext cx="193484" cy="211193"/>
          </a:xfrm>
          <a:prstGeom prst="flowChartOnlineStorag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own Arrow Callout 7">
            <a:extLst>
              <a:ext uri="{FF2B5EF4-FFF2-40B4-BE49-F238E27FC236}">
                <a16:creationId xmlns:a16="http://schemas.microsoft.com/office/drawing/2014/main" id="{A5696656-62DA-4903-AF60-6F1B3A0B4954}"/>
              </a:ext>
            </a:extLst>
          </p:cNvPr>
          <p:cNvSpPr/>
          <p:nvPr/>
        </p:nvSpPr>
        <p:spPr>
          <a:xfrm>
            <a:off x="2198171" y="456445"/>
            <a:ext cx="4573950" cy="762000"/>
          </a:xfrm>
          <a:prstGeom prst="downArrowCallout">
            <a:avLst>
              <a:gd name="adj1" fmla="val 22176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100000">
                <a:srgbClr val="00B050"/>
              </a:gs>
              <a:gs pos="92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 কর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8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-0.00116 L -0.10416 0.00069 L -0.10555 0.28449 L 0.30591 0.28657 L 0.30591 0.00069 L -3.05556E-6 -0.00116 Z " pathEditMode="relative" rAng="0" ptsTypes="AAAAAA">
                                      <p:cBhvr>
                                        <p:cTn id="85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7" y="14375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52 -0.00232 L -0.0493 -0.00047 L -0.0493 0.28333 L 0.36354 0.28541 L 0.36042 -0.00047 L 0.00052 -0.00232 Z " pathEditMode="relative" rAng="0" ptsTypes="AAAAAA">
                                      <p:cBhvr>
                                        <p:cTn id="87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1437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87 -0.00301 L -0.00087 0.26574 L 0.41197 0.26366 C 0.41145 0.16968 0.41093 0.0757 0.41041 -0.01828 L -0.00087 -0.02199 L -0.00087 -0.00301 Z " pathEditMode="relative" rAng="0" ptsTypes="AAAAAA">
                                      <p:cBhvr>
                                        <p:cTn id="89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42" y="12477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11111E-6 -0.00301 L 0.00139 0.18194 L 0.41285 0.18194 L 0.41285 -0.10023 L -1.11111E-6 -0.10394 L -1.11111E-6 -0.00301 Z " pathEditMode="relative" rAng="0" ptsTypes="AAAAAA">
                                      <p:cBhvr>
                                        <p:cTn id="91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42" y="419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69 -0.00093 L 0.0007 0.11157 L 0.41215 0.11157 L 0.41215 -0.17431 L 0.0007 -0.17246 L -0.00069 -0.00093 Z " pathEditMode="relative" rAng="0" ptsTypes="AAAAAA">
                                      <p:cBhvr>
                                        <p:cTn id="93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42" y="-3056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87 0.00185 L 0.00226 0.04004 L 0.41232 0.03796 L 0.41232 -0.24398 L 0.00226 -0.24769 C 0.00173 -0.16459 0.00121 -0.08148 0.00087 0.00185 Z " pathEditMode="relative" rAng="0" ptsTypes="AAAAAA">
                                      <p:cBhvr>
                                        <p:cTn id="95" dur="1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3" y="-10579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74 0.00231 L 0.38836 0.00023 L 0.38836 -0.28357 L -0.02309 -0.28542 L -0.02448 0.00023 L -0.00174 0.00231 Z " pathEditMode="relative" rAng="0" ptsTypes="AAAAAA">
                                      <p:cBhvr>
                                        <p:cTn id="97" dur="1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-14398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5 -3.7037E-6 L 0.33264 -3.7037E-6 C 0.33212 -0.09213 0.3316 -0.18426 0.33108 -0.27615 L -0.07726 -0.28333 L -0.07847 0.00209 L -0.00035 -3.7037E-6 Z " pathEditMode="relative" rAng="0" ptsTypes="AAAAAA">
                                      <p:cBhvr>
                                        <p:cTn id="99" dur="1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3" y="-14074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8 -0.00116 L 0.27743 0.00092 L 0.27743 -0.28287 L -0.13402 -0.28287 L -0.13402 0.00092 L 0.00018 -0.00116 Z " pathEditMode="relative" rAng="0" ptsTypes="AAAAAA">
                                      <p:cBhvr>
                                        <p:cTn id="101" dur="1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53" y="-1398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138 L 0.22118 0.00417 C 0.22066 -0.09097 0.22014 -0.18634 0.21962 -0.28148 L -0.18889 -0.28333 L -0.18889 0.00625 L 0.00104 -0.00138 Z " pathEditMode="relative" rAng="0" ptsTypes="AAAAAA">
                                      <p:cBhvr>
                                        <p:cTn id="103" dur="1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-1372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17 0.0007 L 0.16563 0.0044 L 0.16268 -0.28102 L -0.24583 -0.28102 L -0.24583 0.00648 L -0.00017 0.0007 Z " pathEditMode="relative" rAng="0" ptsTypes="AAAAAA">
                                      <p:cBhvr>
                                        <p:cTn id="105" dur="1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-13796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21 -0.00324 L 0.10885 0.00255 L 0.10885 -0.2831 L -0.30121 -0.2831 C -0.30174 -0.18796 -0.30226 -0.09282 -0.3026 0.00255 L -0.00121 -0.00324 Z " pathEditMode="relative" rAng="0" ptsTypes="AAAAAA">
                                      <p:cBhvr>
                                        <p:cTn id="107" dur="1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-13704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69 0.00069 L 0.05225 -0.00139 C 0.05173 -0.09537 0.05121 -0.18912 0.05069 -0.2831 L -0.36059 -0.28495 C -0.36025 -0.19051 -0.35973 -0.09583 -0.3592 -0.00139 L 0.00069 0.00069 Z " pathEditMode="relative" rAng="0" ptsTypes="AAAAAA">
                                      <p:cBhvr>
                                        <p:cTn id="109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6" y="-14282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52 -0.00047 L 0.00052 -0.25926 L -0.40798 -0.25926 L -0.40798 0.02638 L 0.00208 0.0243 L 0.00052 -0.00047 Z " pathEditMode="relative" rAng="0" ptsTypes="AAAAAA">
                                      <p:cBhvr>
                                        <p:cTn id="111" dur="1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47" y="-1159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52 0.00024 L 0.00208 -0.1824 L -0.40781 -0.18426 C -0.40834 -0.08912 -0.40886 0.00602 -0.4092 0.10139 L 0.00364 0.10139 L 0.00052 0.00024 Z " pathEditMode="relative" rAng="0" ptsTypes="AAAAAA">
                                      <p:cBhvr>
                                        <p:cTn id="113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0" y="-4167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8 0.00116 L 0.00018 -0.10532 L -0.40972 -0.10532 C -0.40937 -0.01018 -0.40885 0.08495 -0.40833 0.18032 L 0.00174 0.17824 L 0.00018 0.00116 Z " pathEditMode="relative" rAng="0" ptsTypes="AAAAAA">
                                      <p:cBhvr>
                                        <p:cTn id="115" dur="1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3634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52 0.00023 L 0.00104 -0.0301 L -0.40885 -0.02824 C -0.40937 0.06504 -0.40989 0.15833 -0.41024 0.25162 L 0.00261 0.25555 C 0.00209 0.16967 0.00157 0.08403 -0.00052 0.00023 Z " pathEditMode="relative" rAng="0" ptsTypes="AAAAAA">
                                      <p:cBhvr>
                                        <p:cTn id="1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0" y="1125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17 0.00092 L -0.37725 0.00092 L -0.37725 0.28472 L 0.03281 0.28472 L 0.03281 0.00092 L -0.00017 0.00092 Z " pathEditMode="relative" rAng="0" ptsTypes="AAAAAA">
                                      <p:cBhvr>
                                        <p:cTn id="119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5" y="1419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2222E-6 3.7037E-6 L -0.321 0.00185 C -0.32153 0.09629 -0.32205 0.19097 -0.32222 0.28564 L 0.08976 0.28356 L 0.08681 0.00185 L -2.22222E-6 3.7037E-6 Z " pathEditMode="relative" rAng="0" ptsTypes="AAAAAA">
                                      <p:cBhvr>
                                        <p:cTn id="121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2" y="14282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69 -0.00116 L -0.2677 0.00255 C -0.26736 0.09769 -0.26684 0.19306 -0.26631 0.28843 L 0.14375 0.28634 L 0.14375 0.00255 L -0.00069 -0.00116 Z " pathEditMode="relative" rAng="0" ptsTypes="AAAAAA">
                                      <p:cBhvr>
                                        <p:cTn id="123" dur="1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8" y="14468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7 0.00093 L -0.26631 0.00093 L -0.26631 0.28472 L 0.14514 0.28264 L 0.14219 0.00278 L 0.0007 0.00093 Z " pathEditMode="relative" rAng="0" ptsTypes="AAAAAA">
                                      <p:cBhvr>
                                        <p:cTn id="125" dur="1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8" y="1419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52 -0.00116 L -0.21093 -0.00116 L -0.21093 0.28843 L 0.19913 0.28449 L 0.19913 0.00255 L 0.00052 -0.00116 Z " pathEditMode="relative" rAng="0" ptsTypes="AAAAAA">
                                      <p:cBhvr>
                                        <p:cTn id="127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4468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-2.96296E-6 L -0.15452 -2.96296E-6 C -0.15504 0.0956 -0.15556 0.19167 -0.15556 0.2875 L 0.25417 0.28357 L 0.25417 -2.96296E-6 L 1.66667E-6 -2.96296E-6 Z " pathEditMode="relative" rAng="0" ptsTypes="AAAAAA">
                                      <p:cBhvr>
                                        <p:cTn id="129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14375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3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8" grpId="0" animBg="1"/>
      <p:bldP spid="4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60ECE-8C26-4B71-9B2F-A588F0199FF0}"/>
              </a:ext>
            </a:extLst>
          </p:cNvPr>
          <p:cNvSpPr txBox="1"/>
          <p:nvPr/>
        </p:nvSpPr>
        <p:spPr>
          <a:xfrm>
            <a:off x="389459" y="2527330"/>
            <a:ext cx="81913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>
                <a:ln w="22225">
                  <a:solidFill>
                    <a:schemeClr val="tx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endParaRPr lang="en-US" sz="13800" b="1" dirty="0">
              <a:ln w="22225">
                <a:solidFill>
                  <a:schemeClr val="tx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A46991-536E-427C-888B-D5BE1BB3E165}"/>
              </a:ext>
            </a:extLst>
          </p:cNvPr>
          <p:cNvSpPr/>
          <p:nvPr/>
        </p:nvSpPr>
        <p:spPr>
          <a:xfrm>
            <a:off x="2198169" y="723735"/>
            <a:ext cx="4573951" cy="843808"/>
          </a:xfrm>
          <a:prstGeom prst="rect">
            <a:avLst/>
          </a:prstGeom>
          <a:gradFill>
            <a:gsLst>
              <a:gs pos="92000">
                <a:schemeClr val="bg1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</a:gra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6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বিষয়</a:t>
            </a:r>
            <a:r>
              <a:rPr lang="bn-BD" sz="6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en-US" sz="6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65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148E57-93D0-4215-AD5D-1179E2AE9668}"/>
              </a:ext>
            </a:extLst>
          </p:cNvPr>
          <p:cNvSpPr/>
          <p:nvPr/>
        </p:nvSpPr>
        <p:spPr>
          <a:xfrm>
            <a:off x="1381402" y="1955049"/>
            <a:ext cx="6655691" cy="918937"/>
          </a:xfrm>
          <a:prstGeom prst="rect">
            <a:avLst/>
          </a:prstGeom>
          <a:gradFill flip="none" rotWithShape="1">
            <a:gsLst>
              <a:gs pos="93000">
                <a:schemeClr val="bg1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1।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ভোল্টেজ কী তা বর্ণনা করতে পারবে;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89278F-C4DD-4959-8AE6-05AB1CD24D43}"/>
              </a:ext>
            </a:extLst>
          </p:cNvPr>
          <p:cNvSpPr/>
          <p:nvPr/>
        </p:nvSpPr>
        <p:spPr>
          <a:xfrm>
            <a:off x="1381402" y="3905928"/>
            <a:ext cx="6667724" cy="954830"/>
          </a:xfrm>
          <a:prstGeom prst="rect">
            <a:avLst/>
          </a:prstGeom>
          <a:gradFill flip="none" rotWithShape="1">
            <a:gsLst>
              <a:gs pos="95000">
                <a:schemeClr val="bg1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ভোল্টেজ পরিমাপের বিভিন্ন এককের মধ্যে সম্পর্ক বিশ্লেষণ করতে পারবে;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B5663E-7EA1-4464-B129-A96CB0F391F1}"/>
              </a:ext>
            </a:extLst>
          </p:cNvPr>
          <p:cNvSpPr/>
          <p:nvPr/>
        </p:nvSpPr>
        <p:spPr>
          <a:xfrm>
            <a:off x="1381404" y="1084570"/>
            <a:ext cx="3733800" cy="609600"/>
          </a:xfrm>
          <a:prstGeom prst="rect">
            <a:avLst/>
          </a:prstGeom>
          <a:gradFill>
            <a:gsLst>
              <a:gs pos="92000">
                <a:schemeClr val="bg1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</a:gra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55E78A-850A-4E9A-BFA9-42CF2A580627}"/>
              </a:ext>
            </a:extLst>
          </p:cNvPr>
          <p:cNvSpPr/>
          <p:nvPr/>
        </p:nvSpPr>
        <p:spPr>
          <a:xfrm>
            <a:off x="1381402" y="2986988"/>
            <a:ext cx="6655692" cy="804451"/>
          </a:xfrm>
          <a:prstGeom prst="rect">
            <a:avLst/>
          </a:prstGeom>
          <a:gradFill flip="none" rotWithShape="1">
            <a:gsLst>
              <a:gs pos="95000">
                <a:schemeClr val="bg1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ভোল্টেজের একক ও প্রতীক, ব্যাখ্যা করতে পারবে;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9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7">
            <a:extLst>
              <a:ext uri="{FF2B5EF4-FFF2-40B4-BE49-F238E27FC236}">
                <a16:creationId xmlns:a16="http://schemas.microsoft.com/office/drawing/2014/main" id="{A5696656-62DA-4903-AF60-6F1B3A0B4954}"/>
              </a:ext>
            </a:extLst>
          </p:cNvPr>
          <p:cNvSpPr/>
          <p:nvPr/>
        </p:nvSpPr>
        <p:spPr>
          <a:xfrm>
            <a:off x="2198171" y="467713"/>
            <a:ext cx="4573950" cy="762000"/>
          </a:xfrm>
          <a:prstGeom prst="downArrowCallout">
            <a:avLst>
              <a:gd name="adj1" fmla="val 22176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100000">
                <a:srgbClr val="00B050"/>
              </a:gs>
              <a:gs pos="92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 কর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946" y="1755589"/>
            <a:ext cx="3970400" cy="3912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946" y="1755589"/>
            <a:ext cx="3970400" cy="3889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89" y="1832945"/>
            <a:ext cx="2554514" cy="3823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648" y="1832945"/>
            <a:ext cx="3933698" cy="393895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FC10060-D6F3-481F-A2E2-61D56D8578B3}"/>
              </a:ext>
            </a:extLst>
          </p:cNvPr>
          <p:cNvSpPr txBox="1"/>
          <p:nvPr/>
        </p:nvSpPr>
        <p:spPr>
          <a:xfrm>
            <a:off x="520436" y="1169011"/>
            <a:ext cx="8592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ভোল্টেজ একটি পরিমাপমূলক রাশি। সুতরাং, এর একক আছে।  ভোল্টেজের তিনটি একক। যথাঃ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77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DFBBCA7-FAFF-4E10-8251-1ACFE1ECF146}"/>
              </a:ext>
            </a:extLst>
          </p:cNvPr>
          <p:cNvSpPr txBox="1"/>
          <p:nvPr/>
        </p:nvSpPr>
        <p:spPr>
          <a:xfrm>
            <a:off x="2598057" y="1988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5BD366-340E-4633-A81F-1292FC11F2BF}"/>
              </a:ext>
            </a:extLst>
          </p:cNvPr>
          <p:cNvSpPr txBox="1"/>
          <p:nvPr/>
        </p:nvSpPr>
        <p:spPr>
          <a:xfrm>
            <a:off x="520436" y="1169011"/>
            <a:ext cx="8592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ভোল্টেজ একটি পরিমাপমূলক রাশি। সুতরাং, এর একক আছে।  ভোল্টেজের তিনটি একক। যথাঃ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F950D7-059A-4814-A1F9-7E2097956D35}"/>
              </a:ext>
            </a:extLst>
          </p:cNvPr>
          <p:cNvSpPr txBox="1"/>
          <p:nvPr/>
        </p:nvSpPr>
        <p:spPr>
          <a:xfrm>
            <a:off x="3133809" y="5232653"/>
            <a:ext cx="258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স্থির বিদ্যুৎ একক</a:t>
            </a:r>
            <a:endParaRPr lang="en-US" sz="2800" dirty="0"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CC1B8C-D8E7-45EF-AA88-8A75C9F35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93" y="2650176"/>
            <a:ext cx="3594264" cy="2396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C22650-F013-4729-AB42-B060B6C26CAC}"/>
              </a:ext>
            </a:extLst>
          </p:cNvPr>
          <p:cNvSpPr txBox="1"/>
          <p:nvPr/>
        </p:nvSpPr>
        <p:spPr>
          <a:xfrm>
            <a:off x="2916577" y="5043522"/>
            <a:ext cx="308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বিদ্যুৎ চৌম্বকীয় একক</a:t>
            </a:r>
            <a:endParaRPr lang="en-US" sz="2800" dirty="0"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7D6605-0E97-4A8D-9DD4-8835287B1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803" y="2907562"/>
            <a:ext cx="2960914" cy="213596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C807B9-5C31-4FDB-8613-DBECA8730AAB}"/>
              </a:ext>
            </a:extLst>
          </p:cNvPr>
          <p:cNvCxnSpPr>
            <a:cxnSpLocks/>
          </p:cNvCxnSpPr>
          <p:nvPr/>
        </p:nvCxnSpPr>
        <p:spPr>
          <a:xfrm>
            <a:off x="4102290" y="3536505"/>
            <a:ext cx="714375" cy="85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49E775E-62BB-427F-968B-2DD31DC8124C}"/>
              </a:ext>
            </a:extLst>
          </p:cNvPr>
          <p:cNvCxnSpPr>
            <a:cxnSpLocks/>
          </p:cNvCxnSpPr>
          <p:nvPr/>
        </p:nvCxnSpPr>
        <p:spPr>
          <a:xfrm>
            <a:off x="4102290" y="3691734"/>
            <a:ext cx="714375" cy="85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B0613F8-E478-436C-9834-F16B64EE6EED}"/>
              </a:ext>
            </a:extLst>
          </p:cNvPr>
          <p:cNvCxnSpPr>
            <a:cxnSpLocks/>
          </p:cNvCxnSpPr>
          <p:nvPr/>
        </p:nvCxnSpPr>
        <p:spPr>
          <a:xfrm>
            <a:off x="4102290" y="3854554"/>
            <a:ext cx="714375" cy="85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565EA17-1757-43C4-808F-C6A5555736D8}"/>
              </a:ext>
            </a:extLst>
          </p:cNvPr>
          <p:cNvCxnSpPr>
            <a:cxnSpLocks/>
          </p:cNvCxnSpPr>
          <p:nvPr/>
        </p:nvCxnSpPr>
        <p:spPr>
          <a:xfrm>
            <a:off x="4102290" y="4017374"/>
            <a:ext cx="714375" cy="85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BACF66-41AB-43F2-9878-2B5F5E221D01}"/>
              </a:ext>
            </a:extLst>
          </p:cNvPr>
          <p:cNvCxnSpPr>
            <a:cxnSpLocks/>
          </p:cNvCxnSpPr>
          <p:nvPr/>
        </p:nvCxnSpPr>
        <p:spPr>
          <a:xfrm>
            <a:off x="4102290" y="4169190"/>
            <a:ext cx="714375" cy="85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5BA935-50A2-4BA9-83DD-7446A7F15175}"/>
              </a:ext>
            </a:extLst>
          </p:cNvPr>
          <p:cNvCxnSpPr>
            <a:cxnSpLocks/>
          </p:cNvCxnSpPr>
          <p:nvPr/>
        </p:nvCxnSpPr>
        <p:spPr>
          <a:xfrm>
            <a:off x="4102290" y="4304186"/>
            <a:ext cx="714375" cy="85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193E296-AFF7-45FF-B164-620055A8887E}"/>
              </a:ext>
            </a:extLst>
          </p:cNvPr>
          <p:cNvGrpSpPr/>
          <p:nvPr/>
        </p:nvGrpSpPr>
        <p:grpSpPr>
          <a:xfrm flipH="1">
            <a:off x="4102290" y="3519685"/>
            <a:ext cx="714375" cy="870226"/>
            <a:chOff x="1492191" y="4162422"/>
            <a:chExt cx="714375" cy="870226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E1CB6FA-82A5-47ED-8C2F-A2EDFF269FCC}"/>
                </a:ext>
              </a:extLst>
            </p:cNvPr>
            <p:cNvCxnSpPr>
              <a:cxnSpLocks/>
            </p:cNvCxnSpPr>
            <p:nvPr/>
          </p:nvCxnSpPr>
          <p:spPr>
            <a:xfrm>
              <a:off x="1492191" y="4162422"/>
              <a:ext cx="714375" cy="857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E290572-D639-4B0E-BB02-0175FCF0BD83}"/>
                </a:ext>
              </a:extLst>
            </p:cNvPr>
            <p:cNvCxnSpPr>
              <a:cxnSpLocks/>
            </p:cNvCxnSpPr>
            <p:nvPr/>
          </p:nvCxnSpPr>
          <p:spPr>
            <a:xfrm>
              <a:off x="1492191" y="4317651"/>
              <a:ext cx="714375" cy="857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B13CB5A-328A-41DC-A318-EA98F45EE16A}"/>
                </a:ext>
              </a:extLst>
            </p:cNvPr>
            <p:cNvCxnSpPr>
              <a:cxnSpLocks/>
            </p:cNvCxnSpPr>
            <p:nvPr/>
          </p:nvCxnSpPr>
          <p:spPr>
            <a:xfrm>
              <a:off x="1492191" y="4480471"/>
              <a:ext cx="714375" cy="857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5FBC9FE-3142-4A3B-8480-80785F3C9AB3}"/>
                </a:ext>
              </a:extLst>
            </p:cNvPr>
            <p:cNvCxnSpPr>
              <a:cxnSpLocks/>
            </p:cNvCxnSpPr>
            <p:nvPr/>
          </p:nvCxnSpPr>
          <p:spPr>
            <a:xfrm>
              <a:off x="1492191" y="4643291"/>
              <a:ext cx="714375" cy="857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3FF4968-9660-4675-A44C-FB505CC7D660}"/>
                </a:ext>
              </a:extLst>
            </p:cNvPr>
            <p:cNvCxnSpPr>
              <a:cxnSpLocks/>
            </p:cNvCxnSpPr>
            <p:nvPr/>
          </p:nvCxnSpPr>
          <p:spPr>
            <a:xfrm>
              <a:off x="1492191" y="4795107"/>
              <a:ext cx="714375" cy="857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95AF5DE-AC8C-45A9-B041-C76B4CDD9F81}"/>
                </a:ext>
              </a:extLst>
            </p:cNvPr>
            <p:cNvCxnSpPr>
              <a:cxnSpLocks/>
            </p:cNvCxnSpPr>
            <p:nvPr/>
          </p:nvCxnSpPr>
          <p:spPr>
            <a:xfrm>
              <a:off x="1492191" y="4946923"/>
              <a:ext cx="714375" cy="857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39CB046-AD3B-4A2E-B724-D32AA5F53C7C}"/>
              </a:ext>
            </a:extLst>
          </p:cNvPr>
          <p:cNvSpPr txBox="1"/>
          <p:nvPr/>
        </p:nvSpPr>
        <p:spPr>
          <a:xfrm>
            <a:off x="2917370" y="1940655"/>
            <a:ext cx="284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ব্যবহারিক একক।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BB9E5C-EE72-4AA3-90B1-9C171AA993FD}"/>
              </a:ext>
            </a:extLst>
          </p:cNvPr>
          <p:cNvSpPr txBox="1"/>
          <p:nvPr/>
        </p:nvSpPr>
        <p:spPr>
          <a:xfrm>
            <a:off x="2916577" y="2449924"/>
            <a:ext cx="3015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bn-IN" sz="2800" dirty="0"/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দ্বারা প্রকাশ করা হয়।</a:t>
            </a:r>
            <a:r>
              <a:rPr lang="en-US" sz="2800" dirty="0"/>
              <a:t> </a:t>
            </a:r>
          </a:p>
        </p:txBody>
      </p:sp>
      <p:sp>
        <p:nvSpPr>
          <p:cNvPr id="31" name="Down Arrow Callout 7">
            <a:extLst>
              <a:ext uri="{FF2B5EF4-FFF2-40B4-BE49-F238E27FC236}">
                <a16:creationId xmlns:a16="http://schemas.microsoft.com/office/drawing/2014/main" id="{2BD8131D-ECA7-43AE-9279-C80F712C2BAE}"/>
              </a:ext>
            </a:extLst>
          </p:cNvPr>
          <p:cNvSpPr/>
          <p:nvPr/>
        </p:nvSpPr>
        <p:spPr>
          <a:xfrm>
            <a:off x="2198171" y="467713"/>
            <a:ext cx="4573950" cy="762000"/>
          </a:xfrm>
          <a:prstGeom prst="downArrowCallout">
            <a:avLst>
              <a:gd name="adj1" fmla="val 22176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100000">
                <a:srgbClr val="00B050"/>
              </a:gs>
              <a:gs pos="92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 কর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3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29" grpId="0"/>
      <p:bldP spid="29" grpId="1"/>
      <p:bldP spid="30" grpId="0"/>
      <p:bldP spid="3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7">
            <a:extLst>
              <a:ext uri="{FF2B5EF4-FFF2-40B4-BE49-F238E27FC236}">
                <a16:creationId xmlns:a16="http://schemas.microsoft.com/office/drawing/2014/main" id="{07BDE93E-7FF4-4706-ADD6-7FB32E932A8B}"/>
              </a:ext>
            </a:extLst>
          </p:cNvPr>
          <p:cNvSpPr/>
          <p:nvPr/>
        </p:nvSpPr>
        <p:spPr>
          <a:xfrm>
            <a:off x="2198171" y="456445"/>
            <a:ext cx="4573950" cy="762000"/>
          </a:xfrm>
          <a:prstGeom prst="downArrowCallout">
            <a:avLst>
              <a:gd name="adj1" fmla="val 22176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100000">
                <a:srgbClr val="00B050"/>
              </a:gs>
              <a:gs pos="92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ভোল্টেজের একক ও প্রতীক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8DE07-C808-42AA-9AE6-58A1EFB27E8C}"/>
              </a:ext>
            </a:extLst>
          </p:cNvPr>
          <p:cNvSpPr txBox="1"/>
          <p:nvPr/>
        </p:nvSpPr>
        <p:spPr>
          <a:xfrm>
            <a:off x="2917370" y="2497350"/>
            <a:ext cx="284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ভোল্ট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DCC215-62A8-4C17-A1C8-B7927A76B958}"/>
                  </a:ext>
                </a:extLst>
              </p:cNvPr>
              <p:cNvSpPr txBox="1"/>
              <p:nvPr/>
            </p:nvSpPr>
            <p:spPr>
              <a:xfrm>
                <a:off x="911779" y="3175732"/>
                <a:ext cx="7871984" cy="156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২০ ডিগ্রি সেন্টিগ্রেট তাপমাত্রায় ওয়েস্টন ক্যাডমিয়াম স্ট্যান্ডার্ড সেলের 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বিদ্যুৎচালক বলের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(emf)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0183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/>
                  <a:t>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অংশকে আন্তর্জাতিক হিসাবে এক 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ভোল্ট ধরা হয়। 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DCC215-62A8-4C17-A1C8-B7927A76B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79" y="3175732"/>
                <a:ext cx="7871984" cy="1565429"/>
              </a:xfrm>
              <a:prstGeom prst="rect">
                <a:avLst/>
              </a:prstGeom>
              <a:blipFill>
                <a:blip r:embed="rId2"/>
                <a:stretch>
                  <a:fillRect l="-1627" t="-3891" r="-155" b="-10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D569F07-32C4-4960-A6C0-2D1D1EAB34C8}"/>
              </a:ext>
            </a:extLst>
          </p:cNvPr>
          <p:cNvSpPr txBox="1"/>
          <p:nvPr/>
        </p:nvSpPr>
        <p:spPr>
          <a:xfrm>
            <a:off x="2110634" y="4896324"/>
            <a:ext cx="5961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/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 </a:t>
            </a:r>
            <a:r>
              <a:rPr lang="en-US" sz="2800" dirty="0">
                <a:latin typeface="Times New Roman" panose="02020603050405020304" pitchFamily="18" charset="0"/>
                <a:cs typeface="NikoshBAN" panose="02000000000000000000" pitchFamily="2" charset="0"/>
              </a:rPr>
              <a:t>1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আন্তর্জাতিক ভোল্ট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1.00033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ভোল্ট।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7BE67-5A56-4F4B-80AE-78FEEAEF35E1}"/>
              </a:ext>
            </a:extLst>
          </p:cNvPr>
          <p:cNvSpPr txBox="1"/>
          <p:nvPr/>
        </p:nvSpPr>
        <p:spPr>
          <a:xfrm>
            <a:off x="485321" y="1052130"/>
            <a:ext cx="8592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ভোল্টেজ একটি পরিমাপমূলক রাশি। সুতরাং, এর একক আছে।  ভোল্টেজের তিনটি একক। যথাঃ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3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803</TotalTime>
  <Words>506</Words>
  <Application>Microsoft Office PowerPoint</Application>
  <PresentationFormat>On-screen Show (4:3)</PresentationFormat>
  <Paragraphs>93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Noor-A-Alam</dc:creator>
  <cp:lastModifiedBy>Noor-A-Alam Mir</cp:lastModifiedBy>
  <cp:revision>80</cp:revision>
  <dcterms:created xsi:type="dcterms:W3CDTF">2018-09-15T04:12:13Z</dcterms:created>
  <dcterms:modified xsi:type="dcterms:W3CDTF">2020-06-21T16:51:28Z</dcterms:modified>
</cp:coreProperties>
</file>