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8" r:id="rId13"/>
    <p:sldId id="274" r:id="rId14"/>
    <p:sldId id="273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7871" autoAdjust="0"/>
  </p:normalViewPr>
  <p:slideViewPr>
    <p:cSldViewPr>
      <p:cViewPr>
        <p:scale>
          <a:sx n="80" d="100"/>
          <a:sy n="80" d="100"/>
        </p:scale>
        <p:origin x="-187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C32F2-A077-4FC3-A464-BD6589F54C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5B8FBD-4552-4E57-B92F-23D1E395BD57}">
      <dgm:prSet phldrT="[Text]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dirty="0" smtClean="0"/>
            <a:t>1. Proper</a:t>
          </a:r>
        </a:p>
        <a:p>
          <a:r>
            <a:rPr lang="en-US" dirty="0" smtClean="0"/>
            <a:t>Noun </a:t>
          </a:r>
          <a:endParaRPr lang="en-US" dirty="0"/>
        </a:p>
      </dgm:t>
    </dgm:pt>
    <dgm:pt modelId="{2D755764-AB86-4A16-9241-E7347C69805E}" type="parTrans" cxnId="{AAB9AC98-E70E-4983-9D7B-E1BCAF0A0CC0}">
      <dgm:prSet/>
      <dgm:spPr/>
      <dgm:t>
        <a:bodyPr/>
        <a:lstStyle/>
        <a:p>
          <a:endParaRPr lang="en-US"/>
        </a:p>
      </dgm:t>
    </dgm:pt>
    <dgm:pt modelId="{0C820343-5436-4A91-AFEE-86D7C48B0C4C}" type="sibTrans" cxnId="{AAB9AC98-E70E-4983-9D7B-E1BCAF0A0CC0}">
      <dgm:prSet/>
      <dgm:spPr/>
      <dgm:t>
        <a:bodyPr/>
        <a:lstStyle/>
        <a:p>
          <a:endParaRPr lang="en-US"/>
        </a:p>
      </dgm:t>
    </dgm:pt>
    <dgm:pt modelId="{9E3D971C-7867-4F0F-AA8D-D570A7872FD3}">
      <dgm:prSet phldrT="[Text]"/>
      <dgm:spPr/>
      <dgm:t>
        <a:bodyPr/>
        <a:lstStyle/>
        <a:p>
          <a:r>
            <a:rPr lang="en-US" dirty="0" smtClean="0"/>
            <a:t>2. Common</a:t>
          </a:r>
        </a:p>
        <a:p>
          <a:r>
            <a:rPr lang="en-US" dirty="0" smtClean="0"/>
            <a:t>Noun  </a:t>
          </a:r>
          <a:endParaRPr lang="en-US" dirty="0"/>
        </a:p>
      </dgm:t>
    </dgm:pt>
    <dgm:pt modelId="{99BB884D-40F8-472E-B7BB-E48E82325761}" type="parTrans" cxnId="{29EA899C-BB4C-41C0-84F1-110B64EF9FF5}">
      <dgm:prSet/>
      <dgm:spPr/>
      <dgm:t>
        <a:bodyPr/>
        <a:lstStyle/>
        <a:p>
          <a:endParaRPr lang="en-US"/>
        </a:p>
      </dgm:t>
    </dgm:pt>
    <dgm:pt modelId="{7004E9C3-5B85-417A-A9A2-2FAD9DB8E4C3}" type="sibTrans" cxnId="{29EA899C-BB4C-41C0-84F1-110B64EF9FF5}">
      <dgm:prSet/>
      <dgm:spPr/>
      <dgm:t>
        <a:bodyPr/>
        <a:lstStyle/>
        <a:p>
          <a:endParaRPr lang="en-US"/>
        </a:p>
      </dgm:t>
    </dgm:pt>
    <dgm:pt modelId="{B79612D3-D4CE-47CF-BA36-D1EDA98AEEB5}">
      <dgm:prSet phldrT="[Text]"/>
      <dgm:spPr/>
      <dgm:t>
        <a:bodyPr/>
        <a:lstStyle/>
        <a:p>
          <a:r>
            <a:rPr lang="en-US" dirty="0" smtClean="0"/>
            <a:t>3.Collective</a:t>
          </a:r>
        </a:p>
        <a:p>
          <a:r>
            <a:rPr lang="en-US" dirty="0" smtClean="0"/>
            <a:t>Noun </a:t>
          </a:r>
          <a:endParaRPr lang="en-US" dirty="0"/>
        </a:p>
      </dgm:t>
    </dgm:pt>
    <dgm:pt modelId="{2DE927AA-D5AA-42E0-B0EE-B9DA65B341A4}" type="parTrans" cxnId="{49BDE8FF-737C-4F45-A350-11A3746675F6}">
      <dgm:prSet/>
      <dgm:spPr/>
      <dgm:t>
        <a:bodyPr/>
        <a:lstStyle/>
        <a:p>
          <a:endParaRPr lang="en-US"/>
        </a:p>
      </dgm:t>
    </dgm:pt>
    <dgm:pt modelId="{FF838CAF-10A6-406A-BB1C-57F21B64C742}" type="sibTrans" cxnId="{49BDE8FF-737C-4F45-A350-11A3746675F6}">
      <dgm:prSet/>
      <dgm:spPr/>
      <dgm:t>
        <a:bodyPr/>
        <a:lstStyle/>
        <a:p>
          <a:endParaRPr lang="en-US"/>
        </a:p>
      </dgm:t>
    </dgm:pt>
    <dgm:pt modelId="{9D912562-578A-4206-A37B-443186D7E3D3}">
      <dgm:prSet phldrT="[Text]"/>
      <dgm:spPr/>
      <dgm:t>
        <a:bodyPr/>
        <a:lstStyle/>
        <a:p>
          <a:r>
            <a:rPr lang="en-US" dirty="0" smtClean="0"/>
            <a:t>4.Material</a:t>
          </a:r>
        </a:p>
        <a:p>
          <a:r>
            <a:rPr lang="en-US" dirty="0" smtClean="0"/>
            <a:t>Noun </a:t>
          </a:r>
          <a:endParaRPr lang="en-US" dirty="0"/>
        </a:p>
      </dgm:t>
    </dgm:pt>
    <dgm:pt modelId="{0E9B34C1-FE6F-4309-9233-CDE32E985438}" type="parTrans" cxnId="{E046D0F5-2B8A-476D-AC60-63F27059CF38}">
      <dgm:prSet/>
      <dgm:spPr/>
      <dgm:t>
        <a:bodyPr/>
        <a:lstStyle/>
        <a:p>
          <a:endParaRPr lang="en-US"/>
        </a:p>
      </dgm:t>
    </dgm:pt>
    <dgm:pt modelId="{D3884C01-4225-41A1-8B70-409D4D77D36B}" type="sibTrans" cxnId="{E046D0F5-2B8A-476D-AC60-63F27059CF38}">
      <dgm:prSet/>
      <dgm:spPr/>
      <dgm:t>
        <a:bodyPr/>
        <a:lstStyle/>
        <a:p>
          <a:endParaRPr lang="en-US"/>
        </a:p>
      </dgm:t>
    </dgm:pt>
    <dgm:pt modelId="{7E7669E7-4B51-4BA2-99E6-62988F60F2B8}">
      <dgm:prSet phldrT="[Text]"/>
      <dgm:spPr/>
      <dgm:t>
        <a:bodyPr/>
        <a:lstStyle/>
        <a:p>
          <a:r>
            <a:rPr lang="en-US" dirty="0" smtClean="0"/>
            <a:t>5.Abstract</a:t>
          </a:r>
        </a:p>
        <a:p>
          <a:r>
            <a:rPr lang="en-US" dirty="0" smtClean="0"/>
            <a:t>Noun</a:t>
          </a:r>
          <a:endParaRPr lang="en-US" dirty="0"/>
        </a:p>
      </dgm:t>
    </dgm:pt>
    <dgm:pt modelId="{F4AE59DA-594C-4A87-BF8A-7CA63B020386}" type="parTrans" cxnId="{6148C507-3E76-413E-B915-DF2548155400}">
      <dgm:prSet/>
      <dgm:spPr/>
      <dgm:t>
        <a:bodyPr/>
        <a:lstStyle/>
        <a:p>
          <a:endParaRPr lang="en-US"/>
        </a:p>
      </dgm:t>
    </dgm:pt>
    <dgm:pt modelId="{5AC8F8C8-ABF6-4C07-A64D-FD14BA40F868}" type="sibTrans" cxnId="{6148C507-3E76-413E-B915-DF2548155400}">
      <dgm:prSet/>
      <dgm:spPr/>
      <dgm:t>
        <a:bodyPr/>
        <a:lstStyle/>
        <a:p>
          <a:endParaRPr lang="en-US"/>
        </a:p>
      </dgm:t>
    </dgm:pt>
    <dgm:pt modelId="{9CF318D9-21CD-4978-9219-57C500671191}" type="pres">
      <dgm:prSet presAssocID="{346C32F2-A077-4FC3-A464-BD6589F54C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CDD495-EAC0-4F06-A6D4-0DA781A6E027}" type="pres">
      <dgm:prSet presAssocID="{1A5B8FBD-4552-4E57-B92F-23D1E395BD57}" presName="node" presStyleLbl="node1" presStyleIdx="0" presStyleCnt="5" custLinFactNeighborX="-5565" custLinFactNeighborY="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96AA2-FB03-4AA1-B03A-6CD7E8842610}" type="pres">
      <dgm:prSet presAssocID="{0C820343-5436-4A91-AFEE-86D7C48B0C4C}" presName="sibTrans" presStyleCnt="0"/>
      <dgm:spPr/>
    </dgm:pt>
    <dgm:pt modelId="{1D2AB369-FD1F-4FC1-BE0A-C1AA4C74674F}" type="pres">
      <dgm:prSet presAssocID="{9E3D971C-7867-4F0F-AA8D-D570A7872FD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E38FF-DCB8-47B9-A622-A2EBE65DFBA4}" type="pres">
      <dgm:prSet presAssocID="{7004E9C3-5B85-417A-A9A2-2FAD9DB8E4C3}" presName="sibTrans" presStyleCnt="0"/>
      <dgm:spPr/>
    </dgm:pt>
    <dgm:pt modelId="{35DC740E-322C-47F9-A148-64B18EE1AC96}" type="pres">
      <dgm:prSet presAssocID="{B79612D3-D4CE-47CF-BA36-D1EDA98AEEB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EBAC9-F7BD-4E90-82EC-2BD923609196}" type="pres">
      <dgm:prSet presAssocID="{FF838CAF-10A6-406A-BB1C-57F21B64C742}" presName="sibTrans" presStyleCnt="0"/>
      <dgm:spPr/>
    </dgm:pt>
    <dgm:pt modelId="{B4F30A77-BC25-430E-B29E-63B0B49DA169}" type="pres">
      <dgm:prSet presAssocID="{9D912562-578A-4206-A37B-443186D7E3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24AE6-524A-4DCE-9C90-5FAB42A67BA2}" type="pres">
      <dgm:prSet presAssocID="{D3884C01-4225-41A1-8B70-409D4D77D36B}" presName="sibTrans" presStyleCnt="0"/>
      <dgm:spPr/>
    </dgm:pt>
    <dgm:pt modelId="{47D1C3B5-9793-4C56-9608-3FB65279074B}" type="pres">
      <dgm:prSet presAssocID="{7E7669E7-4B51-4BA2-99E6-62988F60F2B8}" presName="node" presStyleLbl="node1" presStyleIdx="4" presStyleCnt="5" custLinFactNeighborX="-826" custLinFactNeighborY="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B9AC98-E70E-4983-9D7B-E1BCAF0A0CC0}" srcId="{346C32F2-A077-4FC3-A464-BD6589F54C6D}" destId="{1A5B8FBD-4552-4E57-B92F-23D1E395BD57}" srcOrd="0" destOrd="0" parTransId="{2D755764-AB86-4A16-9241-E7347C69805E}" sibTransId="{0C820343-5436-4A91-AFEE-86D7C48B0C4C}"/>
    <dgm:cxn modelId="{F9E706AD-23FF-4E8B-8D87-0EB838D5CE46}" type="presOf" srcId="{7E7669E7-4B51-4BA2-99E6-62988F60F2B8}" destId="{47D1C3B5-9793-4C56-9608-3FB65279074B}" srcOrd="0" destOrd="0" presId="urn:microsoft.com/office/officeart/2005/8/layout/default"/>
    <dgm:cxn modelId="{49BDE8FF-737C-4F45-A350-11A3746675F6}" srcId="{346C32F2-A077-4FC3-A464-BD6589F54C6D}" destId="{B79612D3-D4CE-47CF-BA36-D1EDA98AEEB5}" srcOrd="2" destOrd="0" parTransId="{2DE927AA-D5AA-42E0-B0EE-B9DA65B341A4}" sibTransId="{FF838CAF-10A6-406A-BB1C-57F21B64C742}"/>
    <dgm:cxn modelId="{6148C507-3E76-413E-B915-DF2548155400}" srcId="{346C32F2-A077-4FC3-A464-BD6589F54C6D}" destId="{7E7669E7-4B51-4BA2-99E6-62988F60F2B8}" srcOrd="4" destOrd="0" parTransId="{F4AE59DA-594C-4A87-BF8A-7CA63B020386}" sibTransId="{5AC8F8C8-ABF6-4C07-A64D-FD14BA40F868}"/>
    <dgm:cxn modelId="{C18852C5-1F87-46BB-8475-6EB197E606B6}" type="presOf" srcId="{9E3D971C-7867-4F0F-AA8D-D570A7872FD3}" destId="{1D2AB369-FD1F-4FC1-BE0A-C1AA4C74674F}" srcOrd="0" destOrd="0" presId="urn:microsoft.com/office/officeart/2005/8/layout/default"/>
    <dgm:cxn modelId="{E046D0F5-2B8A-476D-AC60-63F27059CF38}" srcId="{346C32F2-A077-4FC3-A464-BD6589F54C6D}" destId="{9D912562-578A-4206-A37B-443186D7E3D3}" srcOrd="3" destOrd="0" parTransId="{0E9B34C1-FE6F-4309-9233-CDE32E985438}" sibTransId="{D3884C01-4225-41A1-8B70-409D4D77D36B}"/>
    <dgm:cxn modelId="{05A5A54D-669F-45C4-98E9-07AF2D0A048A}" type="presOf" srcId="{1A5B8FBD-4552-4E57-B92F-23D1E395BD57}" destId="{33CDD495-EAC0-4F06-A6D4-0DA781A6E027}" srcOrd="0" destOrd="0" presId="urn:microsoft.com/office/officeart/2005/8/layout/default"/>
    <dgm:cxn modelId="{D63B5869-B4B4-4F6E-BE12-F1726F586333}" type="presOf" srcId="{B79612D3-D4CE-47CF-BA36-D1EDA98AEEB5}" destId="{35DC740E-322C-47F9-A148-64B18EE1AC96}" srcOrd="0" destOrd="0" presId="urn:microsoft.com/office/officeart/2005/8/layout/default"/>
    <dgm:cxn modelId="{29EA899C-BB4C-41C0-84F1-110B64EF9FF5}" srcId="{346C32F2-A077-4FC3-A464-BD6589F54C6D}" destId="{9E3D971C-7867-4F0F-AA8D-D570A7872FD3}" srcOrd="1" destOrd="0" parTransId="{99BB884D-40F8-472E-B7BB-E48E82325761}" sibTransId="{7004E9C3-5B85-417A-A9A2-2FAD9DB8E4C3}"/>
    <dgm:cxn modelId="{EB565F87-BFA2-464D-8FC2-45D4CCAE7C51}" type="presOf" srcId="{346C32F2-A077-4FC3-A464-BD6589F54C6D}" destId="{9CF318D9-21CD-4978-9219-57C500671191}" srcOrd="0" destOrd="0" presId="urn:microsoft.com/office/officeart/2005/8/layout/default"/>
    <dgm:cxn modelId="{3C2EB866-74ED-4BD0-9F61-5814E6B86C0A}" type="presOf" srcId="{9D912562-578A-4206-A37B-443186D7E3D3}" destId="{B4F30A77-BC25-430E-B29E-63B0B49DA169}" srcOrd="0" destOrd="0" presId="urn:microsoft.com/office/officeart/2005/8/layout/default"/>
    <dgm:cxn modelId="{664984C9-A9E2-46D3-9526-58BB4BE7C17C}" type="presParOf" srcId="{9CF318D9-21CD-4978-9219-57C500671191}" destId="{33CDD495-EAC0-4F06-A6D4-0DA781A6E027}" srcOrd="0" destOrd="0" presId="urn:microsoft.com/office/officeart/2005/8/layout/default"/>
    <dgm:cxn modelId="{D92F423C-C972-439D-AF78-EF9C9E5CB311}" type="presParOf" srcId="{9CF318D9-21CD-4978-9219-57C500671191}" destId="{0EF96AA2-FB03-4AA1-B03A-6CD7E8842610}" srcOrd="1" destOrd="0" presId="urn:microsoft.com/office/officeart/2005/8/layout/default"/>
    <dgm:cxn modelId="{71FF735E-50AA-44CD-BCBC-25184BB187A1}" type="presParOf" srcId="{9CF318D9-21CD-4978-9219-57C500671191}" destId="{1D2AB369-FD1F-4FC1-BE0A-C1AA4C74674F}" srcOrd="2" destOrd="0" presId="urn:microsoft.com/office/officeart/2005/8/layout/default"/>
    <dgm:cxn modelId="{5E588577-7661-46D2-912C-70800983B761}" type="presParOf" srcId="{9CF318D9-21CD-4978-9219-57C500671191}" destId="{4E1E38FF-DCB8-47B9-A622-A2EBE65DFBA4}" srcOrd="3" destOrd="0" presId="urn:microsoft.com/office/officeart/2005/8/layout/default"/>
    <dgm:cxn modelId="{707BEC71-1758-4F46-BBFC-F2C36EE11EEC}" type="presParOf" srcId="{9CF318D9-21CD-4978-9219-57C500671191}" destId="{35DC740E-322C-47F9-A148-64B18EE1AC96}" srcOrd="4" destOrd="0" presId="urn:microsoft.com/office/officeart/2005/8/layout/default"/>
    <dgm:cxn modelId="{D9A65F0F-D9DD-4AD2-8E39-F52DB8B3EB76}" type="presParOf" srcId="{9CF318D9-21CD-4978-9219-57C500671191}" destId="{1DFEBAC9-F7BD-4E90-82EC-2BD923609196}" srcOrd="5" destOrd="0" presId="urn:microsoft.com/office/officeart/2005/8/layout/default"/>
    <dgm:cxn modelId="{13182AAD-C7C5-49F9-8847-E5B963AEF777}" type="presParOf" srcId="{9CF318D9-21CD-4978-9219-57C500671191}" destId="{B4F30A77-BC25-430E-B29E-63B0B49DA169}" srcOrd="6" destOrd="0" presId="urn:microsoft.com/office/officeart/2005/8/layout/default"/>
    <dgm:cxn modelId="{6E19CC20-C7C3-4D91-A2EC-EB07F96522F3}" type="presParOf" srcId="{9CF318D9-21CD-4978-9219-57C500671191}" destId="{A3224AE6-524A-4DCE-9C90-5FAB42A67BA2}" srcOrd="7" destOrd="0" presId="urn:microsoft.com/office/officeart/2005/8/layout/default"/>
    <dgm:cxn modelId="{85F56C6C-CC66-4A0D-8F50-79A7D6981998}" type="presParOf" srcId="{9CF318D9-21CD-4978-9219-57C500671191}" destId="{47D1C3B5-9793-4C56-9608-3FB65279074B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DF3D7-0E0E-421E-AC0E-1804424384AD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2C23B-FC7B-4C92-B364-88B6B427F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l[]’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2C23B-FC7B-4C92-B364-88B6B427FC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2C23B-FC7B-4C92-B364-88B6B427FC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2C23B-FC7B-4C92-B364-88B6B427FC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                   </a:t>
            </a:r>
            <a:r>
              <a:rPr lang="en-US" dirty="0" err="1" smtClean="0"/>
              <a:t>mj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29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53340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Well-come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43794 C 0.22118 -0.43794 0.40833 -0.33117 0.40833 -0.19944 C 0.40833 -0.06817 0.22118 0.03906 -0.00833 0.03906 C -0.23819 0.03906 -0.425 -0.06817 -0.425 -0.19944 C -0.425 -0.33117 -0.23819 -0.43794 -0.00833 -0.43794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209675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5300" i="1" dirty="0" smtClean="0"/>
              <a:t>1. Proper Noun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799"/>
            <a:ext cx="9144000" cy="533401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The  name of a person, a place or a thing is called proper noun.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0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2667000" cy="4067175"/>
          </a:xfrm>
          <a:prstGeom prst="rect">
            <a:avLst/>
          </a:prstGeom>
        </p:spPr>
      </p:pic>
      <p:pic>
        <p:nvPicPr>
          <p:cNvPr id="5" name="Content Placeholder 6" descr="85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76400"/>
            <a:ext cx="2971800" cy="3276600"/>
          </a:xfrm>
          <a:prstGeom prst="rect">
            <a:avLst/>
          </a:prstGeom>
        </p:spPr>
      </p:pic>
      <p:pic>
        <p:nvPicPr>
          <p:cNvPr id="6" name="Picture 5" descr="0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76400"/>
            <a:ext cx="28956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953000"/>
            <a:ext cx="2667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Nafis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Hasan</a:t>
            </a:r>
            <a:endParaRPr lang="en-US" sz="2400" b="1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4953000"/>
            <a:ext cx="2667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Bely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4953000"/>
            <a:ext cx="2667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</a:t>
            </a:r>
            <a:r>
              <a:rPr lang="en-US" sz="2400" b="1" dirty="0" err="1" smtClean="0"/>
              <a:t>Jamuna</a:t>
            </a:r>
            <a:endParaRPr lang="en-US" sz="2400" b="1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842337"/>
            <a:ext cx="8305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 </a:t>
            </a:r>
            <a:r>
              <a:rPr lang="en-US" sz="2400" b="1" u="sng" dirty="0" err="1" smtClean="0"/>
              <a:t>Jamuna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is a big river.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52359E-6 C 0.11927 -4.52359E-6 0.21667 0.18432 0.21667 0.41097 C 0.21667 0.63761 0.11927 0.82216 0 0.82216 C -0.11962 0.82216 -0.21667 0.63761 -0.21667 0.41097 C -0.21667 0.18432 -0.11962 -4.52359E-6 0 -4.52359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1"/>
            <a:ext cx="7772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5300" i="1" dirty="0" smtClean="0"/>
              <a:t>2. Common Noun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799"/>
            <a:ext cx="9144000" cy="533401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/>
              <a:t>The name which is common to a kind or a class </a:t>
            </a:r>
            <a:r>
              <a:rPr lang="en-US" sz="2800" smtClean="0"/>
              <a:t>is called common </a:t>
            </a:r>
            <a:r>
              <a:rPr lang="en-US" sz="2800" dirty="0" smtClean="0"/>
              <a:t>noun.</a:t>
            </a:r>
            <a:endParaRPr lang="en-US" sz="2800" dirty="0"/>
          </a:p>
        </p:txBody>
      </p:sp>
      <p:pic>
        <p:nvPicPr>
          <p:cNvPr id="4" name="Picture 3" descr="0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2667000" cy="4067175"/>
          </a:xfrm>
          <a:prstGeom prst="rect">
            <a:avLst/>
          </a:prstGeom>
        </p:spPr>
      </p:pic>
      <p:pic>
        <p:nvPicPr>
          <p:cNvPr id="5" name="Content Placeholder 6" descr="85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76400"/>
            <a:ext cx="2971800" cy="3276600"/>
          </a:xfrm>
          <a:prstGeom prst="rect">
            <a:avLst/>
          </a:prstGeom>
        </p:spPr>
      </p:pic>
      <p:pic>
        <p:nvPicPr>
          <p:cNvPr id="6" name="Picture 5" descr="0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76400"/>
            <a:ext cx="28956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953000"/>
            <a:ext cx="2667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Boy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4953000"/>
            <a:ext cx="2667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Flower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4953000"/>
            <a:ext cx="2667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River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842337"/>
            <a:ext cx="899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Everybody loves </a:t>
            </a:r>
            <a:r>
              <a:rPr lang="en-US" sz="2400" b="1" u="sng" dirty="0" smtClean="0"/>
              <a:t>flower</a:t>
            </a:r>
            <a:r>
              <a:rPr lang="en-US" sz="2400" b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1"/>
            <a:ext cx="7772400" cy="914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5300" i="1" dirty="0" smtClean="0"/>
              <a:t>3. Collective Noun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9144000" cy="533401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/>
              <a:t>The  name of a collection of person or thing is called collective noun.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562601"/>
            <a:ext cx="2667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Class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5562600"/>
            <a:ext cx="2667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Team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0" name="Picture 9" descr="1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5029200" cy="3657600"/>
          </a:xfrm>
          <a:prstGeom prst="rect">
            <a:avLst/>
          </a:prstGeom>
        </p:spPr>
      </p:pic>
      <p:pic>
        <p:nvPicPr>
          <p:cNvPr id="12" name="Picture 11" descr="117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752600"/>
            <a:ext cx="3657600" cy="3657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172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students of </a:t>
            </a:r>
            <a:r>
              <a:rPr lang="en-US" sz="2400" b="1" u="sng" dirty="0" smtClean="0"/>
              <a:t>class</a:t>
            </a:r>
            <a:r>
              <a:rPr lang="en-US" sz="2400" b="1" dirty="0" smtClean="0"/>
              <a:t> ten are making their football </a:t>
            </a:r>
            <a:r>
              <a:rPr lang="en-US" sz="2400" b="1" u="sng" dirty="0" smtClean="0"/>
              <a:t>team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7" grpId="0" animBg="1"/>
      <p:bldP spid="9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1"/>
            <a:ext cx="7772400" cy="914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5300" i="1" dirty="0" smtClean="0"/>
              <a:t>4. Material  Noun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799"/>
            <a:ext cx="8153400" cy="533401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lvl="0"/>
            <a:r>
              <a:rPr lang="en-US" sz="2800" dirty="0" smtClean="0"/>
              <a:t>The  name of  measurable substances are material noun.</a:t>
            </a:r>
            <a:endParaRPr lang="en-US" sz="2800" dirty="0"/>
          </a:p>
        </p:txBody>
      </p:sp>
      <p:pic>
        <p:nvPicPr>
          <p:cNvPr id="6" name="Picture 5" descr="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6400"/>
            <a:ext cx="28956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953000"/>
            <a:ext cx="2667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ROCK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4953000"/>
            <a:ext cx="2667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Soil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4953000"/>
            <a:ext cx="2667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Water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1" name="Content Placeholder 6" descr="110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76400"/>
            <a:ext cx="2971800" cy="3276600"/>
          </a:xfrm>
          <a:prstGeom prst="rect">
            <a:avLst/>
          </a:prstGeom>
        </p:spPr>
      </p:pic>
      <p:pic>
        <p:nvPicPr>
          <p:cNvPr id="12" name="Picture 11" descr="756.JPG"/>
          <p:cNvPicPr>
            <a:picLocks noChangeAspect="1"/>
          </p:cNvPicPr>
          <p:nvPr/>
        </p:nvPicPr>
        <p:blipFill>
          <a:blip r:embed="rId4" cstate="print"/>
          <a:srcRect l="-750" t="27000" r="68250"/>
          <a:stretch>
            <a:fillRect/>
          </a:stretch>
        </p:blipFill>
        <p:spPr>
          <a:xfrm>
            <a:off x="381000" y="1676400"/>
            <a:ext cx="2438400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5715000"/>
            <a:ext cx="8686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Give me a glass of </a:t>
            </a:r>
            <a:r>
              <a:rPr lang="en-US" sz="2400" b="1" u="sng" dirty="0" smtClean="0"/>
              <a:t>water</a:t>
            </a:r>
            <a:r>
              <a:rPr lang="en-US" sz="2400" b="1" dirty="0" smtClean="0"/>
              <a:t>.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7" grpId="0" animBg="1"/>
      <p:bldP spid="8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1"/>
            <a:ext cx="7772400" cy="914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5300" i="1" dirty="0" smtClean="0"/>
              <a:t>5. Abstract  Noun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799"/>
            <a:ext cx="8153400" cy="533401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lvl="0"/>
            <a:r>
              <a:rPr lang="en-US" sz="2800" dirty="0" smtClean="0"/>
              <a:t>The  name of a quality or a state is called abstract noun.</a:t>
            </a:r>
            <a:endParaRPr lang="en-US" sz="2800" dirty="0"/>
          </a:p>
        </p:txBody>
      </p:sp>
      <p:pic>
        <p:nvPicPr>
          <p:cNvPr id="4" name="Picture 3" descr="0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2667000" cy="4067175"/>
          </a:xfrm>
          <a:prstGeom prst="rect">
            <a:avLst/>
          </a:prstGeom>
        </p:spPr>
      </p:pic>
      <p:pic>
        <p:nvPicPr>
          <p:cNvPr id="5" name="Content Placeholder 6" descr="85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76400"/>
            <a:ext cx="2819400" cy="3276600"/>
          </a:xfrm>
          <a:prstGeom prst="rect">
            <a:avLst/>
          </a:prstGeom>
        </p:spPr>
      </p:pic>
      <p:pic>
        <p:nvPicPr>
          <p:cNvPr id="6" name="Picture 5" descr="0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76400"/>
            <a:ext cx="28956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953000"/>
            <a:ext cx="2667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Childhood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4953000"/>
            <a:ext cx="2667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Sweet-smell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4953000"/>
            <a:ext cx="2667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Love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0" name="Content Placeholder 7" descr="0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676400"/>
            <a:ext cx="2971800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842337"/>
            <a:ext cx="8686800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From my </a:t>
            </a:r>
            <a:r>
              <a:rPr lang="en-US" sz="2800" b="1" u="sng" dirty="0" smtClean="0"/>
              <a:t>childhood</a:t>
            </a:r>
            <a:r>
              <a:rPr lang="en-US" sz="2800" b="1" dirty="0" smtClean="0"/>
              <a:t> l love the </a:t>
            </a:r>
            <a:r>
              <a:rPr lang="en-US" sz="2800" b="1" u="sng" dirty="0" smtClean="0"/>
              <a:t>sweet-smell</a:t>
            </a:r>
            <a:r>
              <a:rPr lang="en-US" sz="2800" b="1" dirty="0" smtClean="0"/>
              <a:t> of flowers.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Individual work: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4102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Indentify different kinds of nouns from the text and write down in your exercise book.</a:t>
            </a:r>
          </a:p>
          <a:p>
            <a:pPr marL="457200" indent="-457200">
              <a:buAutoNum type="arabicPeriod"/>
            </a:pPr>
            <a:r>
              <a:rPr lang="en-US" sz="2800" b="1" dirty="0" err="1" smtClean="0"/>
              <a:t>Shahanaz</a:t>
            </a:r>
            <a:r>
              <a:rPr lang="en-US" sz="2800" b="1" dirty="0" smtClean="0"/>
              <a:t> Is a good student. She reads in class ten. She is a very kind girl. She has a great love for her country.</a:t>
            </a:r>
          </a:p>
          <a:p>
            <a:pPr marL="457200" indent="-457200">
              <a:buAutoNum type="arabicPeriod"/>
            </a:pPr>
            <a:r>
              <a:rPr lang="en-US" sz="2800" b="1" dirty="0" smtClean="0"/>
              <a:t>Bangladesh is a small country. Must of her people are farmers. They work in the field in sun and rain. They grow crops for all. We should  have love and respect for them.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 work</a:t>
            </a:r>
            <a:endParaRPr lang="en-US" dirty="0"/>
          </a:p>
        </p:txBody>
      </p:sp>
      <p:pic>
        <p:nvPicPr>
          <p:cNvPr id="5" name="Content Placeholder 4" descr="images (1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600200"/>
            <a:ext cx="6248400" cy="4158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Define different  kinds of noun with your own examples.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8229600" cy="166116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Thank you very much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5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374" y="2157308"/>
            <a:ext cx="6929826" cy="43185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Content Placeholder 4" descr="07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2238375" cy="26003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Class- six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Subject- English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Noun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191000"/>
            <a:ext cx="3352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Shamsur</a:t>
            </a:r>
            <a:r>
              <a:rPr lang="en-US" b="1" dirty="0" smtClean="0"/>
              <a:t> </a:t>
            </a:r>
            <a:r>
              <a:rPr lang="en-US" b="1" dirty="0" err="1" smtClean="0"/>
              <a:t>ahaman</a:t>
            </a:r>
            <a:r>
              <a:rPr lang="en-US" b="1" dirty="0" smtClean="0"/>
              <a:t>, A.T,</a:t>
            </a:r>
          </a:p>
          <a:p>
            <a:r>
              <a:rPr lang="en-US" b="1" dirty="0" smtClean="0"/>
              <a:t> M. M. </a:t>
            </a:r>
            <a:r>
              <a:rPr lang="en-US" b="1" dirty="0" err="1" smtClean="0"/>
              <a:t>Dakhil</a:t>
            </a:r>
            <a:r>
              <a:rPr lang="en-US" b="1" dirty="0" smtClean="0"/>
              <a:t> </a:t>
            </a:r>
            <a:r>
              <a:rPr lang="en-US" b="1" dirty="0" err="1" smtClean="0"/>
              <a:t>Madrasha</a:t>
            </a:r>
            <a:r>
              <a:rPr lang="en-US" b="1" dirty="0" smtClean="0"/>
              <a:t>,</a:t>
            </a:r>
          </a:p>
          <a:p>
            <a:r>
              <a:rPr lang="en-US" b="1" dirty="0" err="1" smtClean="0"/>
              <a:t>Sakhipur</a:t>
            </a:r>
            <a:r>
              <a:rPr lang="en-US" b="1" dirty="0" smtClean="0"/>
              <a:t>, </a:t>
            </a:r>
            <a:r>
              <a:rPr lang="en-US" b="1" dirty="0" err="1" smtClean="0"/>
              <a:t>Tangail</a:t>
            </a:r>
            <a:r>
              <a:rPr lang="en-US" b="1" dirty="0" smtClean="0"/>
              <a:t>.</a:t>
            </a:r>
          </a:p>
          <a:p>
            <a:endParaRPr lang="en-US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After the end of the lesson </a:t>
            </a:r>
          </a:p>
          <a:p>
            <a:pPr>
              <a:buNone/>
            </a:pPr>
            <a:r>
              <a:rPr lang="en-US" sz="4000" dirty="0" smtClean="0"/>
              <a:t>     SS will be able to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/>
              <a:t>Define different nouns.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/>
              <a:t>Ask and answer about noun.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/>
              <a:t>Describe about pictures.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/>
              <a:t>Write about the classification of nouns.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you see in the picture?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 flower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 child </a:t>
            </a:r>
            <a:endParaRPr lang="en-US" dirty="0"/>
          </a:p>
        </p:txBody>
      </p:sp>
      <p:pic>
        <p:nvPicPr>
          <p:cNvPr id="7" name="Content Placeholder 6" descr="858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38200" y="2667000"/>
            <a:ext cx="3124200" cy="2590800"/>
          </a:xfrm>
        </p:spPr>
      </p:pic>
      <p:pic>
        <p:nvPicPr>
          <p:cNvPr id="8" name="Content Placeholder 7" descr="50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91000" y="2667000"/>
            <a:ext cx="3521075" cy="2565890"/>
          </a:xfrm>
        </p:spPr>
      </p:pic>
      <p:sp>
        <p:nvSpPr>
          <p:cNvPr id="9" name="TextBox 8"/>
          <p:cNvSpPr txBox="1"/>
          <p:nvPr/>
        </p:nvSpPr>
        <p:spPr>
          <a:xfrm>
            <a:off x="0" y="137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Noun: A noun is a word naming any person, any place, thing or action.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build="p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1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Pair Work :A dialogue on noun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Rahim</a:t>
            </a:r>
            <a:r>
              <a:rPr lang="en-US" sz="2800" dirty="0" smtClean="0"/>
              <a:t>: </a:t>
            </a:r>
            <a:r>
              <a:rPr lang="en-US" sz="2800" dirty="0" err="1" smtClean="0"/>
              <a:t>Hi,Bithy</a:t>
            </a:r>
            <a:r>
              <a:rPr lang="en-US" sz="2800" dirty="0" smtClean="0"/>
              <a:t>. Can you define Noun?</a:t>
            </a:r>
          </a:p>
          <a:p>
            <a:pPr algn="l"/>
            <a:r>
              <a:rPr lang="en-US" sz="2800" dirty="0" err="1" smtClean="0"/>
              <a:t>Bithy</a:t>
            </a:r>
            <a:r>
              <a:rPr lang="en-US" sz="2800" dirty="0" smtClean="0"/>
              <a:t>: Yes, A noun is a naming word.</a:t>
            </a:r>
          </a:p>
          <a:p>
            <a:pPr algn="l"/>
            <a:r>
              <a:rPr lang="en-US" sz="2800" dirty="0" err="1" smtClean="0"/>
              <a:t>Rahim</a:t>
            </a:r>
            <a:r>
              <a:rPr lang="en-US" sz="2800" dirty="0" smtClean="0"/>
              <a:t>: How many kinds of noun are there? </a:t>
            </a:r>
          </a:p>
          <a:p>
            <a:pPr algn="l"/>
            <a:r>
              <a:rPr lang="en-US" sz="2800" dirty="0" err="1" smtClean="0"/>
              <a:t>Bithy</a:t>
            </a:r>
            <a:r>
              <a:rPr lang="en-US" sz="2800" dirty="0" smtClean="0"/>
              <a:t>: There are two kinds of noun. They are </a:t>
            </a:r>
          </a:p>
          <a:p>
            <a:pPr algn="l"/>
            <a:r>
              <a:rPr lang="en-US" sz="2800" dirty="0" smtClean="0"/>
              <a:t>1.Concreat noun 2. Abstract noun.</a:t>
            </a:r>
          </a:p>
          <a:p>
            <a:pPr algn="l"/>
            <a:r>
              <a:rPr lang="en-US" sz="2800" dirty="0" err="1" smtClean="0"/>
              <a:t>Rahim</a:t>
            </a:r>
            <a:r>
              <a:rPr lang="en-US" sz="2800" dirty="0" smtClean="0"/>
              <a:t>:  How many kinds of noun according to number are there? </a:t>
            </a:r>
          </a:p>
          <a:p>
            <a:pPr algn="l"/>
            <a:r>
              <a:rPr lang="en-US" sz="2800" dirty="0" err="1" smtClean="0"/>
              <a:t>Bithy</a:t>
            </a:r>
            <a:r>
              <a:rPr lang="en-US" sz="2800" dirty="0" smtClean="0"/>
              <a:t>: According to number, there are two kinds of noun. </a:t>
            </a:r>
          </a:p>
          <a:p>
            <a:pPr algn="l"/>
            <a:r>
              <a:rPr lang="en-US" sz="2800" dirty="0" smtClean="0"/>
              <a:t>They are: 1. singular noun. 2.plural noun. </a:t>
            </a:r>
          </a:p>
          <a:p>
            <a:pPr algn="l"/>
            <a:r>
              <a:rPr lang="en-US" sz="2800" dirty="0" err="1" smtClean="0"/>
              <a:t>Rahim</a:t>
            </a:r>
            <a:r>
              <a:rPr lang="en-US" sz="2800" dirty="0" smtClean="0"/>
              <a:t>: you are right. Thank you.</a:t>
            </a:r>
          </a:p>
          <a:p>
            <a:pPr algn="l"/>
            <a:r>
              <a:rPr lang="en-US" sz="2800" dirty="0" err="1" smtClean="0"/>
              <a:t>Bithy</a:t>
            </a:r>
            <a:r>
              <a:rPr lang="en-US" sz="2800" dirty="0" smtClean="0"/>
              <a:t>: Thank you, too.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00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Singular noun and Plural noun.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Singular noun : Flower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Plural noun : Flowers</a:t>
            </a:r>
            <a:endParaRPr lang="en-US" dirty="0"/>
          </a:p>
        </p:txBody>
      </p:sp>
      <p:pic>
        <p:nvPicPr>
          <p:cNvPr id="7" name="Content Placeholder 6" descr="06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34231" y="2255044"/>
            <a:ext cx="3286125" cy="3612356"/>
          </a:xfrm>
        </p:spPr>
      </p:pic>
      <p:pic>
        <p:nvPicPr>
          <p:cNvPr id="8" name="Content Placeholder 7" descr="798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19600" y="2286000"/>
            <a:ext cx="3170238" cy="3581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34 0.78816 L 3.33333E-6 -3.32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122 0.53631 C 0.96789 0.10847 0.93455 -0.31938 0.8415 -0.3321 C 0.74844 -0.34482 0.57987 0.40056 0.44289 0.46022 C 0.30591 0.51966 0.0889 0.10037 0.01945 0.02428 C -0.04999 -0.0518 0.02761 0.00671 0.02587 0.00347 C 0.02414 0.00023 0.01337 0.00578 0.00903 0.00532 C 0.00469 0.00486 0.00226 0.00231 7.22222E-6 1.01758E-6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823 -0.57076 C -0.86493 -0.09805 -0.81163 0.37466 -0.65712 0.36171 C -0.50261 0.34875 -0.19636 -0.55989 0.00903 -0.6487 C 0.21441 -0.73751 0.57778 -0.28122 0.57534 -0.17113 C 0.57291 -0.06128 0.09062 -0.01804 -0.00538 0.01041 C -0.10104 0.03863 -0.05052 0.01943 -2.77778E-7 7.30805E-7 " pathEditMode="relative" ptsTypes="aaaaaA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Countable And Uncountable Noun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The nouns which can be counted are called countable noun.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half" idx="3"/>
          </p:nvPr>
        </p:nvSpPr>
        <p:spPr>
          <a:xfrm>
            <a:off x="4648200" y="1066800"/>
            <a:ext cx="4040188" cy="63976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nouns which can be measured are called uncountable noun.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68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2590800" cy="1752600"/>
          </a:xfrm>
        </p:spPr>
      </p:pic>
      <p:pic>
        <p:nvPicPr>
          <p:cNvPr id="8" name="Content Placeholder 7" descr="79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114800"/>
            <a:ext cx="2667000" cy="2133600"/>
          </a:xfrm>
          <a:prstGeom prst="rect">
            <a:avLst/>
          </a:prstGeom>
        </p:spPr>
      </p:pic>
      <p:pic>
        <p:nvPicPr>
          <p:cNvPr id="10" name="Picture 9" descr="0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828800"/>
            <a:ext cx="2895600" cy="1752600"/>
          </a:xfrm>
          <a:prstGeom prst="rect">
            <a:avLst/>
          </a:prstGeom>
        </p:spPr>
      </p:pic>
      <p:pic>
        <p:nvPicPr>
          <p:cNvPr id="11" name="Picture 10" descr="1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191000"/>
            <a:ext cx="2971800" cy="20574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3657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Men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6248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Love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3733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Water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63246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Flowers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1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9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Concrete and Abstract noun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76400"/>
            <a:ext cx="4191000" cy="99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 noun having physical structure is called concrete noun.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191000" y="1676400"/>
            <a:ext cx="4800600" cy="990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000" dirty="0" smtClean="0"/>
              <a:t>A noun without physical</a:t>
            </a:r>
          </a:p>
          <a:p>
            <a:pPr algn="l"/>
            <a:r>
              <a:rPr lang="en-US" sz="8000" dirty="0" smtClean="0"/>
              <a:t>structure is called abstract noun.</a:t>
            </a:r>
          </a:p>
          <a:p>
            <a:endParaRPr lang="en-US" dirty="0"/>
          </a:p>
        </p:txBody>
      </p:sp>
      <p:pic>
        <p:nvPicPr>
          <p:cNvPr id="7" name="Content Placeholder 6" descr="1106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895600"/>
            <a:ext cx="3657600" cy="3048000"/>
          </a:xfrm>
        </p:spPr>
      </p:pic>
      <p:pic>
        <p:nvPicPr>
          <p:cNvPr id="8" name="Content Placeholder 7" descr="07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971800"/>
            <a:ext cx="3521075" cy="2640806"/>
          </a:xfrm>
        </p:spPr>
      </p:pic>
      <p:sp>
        <p:nvSpPr>
          <p:cNvPr id="9" name="TextBox 8"/>
          <p:cNvSpPr txBox="1"/>
          <p:nvPr/>
        </p:nvSpPr>
        <p:spPr>
          <a:xfrm>
            <a:off x="457200" y="6096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soil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943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affection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93247 L 0 -1.655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 animBg="1"/>
      <p:bldP spid="5" grpId="0" build="p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397000"/>
          <a:ext cx="8763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Classification of Nouns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604 0.8927 C 0.63767 0.60893 0.54948 0.32563 0.42465 0.31823 C 0.29983 0.31083 0.12986 0.84043 -0.02344 0.8476 C -0.17674 0.85477 -0.49861 0.50255 -0.49479 0.36147 C -0.49097 0.22017 -0.08247 0.06036 5.55556E-7 -1.01758E-7 " pathEditMode="relative" ptsTypes="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45513 L 3.33333E-6 -7.9556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823</TotalTime>
  <Words>541</Words>
  <Application>Microsoft Office PowerPoint</Application>
  <PresentationFormat>On-screen Show (4:3)</PresentationFormat>
  <Paragraphs>112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                                  mj   </vt:lpstr>
      <vt:lpstr>Introduction</vt:lpstr>
      <vt:lpstr>Learning Outcomes</vt:lpstr>
      <vt:lpstr>What can you see in the picture?</vt:lpstr>
      <vt:lpstr>Pair Work :A dialogue on noun</vt:lpstr>
      <vt:lpstr>Singular noun and Plural noun.</vt:lpstr>
      <vt:lpstr>Countable And Uncountable Noun</vt:lpstr>
      <vt:lpstr>Concrete and Abstract noun</vt:lpstr>
      <vt:lpstr>Slide 9</vt:lpstr>
      <vt:lpstr>1. Proper Noun  </vt:lpstr>
      <vt:lpstr>2. Common Noun  </vt:lpstr>
      <vt:lpstr>3. Collective Noun  </vt:lpstr>
      <vt:lpstr>4. Material  Noun  </vt:lpstr>
      <vt:lpstr>5. Abstract  Noun  </vt:lpstr>
      <vt:lpstr>Individual work: Evaluation</vt:lpstr>
      <vt:lpstr>Home work</vt:lpstr>
      <vt:lpstr>Thank you very much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doel</cp:lastModifiedBy>
  <cp:revision>48</cp:revision>
  <dcterms:created xsi:type="dcterms:W3CDTF">2006-08-16T00:00:00Z</dcterms:created>
  <dcterms:modified xsi:type="dcterms:W3CDTF">2019-10-22T10:07:44Z</dcterms:modified>
</cp:coreProperties>
</file>