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0" r:id="rId4"/>
    <p:sldId id="271" r:id="rId5"/>
    <p:sldId id="269" r:id="rId6"/>
    <p:sldId id="270" r:id="rId7"/>
    <p:sldId id="262" r:id="rId8"/>
    <p:sldId id="267" r:id="rId9"/>
    <p:sldId id="268" r:id="rId10"/>
    <p:sldId id="263" r:id="rId11"/>
    <p:sldId id="264" r:id="rId12"/>
    <p:sldId id="258" r:id="rId13"/>
    <p:sldId id="261"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A2BD62-C1A4-4DDF-856B-D7FF55C2CC2C}"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71B88-C646-4880-8386-9027933E027D}" type="slidenum">
              <a:rPr lang="en-US" smtClean="0"/>
              <a:t>‹#›</a:t>
            </a:fld>
            <a:endParaRPr lang="en-US"/>
          </a:p>
        </p:txBody>
      </p:sp>
    </p:spTree>
    <p:extLst>
      <p:ext uri="{BB962C8B-B14F-4D97-AF65-F5344CB8AC3E}">
        <p14:creationId xmlns:p14="http://schemas.microsoft.com/office/powerpoint/2010/main" val="322626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2BD62-C1A4-4DDF-856B-D7FF55C2CC2C}"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71B88-C646-4880-8386-9027933E027D}" type="slidenum">
              <a:rPr lang="en-US" smtClean="0"/>
              <a:t>‹#›</a:t>
            </a:fld>
            <a:endParaRPr lang="en-US"/>
          </a:p>
        </p:txBody>
      </p:sp>
    </p:spTree>
    <p:extLst>
      <p:ext uri="{BB962C8B-B14F-4D97-AF65-F5344CB8AC3E}">
        <p14:creationId xmlns:p14="http://schemas.microsoft.com/office/powerpoint/2010/main" val="151870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2BD62-C1A4-4DDF-856B-D7FF55C2CC2C}"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71B88-C646-4880-8386-9027933E027D}" type="slidenum">
              <a:rPr lang="en-US" smtClean="0"/>
              <a:t>‹#›</a:t>
            </a:fld>
            <a:endParaRPr lang="en-US"/>
          </a:p>
        </p:txBody>
      </p:sp>
    </p:spTree>
    <p:extLst>
      <p:ext uri="{BB962C8B-B14F-4D97-AF65-F5344CB8AC3E}">
        <p14:creationId xmlns:p14="http://schemas.microsoft.com/office/powerpoint/2010/main" val="421319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2BD62-C1A4-4DDF-856B-D7FF55C2CC2C}"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71B88-C646-4880-8386-9027933E027D}" type="slidenum">
              <a:rPr lang="en-US" smtClean="0"/>
              <a:t>‹#›</a:t>
            </a:fld>
            <a:endParaRPr lang="en-US"/>
          </a:p>
        </p:txBody>
      </p:sp>
    </p:spTree>
    <p:extLst>
      <p:ext uri="{BB962C8B-B14F-4D97-AF65-F5344CB8AC3E}">
        <p14:creationId xmlns:p14="http://schemas.microsoft.com/office/powerpoint/2010/main" val="250326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A2BD62-C1A4-4DDF-856B-D7FF55C2CC2C}"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71B88-C646-4880-8386-9027933E027D}" type="slidenum">
              <a:rPr lang="en-US" smtClean="0"/>
              <a:t>‹#›</a:t>
            </a:fld>
            <a:endParaRPr lang="en-US"/>
          </a:p>
        </p:txBody>
      </p:sp>
    </p:spTree>
    <p:extLst>
      <p:ext uri="{BB962C8B-B14F-4D97-AF65-F5344CB8AC3E}">
        <p14:creationId xmlns:p14="http://schemas.microsoft.com/office/powerpoint/2010/main" val="384324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A2BD62-C1A4-4DDF-856B-D7FF55C2CC2C}"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71B88-C646-4880-8386-9027933E027D}" type="slidenum">
              <a:rPr lang="en-US" smtClean="0"/>
              <a:t>‹#›</a:t>
            </a:fld>
            <a:endParaRPr lang="en-US"/>
          </a:p>
        </p:txBody>
      </p:sp>
    </p:spTree>
    <p:extLst>
      <p:ext uri="{BB962C8B-B14F-4D97-AF65-F5344CB8AC3E}">
        <p14:creationId xmlns:p14="http://schemas.microsoft.com/office/powerpoint/2010/main" val="187603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A2BD62-C1A4-4DDF-856B-D7FF55C2CC2C}" type="datetimeFigureOut">
              <a:rPr lang="en-US" smtClean="0"/>
              <a:t>6/22/2020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71B88-C646-4880-8386-9027933E027D}" type="slidenum">
              <a:rPr lang="en-US" smtClean="0"/>
              <a:t>‹#›</a:t>
            </a:fld>
            <a:endParaRPr lang="en-US"/>
          </a:p>
        </p:txBody>
      </p:sp>
    </p:spTree>
    <p:extLst>
      <p:ext uri="{BB962C8B-B14F-4D97-AF65-F5344CB8AC3E}">
        <p14:creationId xmlns:p14="http://schemas.microsoft.com/office/powerpoint/2010/main" val="307245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A2BD62-C1A4-4DDF-856B-D7FF55C2CC2C}" type="datetimeFigureOut">
              <a:rPr lang="en-US" smtClean="0"/>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71B88-C646-4880-8386-9027933E027D}" type="slidenum">
              <a:rPr lang="en-US" smtClean="0"/>
              <a:t>‹#›</a:t>
            </a:fld>
            <a:endParaRPr lang="en-US"/>
          </a:p>
        </p:txBody>
      </p:sp>
    </p:spTree>
    <p:extLst>
      <p:ext uri="{BB962C8B-B14F-4D97-AF65-F5344CB8AC3E}">
        <p14:creationId xmlns:p14="http://schemas.microsoft.com/office/powerpoint/2010/main" val="79063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2BD62-C1A4-4DDF-856B-D7FF55C2CC2C}" type="datetimeFigureOut">
              <a:rPr lang="en-US" smtClean="0"/>
              <a:t>6/22/2020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71B88-C646-4880-8386-9027933E027D}" type="slidenum">
              <a:rPr lang="en-US" smtClean="0"/>
              <a:t>‹#›</a:t>
            </a:fld>
            <a:endParaRPr lang="en-US"/>
          </a:p>
        </p:txBody>
      </p:sp>
    </p:spTree>
    <p:extLst>
      <p:ext uri="{BB962C8B-B14F-4D97-AF65-F5344CB8AC3E}">
        <p14:creationId xmlns:p14="http://schemas.microsoft.com/office/powerpoint/2010/main" val="111876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2BD62-C1A4-4DDF-856B-D7FF55C2CC2C}"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71B88-C646-4880-8386-9027933E027D}" type="slidenum">
              <a:rPr lang="en-US" smtClean="0"/>
              <a:t>‹#›</a:t>
            </a:fld>
            <a:endParaRPr lang="en-US"/>
          </a:p>
        </p:txBody>
      </p:sp>
    </p:spTree>
    <p:extLst>
      <p:ext uri="{BB962C8B-B14F-4D97-AF65-F5344CB8AC3E}">
        <p14:creationId xmlns:p14="http://schemas.microsoft.com/office/powerpoint/2010/main" val="383212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2BD62-C1A4-4DDF-856B-D7FF55C2CC2C}"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71B88-C646-4880-8386-9027933E027D}" type="slidenum">
              <a:rPr lang="en-US" smtClean="0"/>
              <a:t>‹#›</a:t>
            </a:fld>
            <a:endParaRPr lang="en-US"/>
          </a:p>
        </p:txBody>
      </p:sp>
    </p:spTree>
    <p:extLst>
      <p:ext uri="{BB962C8B-B14F-4D97-AF65-F5344CB8AC3E}">
        <p14:creationId xmlns:p14="http://schemas.microsoft.com/office/powerpoint/2010/main" val="20584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2BD62-C1A4-4DDF-856B-D7FF55C2CC2C}" type="datetimeFigureOut">
              <a:rPr lang="en-US" smtClean="0"/>
              <a:t>6/22/2020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71B88-C646-4880-8386-9027933E027D}" type="slidenum">
              <a:rPr lang="en-US" smtClean="0"/>
              <a:t>‹#›</a:t>
            </a:fld>
            <a:endParaRPr lang="en-US"/>
          </a:p>
        </p:txBody>
      </p:sp>
    </p:spTree>
    <p:extLst>
      <p:ext uri="{BB962C8B-B14F-4D97-AF65-F5344CB8AC3E}">
        <p14:creationId xmlns:p14="http://schemas.microsoft.com/office/powerpoint/2010/main" val="737985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bn.wikipedia.org/wiki/I" TargetMode="External"/><Relationship Id="rId13" Type="http://schemas.openxmlformats.org/officeDocument/2006/relationships/hyperlink" Target="https://bn.wikipedia.org/w/index.php?title=Uu&amp;action=edit&amp;redlink=1" TargetMode="External"/><Relationship Id="rId18" Type="http://schemas.openxmlformats.org/officeDocument/2006/relationships/hyperlink" Target="https://bn.wikipedia.org/wiki/%E0%A6%94" TargetMode="External"/><Relationship Id="rId26" Type="http://schemas.openxmlformats.org/officeDocument/2006/relationships/hyperlink" Target="https://bn.wikipedia.org/wiki/%E0%A6%85" TargetMode="External"/><Relationship Id="rId3" Type="http://schemas.openxmlformats.org/officeDocument/2006/relationships/hyperlink" Target="https://bn.wikipedia.org/w/index.php?title=%E0%A6%95%E0%A7%87%E0%A6%A8%E0%A7%8D%E0%A6%A6%E0%A7%8D%E0%A6%B0%E0%A7%80%E0%A6%AF%E0%A6%BC%E2%80%8C%E0%A6%9C%E0%A6%BF%E0%A6%AD_%E0%A6%B8%E0%A7%8D%E0%A6%AC%E0%A6%B0%E0%A6%A7%E0%A7%8D%E0%A6%AC%E0%A6%A8%E0%A6%BF&amp;action=edit&amp;redlink=1" TargetMode="External"/><Relationship Id="rId21" Type="http://schemas.openxmlformats.org/officeDocument/2006/relationships/hyperlink" Target="https://bn.wikipedia.org/w/index.php?title=Ouu&amp;action=edit&amp;redlink=1" TargetMode="External"/><Relationship Id="rId7" Type="http://schemas.openxmlformats.org/officeDocument/2006/relationships/hyperlink" Target="https://bn.wikipedia.org/wiki/%E0%A6%88" TargetMode="External"/><Relationship Id="rId12" Type="http://schemas.openxmlformats.org/officeDocument/2006/relationships/hyperlink" Target="https://bn.wikipedia.org/wiki/U" TargetMode="External"/><Relationship Id="rId17" Type="http://schemas.openxmlformats.org/officeDocument/2006/relationships/hyperlink" Target="https://bn.wikipedia.org/wiki/%E0%A6%93" TargetMode="External"/><Relationship Id="rId25" Type="http://schemas.openxmlformats.org/officeDocument/2006/relationships/hyperlink" Target="https://bn.wikipedia.org/w/index.php?title=%C3%86&amp;action=edit&amp;redlink=1" TargetMode="External"/><Relationship Id="rId2" Type="http://schemas.openxmlformats.org/officeDocument/2006/relationships/hyperlink" Target="https://bn.wikipedia.org/w/index.php?title=%E0%A6%B8%E0%A6%AE%E0%A7%8D%E0%A6%AE%E0%A7%81%E0%A6%96%E2%80%8C%E0%A6%9C%E0%A6%BF%E0%A6%AD_%E0%A6%B8%E0%A7%8D%E0%A6%AC%E0%A6%B0%E0%A6%A7%E0%A7%8D%E0%A6%AC%E0%A6%A8%E0%A6%BF&amp;action=edit&amp;redlink=1" TargetMode="External"/><Relationship Id="rId16" Type="http://schemas.openxmlformats.org/officeDocument/2006/relationships/hyperlink" Target="https://bn.wikipedia.org/wiki/E" TargetMode="External"/><Relationship Id="rId20" Type="http://schemas.openxmlformats.org/officeDocument/2006/relationships/hyperlink" Target="https://bn.wikipedia.org/wiki/O" TargetMode="External"/><Relationship Id="rId29" Type="http://schemas.openxmlformats.org/officeDocument/2006/relationships/hyperlink" Target="https://bn.wikipedia.org/wiki/%E0%A6%86" TargetMode="External"/><Relationship Id="rId1" Type="http://schemas.openxmlformats.org/officeDocument/2006/relationships/slideLayout" Target="../slideLayouts/slideLayout7.xml"/><Relationship Id="rId6" Type="http://schemas.openxmlformats.org/officeDocument/2006/relationships/hyperlink" Target="https://bn.wikipedia.org/wiki/%E0%A6%87" TargetMode="External"/><Relationship Id="rId11" Type="http://schemas.openxmlformats.org/officeDocument/2006/relationships/hyperlink" Target="https://bn.wikipedia.org/wiki/%E0%A6%8A" TargetMode="External"/><Relationship Id="rId24" Type="http://schemas.openxmlformats.org/officeDocument/2006/relationships/hyperlink" Target="https://bn.wikipedia.org/w/index.php?title=%E0%A6%85%E0%A7%8D%E0%A6%AF%E0%A6%BE/%E0%A6%8F%E0%A7%8D%E0%A6%AF%E0%A6%BE&amp;action=edit&amp;redlink=1" TargetMode="External"/><Relationship Id="rId5" Type="http://schemas.openxmlformats.org/officeDocument/2006/relationships/hyperlink" Target="https://bn.wikipedia.org/w/index.php?title=%E0%A6%B8%E0%A6%82%E0%A6%AC%E0%A7%83%E0%A6%A4%E0%A6%93%E0%A6%B7%E0%A7%8D%E0%A6%A0%E0%A6%BE%E0%A6%A7%E0%A6%B0_%E0%A6%B8%E0%A7%8D%E0%A6%AC%E0%A6%B0%E0%A6%A7%E0%A7%8D%E0%A6%AC%E0%A6%A8%E0%A6%BF&amp;action=edit&amp;redlink=1" TargetMode="External"/><Relationship Id="rId15" Type="http://schemas.openxmlformats.org/officeDocument/2006/relationships/hyperlink" Target="https://bn.wikipedia.org/wiki/%E0%A6%8F" TargetMode="External"/><Relationship Id="rId23" Type="http://schemas.openxmlformats.org/officeDocument/2006/relationships/hyperlink" Target="https://bn.wikipedia.org/w/index.php?title=%E0%A6%AC%E0%A6%BF%E0%A6%AC%E0%A7%83%E0%A6%A4-%E0%A6%AE%E0%A6%A7%E0%A7%8D%E0%A6%AF%E0%A6%93%E0%A6%B7%E0%A7%8D%E0%A6%A0%E0%A6%BE%E0%A6%A7%E0%A6%B0_%E0%A6%B8%E0%A7%8D%E0%A6%AC%E0%A6%B0%E0%A6%A7%E0%A7%8D%E0%A6%AC%E0%A6%A8%E0%A6%BF&amp;action=edit&amp;redlink=1" TargetMode="External"/><Relationship Id="rId28" Type="http://schemas.openxmlformats.org/officeDocument/2006/relationships/hyperlink" Target="https://bn.wikipedia.org/w/index.php?title=%E0%A6%AC%E0%A6%BF%E0%A6%AC%E0%A7%83%E0%A6%A4%E0%A6%93%E0%A6%B7%E0%A7%8D%E0%A6%A0%E0%A6%BE%E0%A6%A7%E0%A6%B0_%E0%A6%B8%E0%A7%8D%E0%A6%AC%E0%A6%B0%E0%A6%A7%E0%A7%8D%E0%A6%AC%E0%A6%A8%E0%A6%BF&amp;action=edit&amp;redlink=1" TargetMode="External"/><Relationship Id="rId10" Type="http://schemas.openxmlformats.org/officeDocument/2006/relationships/hyperlink" Target="https://bn.wikipedia.org/wiki/%E0%A6%89" TargetMode="External"/><Relationship Id="rId19" Type="http://schemas.openxmlformats.org/officeDocument/2006/relationships/hyperlink" Target="https://bn.wikipedia.org/wiki/%E0%A6%90" TargetMode="External"/><Relationship Id="rId4" Type="http://schemas.openxmlformats.org/officeDocument/2006/relationships/hyperlink" Target="https://bn.wikipedia.org/w/index.php?title=%E0%A6%AA%E0%A6%B6%E0%A7%8D%E0%A6%9A%E0%A6%BE%E0%A7%8E%E2%80%8C%E0%A6%9C%E0%A6%BF%E0%A6%AD_%E0%A6%B8%E0%A7%8D%E0%A6%AC%E0%A6%B0%E0%A6%A7%E0%A7%8D%E0%A6%AC%E0%A6%A8%E0%A6%BF&amp;action=edit&amp;redlink=1" TargetMode="External"/><Relationship Id="rId9" Type="http://schemas.openxmlformats.org/officeDocument/2006/relationships/hyperlink" Target="https://bn.wikipedia.org/w/index.php?title=Ii&amp;action=edit&amp;redlink=1" TargetMode="External"/><Relationship Id="rId14" Type="http://schemas.openxmlformats.org/officeDocument/2006/relationships/hyperlink" Target="https://bn.wikipedia.org/w/index.php?title=%E0%A6%B8%E0%A6%82%E0%A6%AC%E0%A7%83%E0%A6%A4-%E0%A6%AE%E0%A6%A7%E0%A7%8D%E0%A6%AF%E0%A6%93%E0%A6%B7%E0%A7%8D%E0%A6%A0%E0%A6%BE%E0%A6%A7%E0%A6%B0_%E0%A6%B8%E0%A7%8D%E0%A6%AC%E0%A6%B0%E0%A6%A7%E0%A7%8D%E0%A6%AC%E0%A6%A8%E0%A6%BF&amp;action=edit&amp;redlink=1" TargetMode="External"/><Relationship Id="rId22" Type="http://schemas.openxmlformats.org/officeDocument/2006/relationships/hyperlink" Target="https://bn.wikipedia.org/w/index.php?title=Oi&amp;action=edit&amp;redlink=1" TargetMode="External"/><Relationship Id="rId27" Type="http://schemas.openxmlformats.org/officeDocument/2006/relationships/hyperlink" Target="https://bn.wikipedia.org/w/index.php?title=%C6%86&amp;action=edit&amp;redlink=1" TargetMode="External"/><Relationship Id="rId30" Type="http://schemas.openxmlformats.org/officeDocument/2006/relationships/hyperlink" Target="https://bn.wikipedia.org/wik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32" t="2957" r="1984" b="2865"/>
          <a:stretch/>
        </p:blipFill>
        <p:spPr>
          <a:xfrm>
            <a:off x="4809744" y="1266194"/>
            <a:ext cx="6501384" cy="4247638"/>
          </a:xfrm>
          <a:prstGeom prst="rect">
            <a:avLst/>
          </a:prstGeom>
        </p:spPr>
      </p:pic>
      <p:sp>
        <p:nvSpPr>
          <p:cNvPr id="4" name="TextBox 3"/>
          <p:cNvSpPr txBox="1"/>
          <p:nvPr/>
        </p:nvSpPr>
        <p:spPr>
          <a:xfrm>
            <a:off x="923544" y="5288340"/>
            <a:ext cx="11338560" cy="1569660"/>
          </a:xfrm>
          <a:prstGeom prst="rect">
            <a:avLst/>
          </a:prstGeom>
          <a:noFill/>
        </p:spPr>
        <p:txBody>
          <a:bodyPr wrap="square" rtlCol="0">
            <a:spAutoFit/>
          </a:bodyPr>
          <a:lstStyle/>
          <a:p>
            <a:r>
              <a:rPr lang="en-US" sz="9600" dirty="0" err="1" smtClean="0">
                <a:latin typeface="NikoshBAN" panose="02000000000000000000" pitchFamily="2" charset="0"/>
                <a:cs typeface="NikoshBAN" panose="02000000000000000000" pitchFamily="2" charset="0"/>
              </a:rPr>
              <a:t>খুলনা</a:t>
            </a:r>
            <a:r>
              <a:rPr lang="bn-IN" sz="9600" dirty="0" smtClean="0">
                <a:latin typeface="NikoshBAN" panose="02000000000000000000" pitchFamily="2" charset="0"/>
                <a:cs typeface="NikoshBAN" panose="02000000000000000000" pitchFamily="2" charset="0"/>
              </a:rPr>
              <a:t> </a:t>
            </a:r>
            <a:r>
              <a:rPr lang="bn-IN" sz="9600" dirty="0">
                <a:latin typeface="NikoshBAN" panose="02000000000000000000" pitchFamily="2" charset="0"/>
                <a:cs typeface="NikoshBAN" panose="02000000000000000000" pitchFamily="2" charset="0"/>
              </a:rPr>
              <a:t>অনলাইন স্কুলে স্বাগতম</a:t>
            </a:r>
            <a:endParaRPr lang="en-US" sz="9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424" y="192024"/>
            <a:ext cx="3038856" cy="3269268"/>
          </a:xfrm>
          <a:prstGeom prst="rect">
            <a:avLst/>
          </a:prstGeom>
        </p:spPr>
      </p:pic>
      <p:sp>
        <p:nvSpPr>
          <p:cNvPr id="7" name="TextBox 6"/>
          <p:cNvSpPr txBox="1"/>
          <p:nvPr/>
        </p:nvSpPr>
        <p:spPr>
          <a:xfrm>
            <a:off x="192024" y="3461292"/>
            <a:ext cx="4876800" cy="2031325"/>
          </a:xfrm>
          <a:prstGeom prst="rect">
            <a:avLst/>
          </a:prstGeom>
          <a:noFill/>
        </p:spPr>
        <p:txBody>
          <a:bodyPr wrap="square" rtlCol="0">
            <a:spAutoFit/>
          </a:bodyPr>
          <a:lstStyle/>
          <a:p>
            <a:r>
              <a:rPr lang="bn-IN" sz="5400" dirty="0">
                <a:latin typeface="NikoshBAN" panose="02000000000000000000" pitchFamily="2" charset="0"/>
                <a:cs typeface="NikoshBAN" panose="02000000000000000000" pitchFamily="2" charset="0"/>
              </a:rPr>
              <a:t>রেক্সোনা বানু</a:t>
            </a:r>
          </a:p>
          <a:p>
            <a:r>
              <a:rPr lang="bn-IN" sz="3600" dirty="0">
                <a:latin typeface="NikoshBAN" panose="02000000000000000000" pitchFamily="2" charset="0"/>
                <a:cs typeface="NikoshBAN" panose="02000000000000000000" pitchFamily="2" charset="0"/>
              </a:rPr>
              <a:t>বাংলা সম্মান (এম এ)</a:t>
            </a:r>
          </a:p>
          <a:p>
            <a:r>
              <a:rPr lang="bn-IN" sz="3600" dirty="0">
                <a:latin typeface="NikoshBAN" panose="02000000000000000000" pitchFamily="2" charset="0"/>
                <a:cs typeface="NikoshBAN" panose="02000000000000000000" pitchFamily="2" charset="0"/>
              </a:rPr>
              <a:t>ঘুনী মাধ্যমিক বিদ্যালয়, যশোর</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4994" y="71662"/>
            <a:ext cx="2469094" cy="1353429"/>
          </a:xfrm>
          <a:prstGeom prst="rect">
            <a:avLst/>
          </a:prstGeom>
        </p:spPr>
      </p:pic>
    </p:spTree>
    <p:extLst>
      <p:ext uri="{BB962C8B-B14F-4D97-AF65-F5344CB8AC3E}">
        <p14:creationId xmlns:p14="http://schemas.microsoft.com/office/powerpoint/2010/main" val="1387406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832336" cy="6740307"/>
          </a:xfrm>
          <a:prstGeom prst="rect">
            <a:avLst/>
          </a:prstGeom>
        </p:spPr>
        <p:txBody>
          <a:bodyPr wrap="square">
            <a:spAutoFit/>
          </a:bodyPr>
          <a:lstStyle/>
          <a:p>
            <a:r>
              <a:rPr lang="bn-IN" sz="4800" dirty="0">
                <a:solidFill>
                  <a:srgbClr val="202122"/>
                </a:solidFill>
                <a:latin typeface="NikoshBAN" panose="02000000000000000000" pitchFamily="2" charset="0"/>
                <a:cs typeface="NikoshBAN" panose="02000000000000000000" pitchFamily="2" charset="0"/>
              </a:rPr>
              <a:t>বাংলা ভাষাতে ৭টি পূর্ণ স্বরধ্বনি আছে; এগুলিকে অ, আ, ই, উ, এ, ও এবং অ্যা বর্ণ দিয়ে নির্দেশ করা যায়। পূর্ণস্বরধ্বনিগুলিকে নাকি স্বরে বা অনুনাসিকভাবেও উচ্চারণ করা যায় </a:t>
            </a:r>
            <a:r>
              <a:rPr lang="bn-IN" sz="4800" dirty="0" smtClean="0">
                <a:solidFill>
                  <a:srgbClr val="202122"/>
                </a:solidFill>
                <a:latin typeface="NikoshBAN" panose="02000000000000000000" pitchFamily="2" charset="0"/>
                <a:cs typeface="NikoshBAN" panose="02000000000000000000" pitchFamily="2" charset="0"/>
              </a:rPr>
              <a:t>(দিয়ে </a:t>
            </a:r>
            <a:r>
              <a:rPr lang="bn-IN" sz="4800" dirty="0">
                <a:solidFill>
                  <a:srgbClr val="202122"/>
                </a:solidFill>
                <a:latin typeface="NikoshBAN" panose="02000000000000000000" pitchFamily="2" charset="0"/>
                <a:cs typeface="NikoshBAN" panose="02000000000000000000" pitchFamily="2" charset="0"/>
              </a:rPr>
              <a:t>নির্দেশ করা হয়)। এছাড়াও বাংলা ভাষাতে অর্ধস্বরধ্বনি আছে চারটি; এগুলি ই, উ, এ এবং ও স্বরধ্বনিগুলির অর্ধোচ্চারিত রূপ। পূর্ণ এবং অর্ধস্বরধ্বনিগুলি একত্রিত হয়ে বাংলায় ১৭টির মত দ্বিস্বরধ্বনি উচ্চারিত হয়; এগুলিকে অয়, অও, আউ, আয়, আও, ইই, ইউ, এই, এউ, এও, অ্যায়, অ্যাও, ওই, ওউ, ওয়, ওও দিয়ে নির্দেশ করা যেতে পারে।</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333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2" y="0"/>
            <a:ext cx="12088368" cy="6863417"/>
          </a:xfrm>
          <a:prstGeom prst="rect">
            <a:avLst/>
          </a:prstGeom>
        </p:spPr>
        <p:txBody>
          <a:bodyPr wrap="square">
            <a:spAutoFit/>
          </a:bodyPr>
          <a:lstStyle/>
          <a:p>
            <a:r>
              <a:rPr lang="bn-IN" sz="4400" dirty="0">
                <a:solidFill>
                  <a:srgbClr val="202122"/>
                </a:solidFill>
                <a:latin typeface="NikoshBAN" panose="02000000000000000000" pitchFamily="2" charset="0"/>
                <a:cs typeface="NikoshBAN" panose="02000000000000000000" pitchFamily="2" charset="0"/>
              </a:rPr>
              <a:t>লিখিত বাংলার বর্ণমালা, যা স্কুল কলেজে শিক্ষা দেওয়া হয়, সেগুলিতে ঈ, ঊ, ঋ, ৯-এর অস্তিত্ব থাকলেও উচ্চারণের ক্ষেত্রে এগুলি স্বরধ্বনি হিসেবে উচ্চারিত হয় না। দীর্ঘ ঈ এবং দীর্ঘ ঊ সংস্কৃতে দীর্ঘভাবে উচ্চারিত হলেও কথ্য বাংলাতে সবসময় দীর্ঘ উচ্চারিত হয় না। ঋ-কে রি এবং ৯-কে লি হিসেবে উচ্চারণ করা হয়। অন্যদিকে অ্যা স্বরধ্বনিটি বাংলার একটি মৌলিক পূর্ণ স্বরধ্বনি হলেও শিক্ষামাধ্যমে প্রচলিত বর্ণমালাতে একে সেভাবে স্থান দেয়া হয়নি। বাংলা ভাষাতে দ্বিস্বরধ্বনির সংখ্যা সতেরটির মত হলেও কেবল ওই এবং ওউ-এর জন্য আলাদা দুইটি বর্ণ আছে, যথাক্রমে ঐ এবং ঔ, এবং এগুলিকে স্কুলপাঠ্য বর্ণমালার স্বরবর্ণ ভাগে স্থান দেওয়া হয়েছে।</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0692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03" y="283465"/>
            <a:ext cx="10689833" cy="6217920"/>
          </a:xfrm>
          <a:prstGeom prst="rect">
            <a:avLst/>
          </a:prstGeom>
        </p:spPr>
      </p:pic>
    </p:spTree>
    <p:extLst>
      <p:ext uri="{BB962C8B-B14F-4D97-AF65-F5344CB8AC3E}">
        <p14:creationId xmlns:p14="http://schemas.microsoft.com/office/powerpoint/2010/main" val="2154896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92" y="640080"/>
            <a:ext cx="10991088" cy="5605272"/>
          </a:xfrm>
          <a:prstGeom prst="rect">
            <a:avLst/>
          </a:prstGeom>
        </p:spPr>
      </p:pic>
      <p:sp>
        <p:nvSpPr>
          <p:cNvPr id="3" name="TextBox 2"/>
          <p:cNvSpPr txBox="1"/>
          <p:nvPr/>
        </p:nvSpPr>
        <p:spPr>
          <a:xfrm>
            <a:off x="5833872" y="6391656"/>
            <a:ext cx="2962656" cy="369332"/>
          </a:xfrm>
          <a:prstGeom prst="rect">
            <a:avLst/>
          </a:prstGeom>
          <a:noFill/>
        </p:spPr>
        <p:txBody>
          <a:bodyPr wrap="square" rtlCol="0">
            <a:spAutoFit/>
          </a:bodyPr>
          <a:lstStyle/>
          <a:p>
            <a:r>
              <a:rPr lang="bn-IN" dirty="0" smtClean="0"/>
              <a:t>১৮ পেজ</a:t>
            </a:r>
            <a:endParaRPr lang="en-US" dirty="0"/>
          </a:p>
        </p:txBody>
      </p:sp>
    </p:spTree>
    <p:extLst>
      <p:ext uri="{BB962C8B-B14F-4D97-AF65-F5344CB8AC3E}">
        <p14:creationId xmlns:p14="http://schemas.microsoft.com/office/powerpoint/2010/main" val="2821283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2283019"/>
              </p:ext>
            </p:extLst>
          </p:nvPr>
        </p:nvGraphicFramePr>
        <p:xfrm>
          <a:off x="563880" y="1773938"/>
          <a:ext cx="11241024" cy="4937760"/>
        </p:xfrm>
        <a:graphic>
          <a:graphicData uri="http://schemas.openxmlformats.org/drawingml/2006/table">
            <a:tbl>
              <a:tblPr/>
              <a:tblGrid>
                <a:gridCol w="2810256"/>
                <a:gridCol w="2810256"/>
                <a:gridCol w="2810256"/>
                <a:gridCol w="2810256"/>
              </a:tblGrid>
              <a:tr h="822960">
                <a:tc>
                  <a:txBody>
                    <a:bodyPr/>
                    <a:lstStyle/>
                    <a:p>
                      <a:r>
                        <a:rPr lang="bn-IN" b="1" dirty="0" smtClean="0"/>
                        <a:t>                                                                </a:t>
                      </a:r>
                      <a:r>
                        <a:rPr lang="bn-IN" b="1" baseline="0" dirty="0" smtClean="0"/>
                        <a:t>  </a:t>
                      </a:r>
                      <a:r>
                        <a:rPr lang="bn-IN" b="1" dirty="0" smtClean="0"/>
                        <a:t>বাংলা </a:t>
                      </a:r>
                      <a:r>
                        <a:rPr lang="bn-IN" b="1" dirty="0"/>
                        <a:t>স্বরধ্বনি</a:t>
                      </a:r>
                      <a:endParaRPr lang="bn-IN" dirty="0"/>
                    </a:p>
                  </a:txBody>
                  <a:tcPr>
                    <a:lnL>
                      <a:noFill/>
                    </a:lnL>
                    <a:lnR>
                      <a:noFill/>
                    </a:lnR>
                    <a:lnT>
                      <a:noFill/>
                    </a:lnT>
                    <a:lnB w="6350" cap="flat" cmpd="sng" algn="ctr">
                      <a:solidFill>
                        <a:srgbClr val="A2A9B1"/>
                      </a:solidFill>
                      <a:prstDash val="solid"/>
                      <a:round/>
                      <a:headEnd type="none" w="med" len="med"/>
                      <a:tailEnd type="none" w="med" len="med"/>
                    </a:lnB>
                    <a:solidFill>
                      <a:srgbClr val="FFFFFF"/>
                    </a:solidFill>
                  </a:tcPr>
                </a:tc>
                <a:tc>
                  <a:txBody>
                    <a:bodyPr/>
                    <a:lstStyle/>
                    <a:p>
                      <a:endParaRPr lang="en-US"/>
                    </a:p>
                  </a:txBody>
                  <a:tcPr>
                    <a:lnL>
                      <a:noFill/>
                    </a:lnL>
                    <a:lnB w="6350" cap="flat" cmpd="sng" algn="ctr">
                      <a:solidFill>
                        <a:srgbClr val="A2A9B1"/>
                      </a:solidFill>
                      <a:prstDash val="solid"/>
                      <a:round/>
                      <a:headEnd type="none" w="med" len="med"/>
                      <a:tailEnd type="none" w="med" len="med"/>
                    </a:lnB>
                  </a:tcPr>
                </a:tc>
                <a:tc>
                  <a:txBody>
                    <a:bodyPr/>
                    <a:lstStyle/>
                    <a:p>
                      <a:endParaRPr lang="en-US" dirty="0"/>
                    </a:p>
                  </a:txBody>
                  <a:tcPr>
                    <a:lnB w="6350" cap="flat" cmpd="sng" algn="ctr">
                      <a:solidFill>
                        <a:srgbClr val="A2A9B1"/>
                      </a:solidFill>
                      <a:prstDash val="solid"/>
                      <a:round/>
                      <a:headEnd type="none" w="med" len="med"/>
                      <a:tailEnd type="none" w="med" len="med"/>
                    </a:lnB>
                  </a:tcPr>
                </a:tc>
                <a:tc>
                  <a:txBody>
                    <a:bodyPr/>
                    <a:lstStyle/>
                    <a:p>
                      <a:endParaRPr lang="en-US" dirty="0"/>
                    </a:p>
                  </a:txBody>
                  <a:tcPr>
                    <a:lnB w="6350" cap="flat" cmpd="sng" algn="ctr">
                      <a:solidFill>
                        <a:srgbClr val="A2A9B1"/>
                      </a:solidFill>
                      <a:prstDash val="solid"/>
                      <a:round/>
                      <a:headEnd type="none" w="med" len="med"/>
                      <a:tailEnd type="none" w="med" len="med"/>
                    </a:lnB>
                  </a:tcPr>
                </a:tc>
              </a:tr>
              <a:tr h="822960">
                <a:tc>
                  <a:txBody>
                    <a:bodyPr/>
                    <a:lstStyle/>
                    <a:p>
                      <a:pPr algn="ctr"/>
                      <a:r>
                        <a:rPr lang="en-US" dirty="0">
                          <a:effectLst/>
                        </a:rPr>
                        <a:t> </a:t>
                      </a: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bn-IN" u="none" strike="noStrike">
                          <a:solidFill>
                            <a:srgbClr val="A55858"/>
                          </a:solidFill>
                          <a:effectLst/>
                          <a:hlinkClick r:id="rId2" tooltip="সম্মুখ‌জিভ স্বরধ্বনি (পাতার অস্তিত্ব নেই)"/>
                        </a:rPr>
                        <a:t>সম্মুখ‌জিভ</a:t>
                      </a:r>
                      <a:endParaRPr lang="bn-IN">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bn-IN" u="none" strike="noStrike" dirty="0">
                          <a:solidFill>
                            <a:srgbClr val="A55858"/>
                          </a:solidFill>
                          <a:effectLst/>
                          <a:hlinkClick r:id="rId3" tooltip="কেন্দ্রীয়‌জিভ স্বরধ্বনি (পাতার অস্তিত্ব নেই)"/>
                        </a:rPr>
                        <a:t>কেন্দ্রীয়‌জিভ</a:t>
                      </a:r>
                      <a:endParaRPr lang="bn-IN" dirty="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bn-IN" u="none" strike="noStrike" dirty="0">
                          <a:solidFill>
                            <a:srgbClr val="A55858"/>
                          </a:solidFill>
                          <a:effectLst/>
                          <a:hlinkClick r:id="rId4" tooltip="পশ্চাৎ‌জিভ স্বরধ্বনি (পাতার অস্তিত্ব নেই)"/>
                        </a:rPr>
                        <a:t>পশ্চাৎ‌জিভ</a:t>
                      </a:r>
                      <a:endParaRPr lang="bn-IN" dirty="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r>
              <a:tr h="822960">
                <a:tc>
                  <a:txBody>
                    <a:bodyPr/>
                    <a:lstStyle/>
                    <a:p>
                      <a:pPr algn="ctr"/>
                      <a:r>
                        <a:rPr lang="bn-IN" u="none" strike="noStrike" dirty="0">
                          <a:solidFill>
                            <a:srgbClr val="A55858"/>
                          </a:solidFill>
                          <a:effectLst/>
                          <a:hlinkClick r:id="rId5" tooltip="সংবৃতওষ্ঠাধর স্বরধ্বনি (পাতার অস্তিত্ব নেই)"/>
                        </a:rPr>
                        <a:t>সংবৃতওষ্ঠাধর</a:t>
                      </a:r>
                      <a:endParaRPr lang="bn-IN" dirty="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bn-IN" b="1" u="none" strike="noStrike">
                          <a:solidFill>
                            <a:srgbClr val="0B0080"/>
                          </a:solidFill>
                          <a:effectLst/>
                          <a:hlinkClick r:id="rId6" tooltip="ই"/>
                        </a:rPr>
                        <a:t>ই</a:t>
                      </a:r>
                      <a:r>
                        <a:rPr lang="bn-IN">
                          <a:effectLst/>
                        </a:rPr>
                        <a:t> </a:t>
                      </a:r>
                      <a:r>
                        <a:rPr lang="bn-IN" u="none" strike="noStrike">
                          <a:solidFill>
                            <a:srgbClr val="0B0080"/>
                          </a:solidFill>
                          <a:effectLst/>
                          <a:hlinkClick r:id="rId7" tooltip="ঈ"/>
                        </a:rPr>
                        <a:t>ঈ</a:t>
                      </a:r>
                      <a:r>
                        <a:rPr lang="bn-IN">
                          <a:effectLst/>
                        </a:rPr>
                        <a:t> </a:t>
                      </a:r>
                      <a:r>
                        <a:rPr lang="en-US" b="1" u="none" strike="noStrike">
                          <a:solidFill>
                            <a:srgbClr val="0B0080"/>
                          </a:solidFill>
                          <a:effectLst/>
                          <a:hlinkClick r:id="rId8" tooltip="I"/>
                        </a:rPr>
                        <a:t>i</a:t>
                      </a:r>
                      <a:r>
                        <a:rPr lang="en-US">
                          <a:effectLst/>
                        </a:rPr>
                        <a:t> </a:t>
                      </a:r>
                      <a:r>
                        <a:rPr lang="en-US" u="none" strike="noStrike">
                          <a:solidFill>
                            <a:srgbClr val="A55858"/>
                          </a:solidFill>
                          <a:effectLst/>
                          <a:hlinkClick r:id="rId9" tooltip="Ii (পাতার অস্তিত্ব নেই)"/>
                        </a:rPr>
                        <a:t>ii</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 </a:t>
                      </a: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bn-IN" b="1" u="none" strike="noStrike" dirty="0">
                          <a:solidFill>
                            <a:srgbClr val="0B0080"/>
                          </a:solidFill>
                          <a:effectLst/>
                          <a:hlinkClick r:id="rId10" tooltip="উ"/>
                        </a:rPr>
                        <a:t>উ</a:t>
                      </a:r>
                      <a:r>
                        <a:rPr lang="bn-IN" dirty="0">
                          <a:effectLst/>
                        </a:rPr>
                        <a:t> </a:t>
                      </a:r>
                      <a:r>
                        <a:rPr lang="bn-IN" u="none" strike="noStrike" dirty="0">
                          <a:solidFill>
                            <a:srgbClr val="0B0080"/>
                          </a:solidFill>
                          <a:effectLst/>
                          <a:hlinkClick r:id="rId11" tooltip="ঊ"/>
                        </a:rPr>
                        <a:t>ঊ</a:t>
                      </a:r>
                      <a:r>
                        <a:rPr lang="bn-IN" dirty="0">
                          <a:effectLst/>
                        </a:rPr>
                        <a:t> </a:t>
                      </a:r>
                      <a:r>
                        <a:rPr lang="en-US" b="1" u="none" strike="noStrike" dirty="0">
                          <a:solidFill>
                            <a:srgbClr val="0B0080"/>
                          </a:solidFill>
                          <a:effectLst/>
                          <a:hlinkClick r:id="rId12" tooltip="U"/>
                        </a:rPr>
                        <a:t>u</a:t>
                      </a:r>
                      <a:r>
                        <a:rPr lang="en-US" dirty="0">
                          <a:effectLst/>
                        </a:rPr>
                        <a:t> </a:t>
                      </a:r>
                      <a:r>
                        <a:rPr lang="en-US" u="none" strike="noStrike" dirty="0" err="1">
                          <a:solidFill>
                            <a:srgbClr val="A55858"/>
                          </a:solidFill>
                          <a:effectLst/>
                          <a:hlinkClick r:id="rId13" tooltip="Uu (পাতার অস্তিত্ব নেই)"/>
                        </a:rPr>
                        <a:t>uu</a:t>
                      </a:r>
                      <a:endParaRPr lang="en-US" dirty="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822960">
                <a:tc>
                  <a:txBody>
                    <a:bodyPr/>
                    <a:lstStyle/>
                    <a:p>
                      <a:pPr algn="ctr"/>
                      <a:r>
                        <a:rPr lang="bn-IN" u="none" strike="noStrike">
                          <a:solidFill>
                            <a:srgbClr val="A55858"/>
                          </a:solidFill>
                          <a:effectLst/>
                          <a:hlinkClick r:id="rId14" tooltip="সংবৃত-মধ্যওষ্ঠাধর স্বরধ্বনি (পাতার অস্তিত্ব নেই)"/>
                        </a:rPr>
                        <a:t>সংবৃত-মধ্যওষ্ঠাধর</a:t>
                      </a:r>
                      <a:endParaRPr lang="bn-IN">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bn-IN" b="1" u="none" strike="noStrike" dirty="0">
                          <a:solidFill>
                            <a:srgbClr val="0B0080"/>
                          </a:solidFill>
                          <a:effectLst/>
                          <a:hlinkClick r:id="rId15" tooltip="এ"/>
                        </a:rPr>
                        <a:t>এ</a:t>
                      </a:r>
                      <a:r>
                        <a:rPr lang="bn-IN" dirty="0">
                          <a:effectLst/>
                        </a:rPr>
                        <a:t> </a:t>
                      </a:r>
                      <a:r>
                        <a:rPr lang="en-US" u="none" strike="noStrike" dirty="0">
                          <a:solidFill>
                            <a:srgbClr val="0B0080"/>
                          </a:solidFill>
                          <a:effectLst/>
                          <a:hlinkClick r:id="rId16" tooltip="E"/>
                        </a:rPr>
                        <a:t>e</a:t>
                      </a:r>
                      <a:endParaRPr lang="en-US" dirty="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a:effectLst/>
                        </a:rPr>
                        <a:t> </a:t>
                      </a: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pt-BR" b="1" u="none" strike="noStrike" dirty="0">
                          <a:solidFill>
                            <a:srgbClr val="0B0080"/>
                          </a:solidFill>
                          <a:effectLst/>
                          <a:hlinkClick r:id="rId17" tooltip="ও"/>
                        </a:rPr>
                        <a:t>ও</a:t>
                      </a:r>
                      <a:r>
                        <a:rPr lang="pt-BR" dirty="0">
                          <a:effectLst/>
                        </a:rPr>
                        <a:t> </a:t>
                      </a:r>
                      <a:r>
                        <a:rPr lang="pt-BR" u="none" strike="noStrike" dirty="0">
                          <a:solidFill>
                            <a:srgbClr val="0B0080"/>
                          </a:solidFill>
                          <a:effectLst/>
                          <a:hlinkClick r:id="rId18" tooltip="ঔ"/>
                        </a:rPr>
                        <a:t>ঔ</a:t>
                      </a:r>
                      <a:r>
                        <a:rPr lang="pt-BR" dirty="0">
                          <a:effectLst/>
                        </a:rPr>
                        <a:t> </a:t>
                      </a:r>
                      <a:r>
                        <a:rPr lang="pt-BR" u="none" strike="noStrike" dirty="0">
                          <a:solidFill>
                            <a:srgbClr val="0B0080"/>
                          </a:solidFill>
                          <a:effectLst/>
                          <a:hlinkClick r:id="rId19" tooltip="ঐ"/>
                        </a:rPr>
                        <a:t>ঐ</a:t>
                      </a:r>
                      <a:r>
                        <a:rPr lang="pt-BR" dirty="0">
                          <a:effectLst/>
                        </a:rPr>
                        <a:t> </a:t>
                      </a:r>
                      <a:r>
                        <a:rPr lang="pt-BR" b="1" u="none" strike="noStrike" dirty="0">
                          <a:solidFill>
                            <a:srgbClr val="0B0080"/>
                          </a:solidFill>
                          <a:effectLst/>
                          <a:hlinkClick r:id="rId20" tooltip="O"/>
                        </a:rPr>
                        <a:t>o</a:t>
                      </a:r>
                      <a:r>
                        <a:rPr lang="pt-BR" dirty="0">
                          <a:effectLst/>
                        </a:rPr>
                        <a:t> </a:t>
                      </a:r>
                      <a:r>
                        <a:rPr lang="pt-BR" u="none" strike="noStrike" dirty="0">
                          <a:solidFill>
                            <a:srgbClr val="A55858"/>
                          </a:solidFill>
                          <a:effectLst/>
                          <a:hlinkClick r:id="rId21" tooltip="Ouu (পাতার অস্তিত্ব নেই)"/>
                        </a:rPr>
                        <a:t>ouu</a:t>
                      </a:r>
                      <a:r>
                        <a:rPr lang="pt-BR" dirty="0">
                          <a:effectLst/>
                        </a:rPr>
                        <a:t> </a:t>
                      </a:r>
                      <a:r>
                        <a:rPr lang="pt-BR" u="none" strike="noStrike" dirty="0">
                          <a:solidFill>
                            <a:srgbClr val="A55858"/>
                          </a:solidFill>
                          <a:effectLst/>
                          <a:hlinkClick r:id="rId22" tooltip="Oi (পাতার অস্তিত্ব নেই)"/>
                        </a:rPr>
                        <a:t>oi</a:t>
                      </a:r>
                      <a:endParaRPr lang="pt-BR" dirty="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822960">
                <a:tc>
                  <a:txBody>
                    <a:bodyPr/>
                    <a:lstStyle/>
                    <a:p>
                      <a:pPr algn="ctr"/>
                      <a:r>
                        <a:rPr lang="bn-IN" u="none" strike="noStrike">
                          <a:solidFill>
                            <a:srgbClr val="A55858"/>
                          </a:solidFill>
                          <a:effectLst/>
                          <a:hlinkClick r:id="rId23" tooltip="বিবৃত-মধ্যওষ্ঠাধর স্বরধ্বনি (পাতার অস্তিত্ব নেই)"/>
                        </a:rPr>
                        <a:t>বিবৃত-মধ্যওষ্ঠাধর</a:t>
                      </a:r>
                      <a:endParaRPr lang="bn-IN">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bn-IN" b="1" u="none" strike="noStrike">
                          <a:solidFill>
                            <a:srgbClr val="A55858"/>
                          </a:solidFill>
                          <a:effectLst/>
                          <a:hlinkClick r:id="rId24" tooltip="অ্যা/এ্যা (পাতার অস্তিত্ব নেই)"/>
                        </a:rPr>
                        <a:t>অ্যা/এ্যা</a:t>
                      </a:r>
                      <a:r>
                        <a:rPr lang="bn-IN">
                          <a:effectLst/>
                        </a:rPr>
                        <a:t> </a:t>
                      </a:r>
                      <a:r>
                        <a:rPr lang="en-US" b="1" u="none" strike="noStrike">
                          <a:solidFill>
                            <a:srgbClr val="A55858"/>
                          </a:solidFill>
                          <a:effectLst/>
                          <a:hlinkClick r:id="rId25" tooltip="Æ (পাতার অস্তিত্ব নেই)"/>
                        </a:rPr>
                        <a:t>æ</a:t>
                      </a:r>
                      <a:endParaRPr lang="en-US">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a:effectLst/>
                        </a:rPr>
                        <a:t> </a:t>
                      </a: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bn-IN" b="1" u="none" strike="noStrike" dirty="0">
                          <a:solidFill>
                            <a:srgbClr val="0B0080"/>
                          </a:solidFill>
                          <a:effectLst/>
                          <a:hlinkClick r:id="rId26" tooltip="অ"/>
                        </a:rPr>
                        <a:t>অ</a:t>
                      </a:r>
                      <a:r>
                        <a:rPr lang="bn-IN" dirty="0">
                          <a:effectLst/>
                        </a:rPr>
                        <a:t> </a:t>
                      </a:r>
                      <a:r>
                        <a:rPr lang="en-US" b="1" u="none" strike="noStrike" dirty="0">
                          <a:solidFill>
                            <a:srgbClr val="A55858"/>
                          </a:solidFill>
                          <a:effectLst/>
                          <a:hlinkClick r:id="rId27" tooltip="Ɔ (পাতার অস্তিত্ব নেই)"/>
                        </a:rPr>
                        <a:t>ɔ</a:t>
                      </a:r>
                      <a:endParaRPr lang="en-US" dirty="0">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822960">
                <a:tc>
                  <a:txBody>
                    <a:bodyPr/>
                    <a:lstStyle/>
                    <a:p>
                      <a:pPr algn="ctr"/>
                      <a:r>
                        <a:rPr lang="bn-IN" u="none" strike="noStrike">
                          <a:solidFill>
                            <a:srgbClr val="A55858"/>
                          </a:solidFill>
                          <a:effectLst/>
                          <a:hlinkClick r:id="rId28" tooltip="বিবৃতওষ্ঠাধর স্বরধ্বনি (পাতার অস্তিত্ব নেই)"/>
                        </a:rPr>
                        <a:t>বিবৃতওষ্ঠাধর</a:t>
                      </a:r>
                      <a:endParaRPr lang="bn-IN">
                        <a:effectLst/>
                      </a:endParaRP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en-US" dirty="0">
                          <a:effectLst/>
                        </a:rPr>
                        <a:t> </a:t>
                      </a:r>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bn-IN" b="1" u="none" strike="noStrike">
                          <a:solidFill>
                            <a:srgbClr val="0B0080"/>
                          </a:solidFill>
                          <a:effectLst/>
                          <a:hlinkClick r:id="rId29" tooltip="আ"/>
                        </a:rPr>
                        <a:t>আ</a:t>
                      </a:r>
                      <a:r>
                        <a:rPr lang="bn-IN">
                          <a:effectLst/>
                        </a:rPr>
                        <a:t> </a:t>
                      </a:r>
                      <a:r>
                        <a:rPr lang="en-US" b="1" u="none" strike="noStrike">
                          <a:solidFill>
                            <a:srgbClr val="0B0080"/>
                          </a:solidFill>
                          <a:effectLst/>
                          <a:hlinkClick r:id="rId30" tooltip="A"/>
                        </a:rPr>
                        <a:t>a</a:t>
                      </a:r>
                      <a:endParaRPr lang="en-US"/>
                    </a:p>
                  </a:txBody>
                  <a:tcP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endParaRPr lang="en-US" dirty="0"/>
                    </a:p>
                  </a:txBody>
                  <a:tcPr>
                    <a:lnL w="6350" cap="flat" cmpd="sng" algn="ctr">
                      <a:solidFill>
                        <a:srgbClr val="A2A9B1"/>
                      </a:solidFill>
                      <a:prstDash val="solid"/>
                      <a:round/>
                      <a:headEnd type="none" w="med" len="med"/>
                      <a:tailEnd type="none" w="med" len="med"/>
                    </a:lnL>
                    <a:lnT w="6350" cap="flat" cmpd="sng" algn="ctr">
                      <a:solidFill>
                        <a:srgbClr val="A2A9B1"/>
                      </a:solidFill>
                      <a:prstDash val="solid"/>
                      <a:round/>
                      <a:headEnd type="none" w="med" len="med"/>
                      <a:tailEnd type="none" w="med" len="med"/>
                    </a:lnT>
                  </a:tcPr>
                </a:tc>
              </a:tr>
            </a:tbl>
          </a:graphicData>
        </a:graphic>
      </p:graphicFrame>
      <p:sp>
        <p:nvSpPr>
          <p:cNvPr id="3" name="Rectangle 2"/>
          <p:cNvSpPr>
            <a:spLocks noChangeArrowheads="1"/>
          </p:cNvSpPr>
          <p:nvPr/>
        </p:nvSpPr>
        <p:spPr bwMode="auto">
          <a:xfrm>
            <a:off x="801624" y="250879"/>
            <a:ext cx="1139037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4400" b="0" i="0" u="none" strike="noStrike" cap="none" normalizeH="0" baseline="0" dirty="0" smtClean="0">
                <a:ln>
                  <a:noFill/>
                </a:ln>
                <a:solidFill>
                  <a:srgbClr val="202122"/>
                </a:solidFill>
                <a:effectLst/>
                <a:latin typeface="NikoshBAN" panose="02000000000000000000" pitchFamily="2" charset="0"/>
                <a:cs typeface="NikoshBAN" panose="02000000000000000000" pitchFamily="2" charset="0"/>
              </a:rPr>
              <a:t>নিচে আন্তর্জাতিক ধ্বনিমূলক বর্ণমালাতে বাংলা স্বরধ্বনিগুলি উচ্চারণস্থল ও উচ্চারণকৌশল অনুযায়ী ছক আকারে দেখানো হল।</a:t>
            </a:r>
            <a:endParaRPr kumimoji="0" lang="en-US" altLang="en-US" sz="4400" b="0"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8946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317" y="137101"/>
            <a:ext cx="2469094" cy="13534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76212"/>
            <a:ext cx="7600950" cy="6505575"/>
          </a:xfrm>
          <a:prstGeom prst="rect">
            <a:avLst/>
          </a:prstGeom>
        </p:spPr>
      </p:pic>
    </p:spTree>
    <p:extLst>
      <p:ext uri="{BB962C8B-B14F-4D97-AF65-F5344CB8AC3E}">
        <p14:creationId xmlns:p14="http://schemas.microsoft.com/office/powerpoint/2010/main" val="2715390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2152" y="448056"/>
            <a:ext cx="6272784" cy="1323439"/>
          </a:xfrm>
          <a:prstGeom prst="rect">
            <a:avLst/>
          </a:prstGeom>
          <a:noFill/>
        </p:spPr>
        <p:txBody>
          <a:bodyPr wrap="square" rtlCol="0">
            <a:spAutoFit/>
          </a:bodyPr>
          <a:lstStyle/>
          <a:p>
            <a:r>
              <a:rPr lang="bn-IN" sz="8000" dirty="0" smtClean="0">
                <a:latin typeface="NikoshBAN" panose="02000000000000000000" pitchFamily="2" charset="0"/>
                <a:cs typeface="NikoshBAN" panose="02000000000000000000" pitchFamily="2" charset="0"/>
              </a:rPr>
              <a:t>আজকের পাঠ</a:t>
            </a:r>
            <a:endParaRPr lang="en-US" sz="8000" dirty="0">
              <a:latin typeface="NikoshBAN" panose="02000000000000000000" pitchFamily="2" charset="0"/>
              <a:cs typeface="NikoshBAN" panose="02000000000000000000" pitchFamily="2" charset="0"/>
            </a:endParaRPr>
          </a:p>
        </p:txBody>
      </p:sp>
      <p:sp>
        <p:nvSpPr>
          <p:cNvPr id="3" name="TextBox 2"/>
          <p:cNvSpPr txBox="1"/>
          <p:nvPr/>
        </p:nvSpPr>
        <p:spPr>
          <a:xfrm>
            <a:off x="3831336" y="2414016"/>
            <a:ext cx="4389120" cy="1015663"/>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ধ্বনি ও বর্ণ প্রকরণ</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4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endParaRPr lang="en-US" dirty="0"/>
          </a:p>
        </p:txBody>
      </p:sp>
      <p:sp>
        <p:nvSpPr>
          <p:cNvPr id="2" name="Content Placeholder 1"/>
          <p:cNvSpPr>
            <a:spLocks noGrp="1"/>
          </p:cNvSpPr>
          <p:nvPr>
            <p:ph idx="1"/>
          </p:nvPr>
        </p:nvSpPr>
        <p:spPr>
          <a:xfrm>
            <a:off x="73152" y="1825625"/>
            <a:ext cx="12118848" cy="4351338"/>
          </a:xfrm>
        </p:spPr>
        <p:txBody>
          <a:bodyPr>
            <a:normAutofit/>
          </a:bodyPr>
          <a:lstStyle/>
          <a:p>
            <a:pPr lvl="0">
              <a:buClr>
                <a:srgbClr val="F3A447"/>
              </a:buClr>
              <a:buFont typeface="Wingdings" pitchFamily="2" charset="2"/>
              <a:buChar char="Ø"/>
            </a:pPr>
            <a:r>
              <a:rPr lang="bn-IN" sz="5400" dirty="0" smtClean="0">
                <a:latin typeface="NikoshBAN" panose="02000000000000000000" pitchFamily="2" charset="0"/>
                <a:cs typeface="NikoshBAN" panose="02000000000000000000" pitchFamily="2" charset="0"/>
              </a:rPr>
              <a:t>পাঠ শেষে</a:t>
            </a:r>
            <a:r>
              <a:rPr lang="en-US" sz="5400" dirty="0" smtClean="0">
                <a:latin typeface="NikoshBAN" panose="02000000000000000000" pitchFamily="2" charset="0"/>
                <a:cs typeface="NikoshBAN" panose="02000000000000000000" pitchFamily="2" charset="0"/>
              </a:rPr>
              <a:t> </a:t>
            </a:r>
            <a:r>
              <a:rPr lang="bn-IN" sz="5400" dirty="0" smtClean="0">
                <a:solidFill>
                  <a:prstClr val="white"/>
                </a:solidFill>
                <a:latin typeface="NikoshBAN" panose="02000000000000000000" pitchFamily="2" charset="0"/>
                <a:cs typeface="NikoshBAN" panose="02000000000000000000" pitchFamily="2" charset="0"/>
              </a:rPr>
              <a:t>শিক্ষার্থীরা</a:t>
            </a:r>
            <a:endParaRPr lang="bn-IN" sz="5400" dirty="0" smtClean="0">
              <a:latin typeface="NikoshBAN" panose="02000000000000000000" pitchFamily="2" charset="0"/>
              <a:cs typeface="NikoshBAN" panose="02000000000000000000" pitchFamily="2" charset="0"/>
            </a:endParaRPr>
          </a:p>
          <a:p>
            <a:pPr marL="0" indent="0">
              <a:buClr>
                <a:srgbClr val="FF0000"/>
              </a:buClr>
              <a:buNone/>
            </a:pPr>
            <a:r>
              <a:rPr lang="en-US" sz="5400" dirty="0" err="1" smtClean="0">
                <a:latin typeface="NikoshBAN" panose="02000000000000000000" pitchFamily="2" charset="0"/>
                <a:cs typeface="NikoshBAN" panose="02000000000000000000" pitchFamily="2" charset="0"/>
              </a:rPr>
              <a:t>স্বর</a:t>
            </a:r>
            <a:r>
              <a:rPr lang="bn-IN" sz="5400" dirty="0" smtClean="0">
                <a:latin typeface="NikoshBAN" panose="02000000000000000000" pitchFamily="2" charset="0"/>
                <a:cs typeface="NikoshBAN" panose="02000000000000000000" pitchFamily="2" charset="0"/>
              </a:rPr>
              <a:t>ধ্বনি </a:t>
            </a:r>
            <a:r>
              <a:rPr lang="bn-IN" sz="5400" dirty="0">
                <a:latin typeface="NikoshBAN" panose="02000000000000000000" pitchFamily="2" charset="0"/>
                <a:cs typeface="NikoshBAN" panose="02000000000000000000" pitchFamily="2" charset="0"/>
              </a:rPr>
              <a:t>কয়টি ও কি কি বলতে </a:t>
            </a:r>
            <a:r>
              <a:rPr lang="bn-IN" sz="5400" dirty="0" smtClean="0">
                <a:latin typeface="NikoshBAN" panose="02000000000000000000" pitchFamily="2" charset="0"/>
                <a:cs typeface="NikoshBAN" panose="02000000000000000000" pitchFamily="2" charset="0"/>
              </a:rPr>
              <a:t>পারবে;</a:t>
            </a:r>
            <a:endParaRPr lang="bn-IN" sz="5400" dirty="0">
              <a:latin typeface="NikoshBAN" panose="02000000000000000000" pitchFamily="2" charset="0"/>
              <a:cs typeface="NikoshBAN" panose="02000000000000000000" pitchFamily="2" charset="0"/>
            </a:endParaRPr>
          </a:p>
          <a:p>
            <a:pPr marL="0" indent="0">
              <a:buClr>
                <a:srgbClr val="FF0000"/>
              </a:buClr>
              <a:buNone/>
            </a:pPr>
            <a:r>
              <a:rPr lang="en-US" sz="5400" dirty="0" err="1" smtClean="0">
                <a:latin typeface="NikoshBAN" panose="02000000000000000000" pitchFamily="2" charset="0"/>
                <a:cs typeface="NikoshBAN" panose="02000000000000000000" pitchFamily="2" charset="0"/>
              </a:rPr>
              <a:t>স্বর</a:t>
            </a:r>
            <a:r>
              <a:rPr lang="bn-IN" sz="5400" dirty="0" smtClean="0">
                <a:latin typeface="NikoshBAN" panose="02000000000000000000" pitchFamily="2" charset="0"/>
                <a:cs typeface="NikoshBAN" panose="02000000000000000000" pitchFamily="2" charset="0"/>
              </a:rPr>
              <a:t>ধ্বনির </a:t>
            </a:r>
            <a:r>
              <a:rPr lang="bn-IN" sz="5400" dirty="0">
                <a:latin typeface="NikoshBAN" panose="02000000000000000000" pitchFamily="2" charset="0"/>
                <a:cs typeface="NikoshBAN" panose="02000000000000000000" pitchFamily="2" charset="0"/>
              </a:rPr>
              <a:t>উচ্চারণের স্থান অনুযায়ী নাম </a:t>
            </a:r>
            <a:endParaRPr lang="en-US" sz="5400" dirty="0">
              <a:latin typeface="NikoshBAN" panose="02000000000000000000" pitchFamily="2" charset="0"/>
              <a:cs typeface="NikoshBAN" panose="02000000000000000000" pitchFamily="2" charset="0"/>
            </a:endParaRPr>
          </a:p>
          <a:p>
            <a:pPr marL="0" indent="0">
              <a:buClr>
                <a:srgbClr val="FF0000"/>
              </a:buClr>
              <a:buNone/>
            </a:pPr>
            <a:r>
              <a:rPr lang="en-US" sz="5400" dirty="0">
                <a:latin typeface="NikoshBAN" panose="02000000000000000000" pitchFamily="2" charset="0"/>
                <a:cs typeface="NikoshBAN" panose="02000000000000000000" pitchFamily="2" charset="0"/>
              </a:rPr>
              <a:t>    </a:t>
            </a:r>
            <a:r>
              <a:rPr lang="bn-IN" sz="5400" dirty="0">
                <a:latin typeface="NikoshBAN" panose="02000000000000000000" pitchFamily="2" charset="0"/>
                <a:cs typeface="NikoshBAN" panose="02000000000000000000" pitchFamily="2" charset="0"/>
              </a:rPr>
              <a:t>বলতে </a:t>
            </a:r>
            <a:r>
              <a:rPr lang="bn-IN" sz="5400" dirty="0" smtClean="0">
                <a:latin typeface="NikoshBAN" panose="02000000000000000000" pitchFamily="2" charset="0"/>
                <a:cs typeface="NikoshBAN" panose="02000000000000000000" pitchFamily="2" charset="0"/>
              </a:rPr>
              <a:t>পারবে;</a:t>
            </a:r>
            <a:endParaRPr lang="bn-IN" sz="5400" dirty="0">
              <a:latin typeface="NikoshBAN" panose="02000000000000000000" pitchFamily="2" charset="0"/>
              <a:cs typeface="NikoshBAN" panose="02000000000000000000" pitchFamily="2" charset="0"/>
            </a:endParaRPr>
          </a:p>
          <a:p>
            <a:pPr marL="0" indent="0">
              <a:buClr>
                <a:srgbClr val="FF0000"/>
              </a:buClr>
              <a:buNone/>
            </a:pPr>
            <a:r>
              <a:rPr lang="en-US" sz="5400" dirty="0" err="1" smtClean="0">
                <a:latin typeface="NikoshBAN" panose="02000000000000000000" pitchFamily="2" charset="0"/>
                <a:cs typeface="NikoshBAN" panose="02000000000000000000" pitchFamily="2" charset="0"/>
              </a:rPr>
              <a:t>মৌলিক</a:t>
            </a:r>
            <a:r>
              <a:rPr lang="en-US" sz="5400" dirty="0" smtClean="0">
                <a:latin typeface="NikoshBAN" panose="02000000000000000000" pitchFamily="2" charset="0"/>
                <a:cs typeface="NikoshBAN" panose="02000000000000000000" pitchFamily="2" charset="0"/>
              </a:rPr>
              <a:t> ও </a:t>
            </a:r>
            <a:r>
              <a:rPr lang="en-US" sz="5400" dirty="0" err="1" smtClean="0">
                <a:latin typeface="NikoshBAN" panose="02000000000000000000" pitchFamily="2" charset="0"/>
                <a:cs typeface="NikoshBAN" panose="02000000000000000000" pitchFamily="2" charset="0"/>
              </a:rPr>
              <a:t>যৌগিক</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স্বর</a:t>
            </a:r>
            <a:r>
              <a:rPr lang="bn-IN" sz="5400" dirty="0" smtClean="0">
                <a:latin typeface="NikoshBAN" panose="02000000000000000000" pitchFamily="2" charset="0"/>
                <a:cs typeface="NikoshBAN" panose="02000000000000000000" pitchFamily="2" charset="0"/>
              </a:rPr>
              <a:t>ধ্বনি </a:t>
            </a:r>
            <a:r>
              <a:rPr lang="bn-IN" sz="5400" dirty="0">
                <a:latin typeface="NikoshBAN" panose="02000000000000000000" pitchFamily="2" charset="0"/>
                <a:cs typeface="NikoshBAN" panose="02000000000000000000" pitchFamily="2" charset="0"/>
              </a:rPr>
              <a:t>চিহ্নিত করতে পারবে।</a:t>
            </a:r>
          </a:p>
          <a:p>
            <a:pPr marL="0" indent="0">
              <a:buClr>
                <a:srgbClr val="FF0000"/>
              </a:buClr>
              <a:buNone/>
            </a:pPr>
            <a:endParaRPr lang="bn-IN" sz="5400" dirty="0">
              <a:latin typeface="NikoshBAN" panose="02000000000000000000" pitchFamily="2" charset="0"/>
              <a:cs typeface="NikoshBAN" panose="02000000000000000000" pitchFamily="2" charset="0"/>
            </a:endParaRPr>
          </a:p>
          <a:p>
            <a:pPr>
              <a:buClr>
                <a:srgbClr val="FF0000"/>
              </a:buClr>
              <a:buFont typeface="Wingdings" pitchFamily="2" charset="2"/>
              <a:buChar char="v"/>
            </a:pPr>
            <a:endParaRPr lang="bn-IN" sz="2400" dirty="0"/>
          </a:p>
        </p:txBody>
      </p:sp>
    </p:spTree>
    <p:extLst>
      <p:ext uri="{BB962C8B-B14F-4D97-AF65-F5344CB8AC3E}">
        <p14:creationId xmlns:p14="http://schemas.microsoft.com/office/powerpoint/2010/main" val="3169843379"/>
      </p:ext>
    </p:extLst>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0864" y="365760"/>
            <a:ext cx="7278624" cy="1323439"/>
          </a:xfrm>
          <a:prstGeom prst="rect">
            <a:avLst/>
          </a:prstGeom>
          <a:noFill/>
        </p:spPr>
        <p:txBody>
          <a:bodyPr wrap="square" rtlCol="0">
            <a:spAutoFit/>
          </a:bodyPr>
          <a:lstStyle/>
          <a:p>
            <a:r>
              <a:rPr lang="bn-IN" sz="8000" dirty="0" smtClean="0">
                <a:latin typeface="NikoshBAN" panose="02000000000000000000" pitchFamily="2" charset="0"/>
                <a:cs typeface="NikoshBAN" panose="02000000000000000000" pitchFamily="2" charset="0"/>
              </a:rPr>
              <a:t>কার ও ফলা </a:t>
            </a:r>
            <a:endParaRPr lang="en-US" sz="8000" dirty="0">
              <a:latin typeface="NikoshBAN" panose="02000000000000000000" pitchFamily="2" charset="0"/>
              <a:cs typeface="NikoshBAN" panose="02000000000000000000" pitchFamily="2" charset="0"/>
            </a:endParaRPr>
          </a:p>
        </p:txBody>
      </p:sp>
      <p:sp>
        <p:nvSpPr>
          <p:cNvPr id="3" name="TextBox 2"/>
          <p:cNvSpPr txBox="1"/>
          <p:nvPr/>
        </p:nvSpPr>
        <p:spPr>
          <a:xfrm>
            <a:off x="1600200" y="2203704"/>
            <a:ext cx="10268712" cy="341632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স্বর বর্ণের সংক্ষিপ্ত রুপকে কার বলে। কার ১০টি</a:t>
            </a:r>
          </a:p>
          <a:p>
            <a:r>
              <a:rPr lang="bn-IN" sz="5400" dirty="0" smtClean="0">
                <a:latin typeface="NikoshBAN" panose="02000000000000000000" pitchFamily="2" charset="0"/>
                <a:cs typeface="NikoshBAN" panose="02000000000000000000" pitchFamily="2" charset="0"/>
              </a:rPr>
              <a:t>ব্যাঞ্জনবর্ণের সংক্ষিপ্ত রুপকে ফলা বলে । </a:t>
            </a:r>
          </a:p>
          <a:p>
            <a:r>
              <a:rPr lang="bn-IN" sz="5400" dirty="0" smtClean="0">
                <a:latin typeface="NikoshBAN" panose="02000000000000000000" pitchFamily="2" charset="0"/>
                <a:cs typeface="NikoshBAN" panose="02000000000000000000" pitchFamily="2" charset="0"/>
              </a:rPr>
              <a:t>ফলা ৬টি য-ফল, ম-ফলা, ব-ফলা, ন-ফলা, র-ফলা ইত্যাদি।</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3410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5656" y="265176"/>
            <a:ext cx="4663440" cy="1323439"/>
          </a:xfrm>
          <a:prstGeom prst="rect">
            <a:avLst/>
          </a:prstGeom>
          <a:noFill/>
        </p:spPr>
        <p:txBody>
          <a:bodyPr wrap="square" rtlCol="0">
            <a:spAutoFit/>
          </a:bodyPr>
          <a:lstStyle/>
          <a:p>
            <a:r>
              <a:rPr lang="bn-IN" sz="8000" dirty="0" smtClean="0">
                <a:latin typeface="NikoshBAN" panose="02000000000000000000" pitchFamily="2" charset="0"/>
                <a:cs typeface="NikoshBAN" panose="02000000000000000000" pitchFamily="2" charset="0"/>
              </a:rPr>
              <a:t>একক কাজ</a:t>
            </a:r>
            <a:endParaRPr lang="en-US" sz="8000" dirty="0">
              <a:latin typeface="NikoshBAN" panose="02000000000000000000" pitchFamily="2" charset="0"/>
              <a:cs typeface="NikoshBAN" panose="02000000000000000000" pitchFamily="2" charset="0"/>
            </a:endParaRPr>
          </a:p>
        </p:txBody>
      </p:sp>
      <p:sp>
        <p:nvSpPr>
          <p:cNvPr id="3" name="TextBox 2"/>
          <p:cNvSpPr txBox="1"/>
          <p:nvPr/>
        </p:nvSpPr>
        <p:spPr>
          <a:xfrm>
            <a:off x="3118104" y="2267712"/>
            <a:ext cx="7013448" cy="2554545"/>
          </a:xfrm>
          <a:prstGeom prst="rect">
            <a:avLst/>
          </a:prstGeom>
          <a:noFill/>
        </p:spPr>
        <p:txBody>
          <a:bodyPr wrap="square" rtlCol="0">
            <a:spAutoFit/>
          </a:bodyPr>
          <a:lstStyle/>
          <a:p>
            <a:r>
              <a:rPr lang="bn-IN" sz="8000" dirty="0" smtClean="0">
                <a:latin typeface="NikoshBAN" panose="02000000000000000000" pitchFamily="2" charset="0"/>
                <a:cs typeface="NikoshBAN" panose="02000000000000000000" pitchFamily="2" charset="0"/>
              </a:rPr>
              <a:t>১। কার কাকে বলে?.</a:t>
            </a:r>
          </a:p>
          <a:p>
            <a:r>
              <a:rPr lang="bn-IN" sz="8000" dirty="0" smtClean="0">
                <a:latin typeface="NikoshBAN" panose="02000000000000000000" pitchFamily="2" charset="0"/>
                <a:cs typeface="NikoshBAN" panose="02000000000000000000" pitchFamily="2" charset="0"/>
              </a:rPr>
              <a:t>২। ফলা কয়টি?</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64264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3440" y="173736"/>
            <a:ext cx="1847088" cy="1200329"/>
          </a:xfrm>
          <a:prstGeom prst="rect">
            <a:avLst/>
          </a:prstGeom>
          <a:noFill/>
        </p:spPr>
        <p:txBody>
          <a:bodyPr wrap="square" rtlCol="0">
            <a:spAutoFit/>
          </a:bodyPr>
          <a:lstStyle/>
          <a:p>
            <a:r>
              <a:rPr lang="bn-IN" sz="7200" dirty="0" smtClean="0">
                <a:latin typeface="NikoshBAN" panose="02000000000000000000" pitchFamily="2" charset="0"/>
                <a:cs typeface="NikoshBAN" panose="02000000000000000000" pitchFamily="2" charset="0"/>
              </a:rPr>
              <a:t>মাত্রা </a:t>
            </a:r>
            <a:endParaRPr lang="en-US" sz="2000" dirty="0">
              <a:latin typeface="NikoshBAN" panose="02000000000000000000" pitchFamily="2" charset="0"/>
              <a:cs typeface="NikoshBAN"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55106735"/>
              </p:ext>
            </p:extLst>
          </p:nvPr>
        </p:nvGraphicFramePr>
        <p:xfrm>
          <a:off x="1280160" y="1310057"/>
          <a:ext cx="9105390" cy="4977048"/>
        </p:xfrm>
        <a:graphic>
          <a:graphicData uri="http://schemas.openxmlformats.org/drawingml/2006/table">
            <a:tbl>
              <a:tblPr firstRow="1" bandRow="1">
                <a:tableStyleId>{5C22544A-7EE6-4342-B048-85BDC9FD1C3A}</a:tableStyleId>
              </a:tblPr>
              <a:tblGrid>
                <a:gridCol w="2002536"/>
                <a:gridCol w="1639620"/>
                <a:gridCol w="1821078"/>
                <a:gridCol w="1821078"/>
                <a:gridCol w="1821078"/>
              </a:tblGrid>
              <a:tr h="1244262">
                <a:tc>
                  <a:txBody>
                    <a:bodyPr/>
                    <a:lstStyle/>
                    <a:p>
                      <a:endParaRPr lang="en-US" sz="4400" dirty="0">
                        <a:latin typeface="NikoshBAN" panose="02000000000000000000" pitchFamily="2" charset="0"/>
                        <a:cs typeface="NikoshBAN" panose="02000000000000000000" pitchFamily="2" charset="0"/>
                      </a:endParaRPr>
                    </a:p>
                  </a:txBody>
                  <a:tcPr/>
                </a:tc>
                <a:tc>
                  <a:txBody>
                    <a:bodyPr/>
                    <a:lstStyle/>
                    <a:p>
                      <a:r>
                        <a:rPr lang="bn-IN" sz="4400" dirty="0" smtClean="0">
                          <a:solidFill>
                            <a:schemeClr val="bg1"/>
                          </a:solidFill>
                          <a:latin typeface="NikoshBAN" panose="02000000000000000000" pitchFamily="2" charset="0"/>
                          <a:cs typeface="NikoshBAN" panose="02000000000000000000" pitchFamily="2" charset="0"/>
                        </a:rPr>
                        <a:t>পূর্ণমাত্রা</a:t>
                      </a:r>
                      <a:endParaRPr lang="en-US" sz="4400" dirty="0">
                        <a:solidFill>
                          <a:schemeClr val="bg1"/>
                        </a:solidFill>
                        <a:latin typeface="NikoshBAN" panose="02000000000000000000" pitchFamily="2" charset="0"/>
                        <a:cs typeface="NikoshBAN" panose="02000000000000000000" pitchFamily="2" charset="0"/>
                      </a:endParaRPr>
                    </a:p>
                  </a:txBody>
                  <a:tcPr/>
                </a:tc>
                <a:tc>
                  <a:txBody>
                    <a:bodyPr/>
                    <a:lstStyle/>
                    <a:p>
                      <a:r>
                        <a:rPr lang="bn-IN" sz="4400" dirty="0" smtClean="0">
                          <a:latin typeface="NikoshBAN" panose="02000000000000000000" pitchFamily="2" charset="0"/>
                          <a:cs typeface="NikoshBAN" panose="02000000000000000000" pitchFamily="2" charset="0"/>
                        </a:rPr>
                        <a:t>অর্ধমাত্রা</a:t>
                      </a:r>
                      <a:endParaRPr lang="en-US" sz="4400" dirty="0">
                        <a:latin typeface="NikoshBAN" panose="02000000000000000000" pitchFamily="2" charset="0"/>
                        <a:cs typeface="NikoshBAN" panose="02000000000000000000" pitchFamily="2" charset="0"/>
                      </a:endParaRPr>
                    </a:p>
                  </a:txBody>
                  <a:tcPr/>
                </a:tc>
                <a:tc>
                  <a:txBody>
                    <a:bodyPr/>
                    <a:lstStyle/>
                    <a:p>
                      <a:r>
                        <a:rPr lang="bn-IN" sz="4400" dirty="0" smtClean="0">
                          <a:latin typeface="NikoshBAN" panose="02000000000000000000" pitchFamily="2" charset="0"/>
                          <a:cs typeface="NikoshBAN" panose="02000000000000000000" pitchFamily="2" charset="0"/>
                        </a:rPr>
                        <a:t>মাত্রাহীন</a:t>
                      </a:r>
                      <a:endParaRPr lang="en-US" sz="4400" dirty="0">
                        <a:latin typeface="NikoshBAN" panose="02000000000000000000" pitchFamily="2" charset="0"/>
                        <a:cs typeface="NikoshBAN" panose="02000000000000000000" pitchFamily="2" charset="0"/>
                      </a:endParaRPr>
                    </a:p>
                  </a:txBody>
                  <a:tcPr/>
                </a:tc>
                <a:tc>
                  <a:txBody>
                    <a:bodyPr/>
                    <a:lstStyle/>
                    <a:p>
                      <a:r>
                        <a:rPr lang="bn-IN" sz="4400" dirty="0" smtClean="0">
                          <a:latin typeface="NikoshBAN" panose="02000000000000000000" pitchFamily="2" charset="0"/>
                          <a:cs typeface="NikoshBAN" panose="02000000000000000000" pitchFamily="2" charset="0"/>
                        </a:rPr>
                        <a:t>মোট</a:t>
                      </a:r>
                      <a:endParaRPr lang="en-US" sz="4400" dirty="0">
                        <a:latin typeface="NikoshBAN" panose="02000000000000000000" pitchFamily="2" charset="0"/>
                        <a:cs typeface="NikoshBAN" panose="02000000000000000000" pitchFamily="2" charset="0"/>
                      </a:endParaRPr>
                    </a:p>
                  </a:txBody>
                  <a:tcPr/>
                </a:tc>
              </a:tr>
              <a:tr h="1244262">
                <a:tc>
                  <a:txBody>
                    <a:bodyPr/>
                    <a:lstStyle/>
                    <a:p>
                      <a:r>
                        <a:rPr lang="bn-IN" sz="5400" dirty="0" smtClean="0">
                          <a:latin typeface="NikoshBAN" panose="02000000000000000000" pitchFamily="2" charset="0"/>
                          <a:cs typeface="NikoshBAN" panose="02000000000000000000" pitchFamily="2" charset="0"/>
                        </a:rPr>
                        <a:t>স্বরবর্ণ</a:t>
                      </a:r>
                      <a:endParaRPr lang="en-US" sz="5400" dirty="0">
                        <a:latin typeface="NikoshBAN" panose="02000000000000000000" pitchFamily="2" charset="0"/>
                        <a:cs typeface="NikoshBAN" panose="02000000000000000000" pitchFamily="2" charset="0"/>
                      </a:endParaRPr>
                    </a:p>
                  </a:txBody>
                  <a:tcPr/>
                </a:tc>
                <a:tc>
                  <a:txBody>
                    <a:bodyPr/>
                    <a:lstStyle/>
                    <a:p>
                      <a:r>
                        <a:rPr lang="bn-IN" sz="5400" dirty="0" smtClean="0">
                          <a:latin typeface="NikoshBAN" panose="02000000000000000000" pitchFamily="2" charset="0"/>
                          <a:cs typeface="NikoshBAN" panose="02000000000000000000" pitchFamily="2" charset="0"/>
                        </a:rPr>
                        <a:t>৬টি</a:t>
                      </a:r>
                      <a:endParaRPr lang="en-US" sz="5400" dirty="0">
                        <a:latin typeface="NikoshBAN" panose="02000000000000000000" pitchFamily="2" charset="0"/>
                        <a:cs typeface="NikoshBAN" panose="02000000000000000000" pitchFamily="2" charset="0"/>
                      </a:endParaRPr>
                    </a:p>
                  </a:txBody>
                  <a:tcPr/>
                </a:tc>
                <a:tc>
                  <a:txBody>
                    <a:bodyPr/>
                    <a:lstStyle/>
                    <a:p>
                      <a:r>
                        <a:rPr lang="bn-IN" sz="5400" dirty="0" smtClean="0">
                          <a:latin typeface="NikoshBAN" panose="02000000000000000000" pitchFamily="2" charset="0"/>
                          <a:cs typeface="NikoshBAN" panose="02000000000000000000" pitchFamily="2" charset="0"/>
                        </a:rPr>
                        <a:t>১ টি</a:t>
                      </a:r>
                      <a:endParaRPr lang="en-US" sz="5400" dirty="0">
                        <a:latin typeface="NikoshBAN" panose="02000000000000000000" pitchFamily="2" charset="0"/>
                        <a:cs typeface="NikoshBAN" panose="02000000000000000000" pitchFamily="2" charset="0"/>
                      </a:endParaRPr>
                    </a:p>
                  </a:txBody>
                  <a:tcPr/>
                </a:tc>
                <a:tc>
                  <a:txBody>
                    <a:bodyPr/>
                    <a:lstStyle/>
                    <a:p>
                      <a:r>
                        <a:rPr lang="bn-IN" sz="5400" dirty="0" smtClean="0">
                          <a:latin typeface="NikoshBAN" panose="02000000000000000000" pitchFamily="2" charset="0"/>
                          <a:cs typeface="NikoshBAN" panose="02000000000000000000" pitchFamily="2" charset="0"/>
                        </a:rPr>
                        <a:t>৪টি</a:t>
                      </a:r>
                      <a:endParaRPr lang="en-US" sz="5400" dirty="0">
                        <a:latin typeface="NikoshBAN" panose="02000000000000000000" pitchFamily="2" charset="0"/>
                        <a:cs typeface="NikoshBAN" panose="02000000000000000000" pitchFamily="2" charset="0"/>
                      </a:endParaRPr>
                    </a:p>
                  </a:txBody>
                  <a:tcPr/>
                </a:tc>
                <a:tc>
                  <a:txBody>
                    <a:bodyPr/>
                    <a:lstStyle/>
                    <a:p>
                      <a:r>
                        <a:rPr lang="bn-IN" sz="5400" dirty="0" smtClean="0">
                          <a:latin typeface="NikoshBAN" panose="02000000000000000000" pitchFamily="2" charset="0"/>
                          <a:cs typeface="NikoshBAN" panose="02000000000000000000" pitchFamily="2" charset="0"/>
                        </a:rPr>
                        <a:t>১১টি</a:t>
                      </a:r>
                      <a:endParaRPr lang="en-US" sz="5400" dirty="0">
                        <a:latin typeface="NikoshBAN" panose="02000000000000000000" pitchFamily="2" charset="0"/>
                        <a:cs typeface="NikoshBAN" panose="02000000000000000000" pitchFamily="2" charset="0"/>
                      </a:endParaRPr>
                    </a:p>
                  </a:txBody>
                  <a:tcPr/>
                </a:tc>
              </a:tr>
              <a:tr h="1244262">
                <a:tc>
                  <a:txBody>
                    <a:bodyPr/>
                    <a:lstStyle/>
                    <a:p>
                      <a:r>
                        <a:rPr lang="bn-IN" sz="4800" dirty="0" smtClean="0">
                          <a:latin typeface="NikoshBAN" panose="02000000000000000000" pitchFamily="2" charset="0"/>
                          <a:cs typeface="NikoshBAN" panose="02000000000000000000" pitchFamily="2" charset="0"/>
                        </a:rPr>
                        <a:t>ব্যাঞ্জনবর্ণ</a:t>
                      </a:r>
                      <a:endParaRPr lang="en-US" sz="4800" dirty="0">
                        <a:latin typeface="NikoshBAN" panose="02000000000000000000" pitchFamily="2" charset="0"/>
                        <a:cs typeface="NikoshBAN" panose="02000000000000000000" pitchFamily="2" charset="0"/>
                      </a:endParaRPr>
                    </a:p>
                  </a:txBody>
                  <a:tcPr/>
                </a:tc>
                <a:tc>
                  <a:txBody>
                    <a:bodyPr/>
                    <a:lstStyle/>
                    <a:p>
                      <a:r>
                        <a:rPr lang="bn-IN" sz="4800" dirty="0" smtClean="0">
                          <a:latin typeface="NikoshBAN" panose="02000000000000000000" pitchFamily="2" charset="0"/>
                          <a:cs typeface="NikoshBAN" panose="02000000000000000000" pitchFamily="2" charset="0"/>
                        </a:rPr>
                        <a:t>২৬টি</a:t>
                      </a:r>
                      <a:endParaRPr lang="en-US" sz="4800" dirty="0">
                        <a:latin typeface="NikoshBAN" panose="02000000000000000000" pitchFamily="2" charset="0"/>
                        <a:cs typeface="NikoshBAN" panose="02000000000000000000" pitchFamily="2" charset="0"/>
                      </a:endParaRPr>
                    </a:p>
                  </a:txBody>
                  <a:tcPr/>
                </a:tc>
                <a:tc>
                  <a:txBody>
                    <a:bodyPr/>
                    <a:lstStyle/>
                    <a:p>
                      <a:r>
                        <a:rPr lang="bn-IN" sz="4800" dirty="0" smtClean="0">
                          <a:latin typeface="NikoshBAN" panose="02000000000000000000" pitchFamily="2" charset="0"/>
                          <a:cs typeface="NikoshBAN" panose="02000000000000000000" pitchFamily="2" charset="0"/>
                        </a:rPr>
                        <a:t>৭টি</a:t>
                      </a:r>
                      <a:endParaRPr lang="en-US" sz="4800" dirty="0">
                        <a:latin typeface="NikoshBAN" panose="02000000000000000000" pitchFamily="2" charset="0"/>
                        <a:cs typeface="NikoshBAN" panose="02000000000000000000" pitchFamily="2" charset="0"/>
                      </a:endParaRPr>
                    </a:p>
                  </a:txBody>
                  <a:tcPr/>
                </a:tc>
                <a:tc>
                  <a:txBody>
                    <a:bodyPr/>
                    <a:lstStyle/>
                    <a:p>
                      <a:r>
                        <a:rPr lang="bn-IN" sz="4800" dirty="0" smtClean="0">
                          <a:latin typeface="NikoshBAN" panose="02000000000000000000" pitchFamily="2" charset="0"/>
                          <a:cs typeface="NikoshBAN" panose="02000000000000000000" pitchFamily="2" charset="0"/>
                        </a:rPr>
                        <a:t>৬টি</a:t>
                      </a:r>
                      <a:endParaRPr lang="en-US" sz="4800" dirty="0">
                        <a:latin typeface="NikoshBAN" panose="02000000000000000000" pitchFamily="2" charset="0"/>
                        <a:cs typeface="NikoshBAN" panose="02000000000000000000" pitchFamily="2" charset="0"/>
                      </a:endParaRPr>
                    </a:p>
                  </a:txBody>
                  <a:tcPr/>
                </a:tc>
                <a:tc>
                  <a:txBody>
                    <a:bodyPr/>
                    <a:lstStyle/>
                    <a:p>
                      <a:r>
                        <a:rPr lang="bn-IN" sz="4800" dirty="0" smtClean="0">
                          <a:latin typeface="NikoshBAN" panose="02000000000000000000" pitchFamily="2" charset="0"/>
                          <a:cs typeface="NikoshBAN" panose="02000000000000000000" pitchFamily="2" charset="0"/>
                        </a:rPr>
                        <a:t>৩৯টি</a:t>
                      </a:r>
                      <a:endParaRPr lang="en-US" sz="4800" dirty="0">
                        <a:latin typeface="NikoshBAN" panose="02000000000000000000" pitchFamily="2" charset="0"/>
                        <a:cs typeface="NikoshBAN" panose="02000000000000000000" pitchFamily="2" charset="0"/>
                      </a:endParaRPr>
                    </a:p>
                  </a:txBody>
                  <a:tcPr/>
                </a:tc>
              </a:tr>
              <a:tr h="1244262">
                <a:tc>
                  <a:txBody>
                    <a:bodyPr/>
                    <a:lstStyle/>
                    <a:p>
                      <a:r>
                        <a:rPr lang="bn-IN" sz="5400" dirty="0" smtClean="0">
                          <a:latin typeface="NikoshBAN" panose="02000000000000000000" pitchFamily="2" charset="0"/>
                          <a:cs typeface="NikoshBAN" panose="02000000000000000000" pitchFamily="2" charset="0"/>
                        </a:rPr>
                        <a:t>সর্বমোট</a:t>
                      </a:r>
                      <a:endParaRPr lang="en-US" sz="5400" dirty="0">
                        <a:latin typeface="NikoshBAN" panose="02000000000000000000" pitchFamily="2" charset="0"/>
                        <a:cs typeface="NikoshBAN" panose="02000000000000000000" pitchFamily="2" charset="0"/>
                      </a:endParaRPr>
                    </a:p>
                  </a:txBody>
                  <a:tcPr/>
                </a:tc>
                <a:tc>
                  <a:txBody>
                    <a:bodyPr/>
                    <a:lstStyle/>
                    <a:p>
                      <a:r>
                        <a:rPr lang="bn-IN" sz="5400" dirty="0" smtClean="0">
                          <a:latin typeface="NikoshBAN" panose="02000000000000000000" pitchFamily="2" charset="0"/>
                          <a:cs typeface="NikoshBAN" panose="02000000000000000000" pitchFamily="2" charset="0"/>
                        </a:rPr>
                        <a:t>৩২টি</a:t>
                      </a:r>
                      <a:endParaRPr lang="en-US" sz="5400" dirty="0">
                        <a:latin typeface="NikoshBAN" panose="02000000000000000000" pitchFamily="2" charset="0"/>
                        <a:cs typeface="NikoshBAN" panose="02000000000000000000" pitchFamily="2" charset="0"/>
                      </a:endParaRPr>
                    </a:p>
                  </a:txBody>
                  <a:tcPr/>
                </a:tc>
                <a:tc>
                  <a:txBody>
                    <a:bodyPr/>
                    <a:lstStyle/>
                    <a:p>
                      <a:r>
                        <a:rPr lang="bn-IN" sz="5400" dirty="0" smtClean="0">
                          <a:latin typeface="NikoshBAN" panose="02000000000000000000" pitchFamily="2" charset="0"/>
                          <a:cs typeface="NikoshBAN" panose="02000000000000000000" pitchFamily="2" charset="0"/>
                        </a:rPr>
                        <a:t>৮টি</a:t>
                      </a:r>
                      <a:endParaRPr lang="en-US" sz="5400" dirty="0">
                        <a:latin typeface="NikoshBAN" panose="02000000000000000000" pitchFamily="2" charset="0"/>
                        <a:cs typeface="NikoshBAN" panose="02000000000000000000" pitchFamily="2" charset="0"/>
                      </a:endParaRPr>
                    </a:p>
                  </a:txBody>
                  <a:tcPr/>
                </a:tc>
                <a:tc>
                  <a:txBody>
                    <a:bodyPr/>
                    <a:lstStyle/>
                    <a:p>
                      <a:r>
                        <a:rPr lang="bn-IN" sz="5400" dirty="0" smtClean="0">
                          <a:latin typeface="NikoshBAN" panose="02000000000000000000" pitchFamily="2" charset="0"/>
                          <a:cs typeface="NikoshBAN" panose="02000000000000000000" pitchFamily="2" charset="0"/>
                        </a:rPr>
                        <a:t>১০টি</a:t>
                      </a:r>
                      <a:endParaRPr lang="en-US" sz="5400" dirty="0">
                        <a:latin typeface="NikoshBAN" panose="02000000000000000000" pitchFamily="2" charset="0"/>
                        <a:cs typeface="NikoshBAN" panose="02000000000000000000" pitchFamily="2" charset="0"/>
                      </a:endParaRPr>
                    </a:p>
                  </a:txBody>
                  <a:tcPr/>
                </a:tc>
                <a:tc>
                  <a:txBody>
                    <a:bodyPr/>
                    <a:lstStyle/>
                    <a:p>
                      <a:endParaRPr lang="en-US" sz="5400" dirty="0">
                        <a:latin typeface="NikoshBAN" panose="02000000000000000000" pitchFamily="2" charset="0"/>
                        <a:cs typeface="NikoshBAN" panose="02000000000000000000" pitchFamily="2" charset="0"/>
                      </a:endParaRPr>
                    </a:p>
                  </a:txBody>
                  <a:tcPr/>
                </a:tc>
              </a:tr>
            </a:tbl>
          </a:graphicData>
        </a:graphic>
      </p:graphicFrame>
    </p:spTree>
    <p:extLst>
      <p:ext uri="{BB962C8B-B14F-4D97-AF65-F5344CB8AC3E}">
        <p14:creationId xmlns:p14="http://schemas.microsoft.com/office/powerpoint/2010/main" val="226613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280" y="283464"/>
            <a:ext cx="5696712" cy="1323439"/>
          </a:xfrm>
          <a:prstGeom prst="rect">
            <a:avLst/>
          </a:prstGeom>
          <a:noFill/>
        </p:spPr>
        <p:txBody>
          <a:bodyPr wrap="square" rtlCol="0">
            <a:spAutoFit/>
          </a:bodyPr>
          <a:lstStyle/>
          <a:p>
            <a:r>
              <a:rPr lang="bn-IN" sz="8000" dirty="0" smtClean="0">
                <a:latin typeface="NikoshBAN" panose="02000000000000000000" pitchFamily="2" charset="0"/>
                <a:cs typeface="NikoshBAN" panose="02000000000000000000" pitchFamily="2" charset="0"/>
              </a:rPr>
              <a:t>যৌগিক স্বরধনি</a:t>
            </a:r>
            <a:endParaRPr lang="en-US" sz="8000" dirty="0">
              <a:latin typeface="NikoshBAN" panose="02000000000000000000" pitchFamily="2" charset="0"/>
              <a:cs typeface="NikoshBAN" panose="02000000000000000000" pitchFamily="2" charset="0"/>
            </a:endParaRPr>
          </a:p>
        </p:txBody>
      </p:sp>
      <p:sp>
        <p:nvSpPr>
          <p:cNvPr id="4" name="TextBox 3"/>
          <p:cNvSpPr txBox="1"/>
          <p:nvPr/>
        </p:nvSpPr>
        <p:spPr>
          <a:xfrm>
            <a:off x="1856232" y="2267712"/>
            <a:ext cx="10104120" cy="2585323"/>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মৌলিক স্বরধ্বনি ৭টি= অ,আ,ই,উ,এ,ও,অ-যফলা</a:t>
            </a:r>
          </a:p>
          <a:p>
            <a:r>
              <a:rPr lang="bn-IN" sz="5400" dirty="0" smtClean="0">
                <a:latin typeface="NikoshBAN" panose="02000000000000000000" pitchFamily="2" charset="0"/>
                <a:cs typeface="NikoshBAN" panose="02000000000000000000" pitchFamily="2" charset="0"/>
              </a:rPr>
              <a:t>যৌগিক স্বরধ্বনি ২৫ টি= যাই,দেও</a:t>
            </a:r>
          </a:p>
          <a:p>
            <a:r>
              <a:rPr lang="bn-IN" sz="5400" dirty="0" smtClean="0">
                <a:latin typeface="NikoshBAN" panose="02000000000000000000" pitchFamily="2" charset="0"/>
                <a:cs typeface="NikoshBAN" panose="02000000000000000000" pitchFamily="2" charset="0"/>
              </a:rPr>
              <a:t>যৌগিক স্বরবর্ণ ২টি- ঐ= অ+ই, ঔ= অ+উ</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7217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1568" y="384048"/>
            <a:ext cx="5257800" cy="1323439"/>
          </a:xfrm>
          <a:prstGeom prst="rect">
            <a:avLst/>
          </a:prstGeom>
          <a:noFill/>
        </p:spPr>
        <p:txBody>
          <a:bodyPr wrap="square" rtlCol="0">
            <a:spAutoFit/>
          </a:bodyPr>
          <a:lstStyle/>
          <a:p>
            <a:r>
              <a:rPr lang="bn-IN" sz="8000" dirty="0" smtClean="0">
                <a:latin typeface="NikoshBAN" panose="02000000000000000000" pitchFamily="2" charset="0"/>
                <a:cs typeface="NikoshBAN" panose="02000000000000000000" pitchFamily="2" charset="0"/>
              </a:rPr>
              <a:t>জোড়ায় কাজ</a:t>
            </a:r>
            <a:endParaRPr lang="en-US" sz="8000" dirty="0">
              <a:latin typeface="NikoshBAN" panose="02000000000000000000" pitchFamily="2" charset="0"/>
              <a:cs typeface="NikoshBAN" panose="02000000000000000000" pitchFamily="2" charset="0"/>
            </a:endParaRPr>
          </a:p>
        </p:txBody>
      </p:sp>
      <p:sp>
        <p:nvSpPr>
          <p:cNvPr id="4" name="TextBox 3"/>
          <p:cNvSpPr txBox="1"/>
          <p:nvPr/>
        </p:nvSpPr>
        <p:spPr>
          <a:xfrm>
            <a:off x="2578608" y="2377440"/>
            <a:ext cx="7360920" cy="1938992"/>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১। অর্ধমাত্রা বর্ণ মোট কয়টি?</a:t>
            </a:r>
          </a:p>
          <a:p>
            <a:r>
              <a:rPr lang="bn-IN" sz="6000" dirty="0" smtClean="0">
                <a:latin typeface="NikoshBAN" panose="02000000000000000000" pitchFamily="2" charset="0"/>
                <a:cs typeface="NikoshBAN" panose="02000000000000000000" pitchFamily="2" charset="0"/>
              </a:rPr>
              <a:t>২। যৌগিক স্বরবর্ণ কয়টি?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70613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407</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19</cp:revision>
  <dcterms:created xsi:type="dcterms:W3CDTF">2020-06-22T04:57:37Z</dcterms:created>
  <dcterms:modified xsi:type="dcterms:W3CDTF">2020-06-22T09:24:35Z</dcterms:modified>
</cp:coreProperties>
</file>