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65" r:id="rId2"/>
    <p:sldId id="257" r:id="rId3"/>
    <p:sldId id="267" r:id="rId4"/>
    <p:sldId id="266" r:id="rId5"/>
    <p:sldId id="258" r:id="rId6"/>
    <p:sldId id="259" r:id="rId7"/>
    <p:sldId id="271" r:id="rId8"/>
    <p:sldId id="260" r:id="rId9"/>
    <p:sldId id="268" r:id="rId10"/>
    <p:sldId id="269" r:id="rId11"/>
    <p:sldId id="270" r:id="rId12"/>
    <p:sldId id="262" r:id="rId13"/>
    <p:sldId id="263" r:id="rId14"/>
    <p:sldId id="261" r:id="rId15"/>
    <p:sldId id="264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  <a14:imgEffect>
                      <a14:sharpenSoften amount="24000"/>
                    </a14:imgEffect>
                    <a14:imgEffect>
                      <a14:brightnessContrast bright="3000" contrast="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0C0EF2-DE2B-44BE-9787-8CB23653986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8E9DFC-AB23-467A-BE25-2A532651C8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microsoft.com/office/2007/relationships/hdphoto" Target="../media/hdphoto9.wdp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microsoft.com/office/2007/relationships/hdphoto" Target="../media/hdphoto1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2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14.wdp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2267" r="1923" b="22267"/>
          <a:stretch/>
        </p:blipFill>
        <p:spPr>
          <a:xfrm>
            <a:off x="0" y="0"/>
            <a:ext cx="457199" cy="33582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107" y="41831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আজকের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ক্লাসে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সবাইকে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স্বাগত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ম</a:t>
            </a:r>
            <a:endParaRPr kumimoji="0" lang="en-US" sz="4400" b="1" i="0" u="none" strike="noStrike" kern="1200" cap="none" spc="50" normalizeH="0" baseline="0" noProof="0" dirty="0">
              <a:ln w="11430"/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4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22" y="1416339"/>
            <a:ext cx="7406640" cy="49457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>
            <a:bevelT w="107950" h="1270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6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মনোযোগের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বৈশিষ্ট্যঃ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682" y="1514045"/>
            <a:ext cx="691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মনোযোগের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কতগুলো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বৈশিষ্ট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রয়েছে।যেমনঃ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51224" y="2174790"/>
            <a:ext cx="6392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১)</a:t>
            </a:r>
            <a:r>
              <a:rPr lang="en-US" sz="2000" b="1" dirty="0" err="1" smtClean="0"/>
              <a:t>মনোযোগ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নির্বাচনধর্মী</a:t>
            </a:r>
            <a:endParaRPr lang="en-US" sz="2000" b="1" dirty="0"/>
          </a:p>
          <a:p>
            <a:r>
              <a:rPr lang="en-US" sz="2000" b="1" dirty="0" smtClean="0"/>
              <a:t> ২)</a:t>
            </a:r>
            <a:r>
              <a:rPr lang="en-US" sz="2000" b="1" dirty="0" err="1" smtClean="0"/>
              <a:t>মনোযোগ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ইতিবাচক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নেতিবাচক</a:t>
            </a:r>
            <a:endParaRPr lang="en-US" sz="2000" b="1" dirty="0" smtClean="0"/>
          </a:p>
          <a:p>
            <a:r>
              <a:rPr lang="en-US" sz="2000" b="1" dirty="0" smtClean="0"/>
              <a:t>৩)</a:t>
            </a:r>
            <a:r>
              <a:rPr lang="en-US" sz="2000" b="1" dirty="0" err="1" smtClean="0"/>
              <a:t>মনোযোগের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পরিবর্তনশীলতা</a:t>
            </a:r>
            <a:endParaRPr lang="en-US" sz="2000" b="1" dirty="0" smtClean="0"/>
          </a:p>
          <a:p>
            <a:r>
              <a:rPr lang="en-US" sz="2000" b="1" dirty="0" smtClean="0"/>
              <a:t> ৪)</a:t>
            </a:r>
            <a:r>
              <a:rPr lang="en-US" sz="2000" b="1" dirty="0" err="1" smtClean="0"/>
              <a:t>ক্ষেত্র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সীমিত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৫)</a:t>
            </a:r>
            <a:r>
              <a:rPr lang="en-US" sz="2000" b="1" dirty="0" err="1" smtClean="0"/>
              <a:t>ইচ্ছামূলক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প্রক্রিয়া</a:t>
            </a:r>
            <a:endParaRPr lang="en-US" sz="2000" b="1" dirty="0" smtClean="0"/>
          </a:p>
          <a:p>
            <a:r>
              <a:rPr lang="en-US" sz="2000" b="1" dirty="0" smtClean="0"/>
              <a:t>৬)</a:t>
            </a:r>
            <a:r>
              <a:rPr lang="en-US" sz="2000" b="1" dirty="0" err="1" smtClean="0"/>
              <a:t>উপযোজনমূলক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প্রক্রিয়া</a:t>
            </a:r>
            <a:endParaRPr lang="en-US" sz="2000" b="1" dirty="0" smtClean="0"/>
          </a:p>
          <a:p>
            <a:r>
              <a:rPr lang="en-US" sz="2000" b="1" dirty="0" smtClean="0"/>
              <a:t>৭)</a:t>
            </a:r>
            <a:r>
              <a:rPr lang="en-US" sz="2000" b="1" dirty="0" err="1" smtClean="0"/>
              <a:t>দোদুল্যমানতা</a:t>
            </a:r>
            <a:endParaRPr lang="en-US" sz="2000" b="1" dirty="0" smtClean="0"/>
          </a:p>
          <a:p>
            <a:r>
              <a:rPr lang="en-US" sz="2000" b="1" dirty="0" smtClean="0"/>
              <a:t>৮)</a:t>
            </a:r>
            <a:r>
              <a:rPr lang="en-US" sz="2000" b="1" dirty="0" err="1" smtClean="0"/>
              <a:t>সংবেদীয়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হ্রাস-বৃদ্ধি</a:t>
            </a:r>
            <a:endParaRPr lang="en-US" sz="2000" b="1" dirty="0" smtClean="0"/>
          </a:p>
          <a:p>
            <a:r>
              <a:rPr lang="en-US" sz="2000" b="1" dirty="0" smtClean="0"/>
              <a:t>৯)</a:t>
            </a:r>
            <a:r>
              <a:rPr lang="en-US" sz="2000" b="1" dirty="0" err="1" smtClean="0"/>
              <a:t>সুস্পষ্ট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চেতনার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কেন্দ্র</a:t>
            </a:r>
            <a:endParaRPr lang="en-US" sz="2000" b="1" dirty="0" smtClean="0"/>
          </a:p>
          <a:p>
            <a:r>
              <a:rPr lang="en-US" sz="2000" b="1" dirty="0" smtClean="0"/>
              <a:t>১০)</a:t>
            </a:r>
            <a:r>
              <a:rPr lang="en-US" sz="2000" b="1" dirty="0" err="1" smtClean="0"/>
              <a:t>মনোযোগের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ব্যাহতি</a:t>
            </a:r>
            <a:endParaRPr lang="en-US" sz="2000" b="1" dirty="0" smtClean="0"/>
          </a:p>
          <a:p>
            <a:r>
              <a:rPr lang="en-US" sz="2000" b="1" dirty="0" smtClean="0"/>
              <a:t>১১)</a:t>
            </a:r>
            <a:r>
              <a:rPr lang="en-US" sz="2000" b="1" dirty="0" err="1" smtClean="0"/>
              <a:t>মনোযোগের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প্রান্ত</a:t>
            </a:r>
            <a:r>
              <a:rPr lang="en-US" sz="2000" b="1" dirty="0" smtClean="0"/>
              <a:t> ও  </a:t>
            </a:r>
            <a:r>
              <a:rPr lang="en-US" sz="2000" b="1" dirty="0" err="1" smtClean="0"/>
              <a:t>কেন্দ্র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86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  <a14:imgEffect>
                      <a14:brightnessContrast bright="1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49" y="1952368"/>
            <a:ext cx="4275438" cy="2592324"/>
          </a:xfrm>
          <a:prstGeom prst="rect">
            <a:avLst/>
          </a:prstGeom>
          <a:scene3d>
            <a:camera prst="orthographicFront"/>
            <a:lightRig rig="flat" dir="t"/>
          </a:scene3d>
          <a:sp3d extrusionH="107950">
            <a:bevelT w="1079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6000"/>
                    </a14:imgEffect>
                    <a14:imgEffect>
                      <a14:brightnessContrast bright="1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94398"/>
            <a:ext cx="3626708" cy="2508264"/>
          </a:xfrm>
          <a:prstGeom prst="rect">
            <a:avLst/>
          </a:prstGeom>
          <a:scene3d>
            <a:camera prst="orthographicFront"/>
            <a:lightRig rig="flat" dir="t"/>
          </a:scene3d>
          <a:sp3d extrusionH="107950">
            <a:bevelT w="133350"/>
          </a:sp3d>
        </p:spPr>
      </p:pic>
      <p:sp>
        <p:nvSpPr>
          <p:cNvPr id="4" name="TextBox 3"/>
          <p:cNvSpPr txBox="1"/>
          <p:nvPr/>
        </p:nvSpPr>
        <p:spPr>
          <a:xfrm>
            <a:off x="1052945" y="540327"/>
            <a:ext cx="69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নিচের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ছবিগুলিতে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দেখতে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পাচ্ছ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6582" y="5458691"/>
            <a:ext cx="802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ক্লান্তি</a:t>
            </a:r>
            <a:r>
              <a:rPr lang="en-US" sz="2400" b="1" dirty="0" smtClean="0"/>
              <a:t>  ও </a:t>
            </a:r>
            <a:r>
              <a:rPr lang="en-US" sz="2400" b="1" dirty="0" err="1" smtClean="0"/>
              <a:t>অবসাদ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মনোযোগকে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প্রভাবিত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থাকে।ক্লান্তি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অবসাদ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যখন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আমাদের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আচ্ছন্ন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ফেলে</a:t>
            </a:r>
            <a:r>
              <a:rPr lang="en-US" sz="2400" b="1" dirty="0" smtClean="0"/>
              <a:t>,  </a:t>
            </a:r>
            <a:r>
              <a:rPr lang="en-US" sz="2400" b="1" dirty="0" err="1" smtClean="0"/>
              <a:t>তখন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কোনো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কিছুতে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মনোনিবেশ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করা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খুব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কঠিন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হয়ে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পড়ে</a:t>
            </a:r>
            <a:r>
              <a:rPr lang="en-US" sz="2400" b="1" smtClean="0"/>
              <a:t>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104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4985" y="890954"/>
            <a:ext cx="456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দলগত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5754" y="2286000"/>
            <a:ext cx="739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মনোযোগ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প্রক্রিয়াকে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চিত্রের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সাহায্যে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প্রকাশ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করো</a:t>
            </a:r>
            <a:r>
              <a:rPr lang="en-US" sz="2800" b="1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10" y="428954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2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1231" y="808892"/>
            <a:ext cx="553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মূল্যায়ণ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9538" y="2051538"/>
            <a:ext cx="7326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মনোযোগের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বস্তুনিষ্ঠ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শর্ত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কাকে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২)</a:t>
            </a:r>
            <a:r>
              <a:rPr lang="en-US" sz="3200" b="1" dirty="0" err="1" smtClean="0"/>
              <a:t>মনোযোগের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প্রান্ত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কী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বোঝায়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৩)</a:t>
            </a:r>
            <a:r>
              <a:rPr lang="en-US" sz="3200" b="1" dirty="0" err="1" smtClean="0"/>
              <a:t>মনোযোগের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কেন্দ্র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কী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3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9846" y="879231"/>
            <a:ext cx="46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বাড়ির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0892" y="1992923"/>
            <a:ext cx="7186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মনোযোগের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ব্যক্তিনিষ্ঠ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শর্তগুলো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পাঠ্য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বইয়ের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আলোকে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শিখে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আসবে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115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brightnessContrast bright="2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75" y="2266515"/>
            <a:ext cx="2926080" cy="1947173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0650" h="1333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2000"/>
                    </a14:imgEffect>
                    <a14:imgEffect>
                      <a14:brightnessContrast bright="2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6362" r="12917" b="11483"/>
          <a:stretch/>
        </p:blipFill>
        <p:spPr>
          <a:xfrm>
            <a:off x="1618384" y="2064327"/>
            <a:ext cx="1695450" cy="2175163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8900" h="1270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9" y="278245"/>
            <a:ext cx="70421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436" y="4849091"/>
            <a:ext cx="7509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ফেরিওয়ালার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খাপছাড়া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2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brightnessContrast bright="1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261" r="-23372" b="-16927"/>
          <a:stretch/>
        </p:blipFill>
        <p:spPr>
          <a:xfrm>
            <a:off x="891229" y="1842656"/>
            <a:ext cx="2011680" cy="2904568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69850" h="1270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bright="21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-15105" r="-61458" b="15105"/>
          <a:stretch/>
        </p:blipFill>
        <p:spPr>
          <a:xfrm>
            <a:off x="4581089" y="1429180"/>
            <a:ext cx="3200400" cy="2879583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1600" h="13335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5000"/>
                    </a14:imgEffect>
                    <a14:imgEffect>
                      <a14:brightnessContrast bright="1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76" t="4222" r="-38761" b="4222"/>
          <a:stretch/>
        </p:blipFill>
        <p:spPr>
          <a:xfrm>
            <a:off x="2565688" y="1857811"/>
            <a:ext cx="3931920" cy="2478662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9525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7000"/>
                    </a14:imgEffect>
                    <a14:imgEffect>
                      <a14:brightnessContrast bright="1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-127500"/>
          <a:stretch/>
        </p:blipFill>
        <p:spPr>
          <a:xfrm>
            <a:off x="6412899" y="1853045"/>
            <a:ext cx="4389120" cy="2457901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95250" h="1270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" y="264391"/>
            <a:ext cx="70421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4904509"/>
            <a:ext cx="791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8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1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57" y="2224950"/>
            <a:ext cx="3160427" cy="210312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8900" h="1270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  <a14:imgEffect>
                      <a14:brightnessContrast bright="15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9" y="2244002"/>
            <a:ext cx="3017520" cy="1915377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14300" h="1524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16791"/>
            <a:ext cx="70421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9818" y="5334000"/>
            <a:ext cx="7578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2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987" r="6665" b="1860"/>
          <a:stretch/>
        </p:blipFill>
        <p:spPr>
          <a:xfrm>
            <a:off x="4857404" y="1981199"/>
            <a:ext cx="3383280" cy="2356564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95250" h="1333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4000"/>
                    </a14:imgEffect>
                    <a14:imgEffect>
                      <a14:brightnessContrast bright="22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955655"/>
            <a:ext cx="2632362" cy="237744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14300" h="13335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60" y="458355"/>
            <a:ext cx="70469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126182"/>
            <a:ext cx="8575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বৈপরীত্যের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মিশমিশে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2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435" y="0"/>
            <a:ext cx="486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নির্ধারকসমূহ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5" y="443344"/>
            <a:ext cx="839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কারণসমূহকে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1999595"/>
            <a:ext cx="46274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পুনরাবৃত্তি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নতুনত্ব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দীর্ঘস্থায়িত্ব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রংগিন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বৈপরীত্য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5237" y="1884218"/>
            <a:ext cx="41009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ব্যক্তিনিষ্ঠ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92" y="1995055"/>
            <a:ext cx="4447309" cy="4571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62947" y="1967345"/>
            <a:ext cx="4128654" cy="4710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7" y="1427206"/>
            <a:ext cx="1333500" cy="1333500"/>
          </a:xfrm>
          <a:prstGeom prst="rect">
            <a:avLst/>
          </a:prstGeom>
          <a:scene3d>
            <a:camera prst="orthographicFront"/>
            <a:lightRig rig="flat" dir="t"/>
          </a:scene3d>
          <a:sp3d contourW="57150">
            <a:bevelT w="825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0" b="5210"/>
          <a:stretch/>
        </p:blipFill>
        <p:spPr>
          <a:xfrm>
            <a:off x="8792308" y="0"/>
            <a:ext cx="351692" cy="381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2267" r="1923" b="22267"/>
          <a:stretch/>
        </p:blipFill>
        <p:spPr>
          <a:xfrm>
            <a:off x="0" y="0"/>
            <a:ext cx="457199" cy="3358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46" y="6564923"/>
            <a:ext cx="410308" cy="2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" y="6506308"/>
            <a:ext cx="427892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2107" y="261435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পরিচিতি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04800" y="3325523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মোছাঃমাকছুদা বেগম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প্রভাষক(মনোবিজ্ঞান)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সাঘাটা পাইলট বালিকা উচ্চ বিদ্যালয় ও কলেজ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সাঘাটা ,গাইবান্ধা।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4847493" y="3513093"/>
            <a:ext cx="380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বিষয়ঃমনোবিজ্ঞান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anklin Gothic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Medium"/>
              </a:rPr>
              <a:t>অধ্যায়ঃ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/>
              <a:cs typeface="Vrind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শ্রেনীঃএকাদশ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সময়ঃ </a:t>
            </a: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cs typeface="Vrinda"/>
              </a:rPr>
              <a:t>৪৫মিনি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Medium"/>
              </a:rPr>
              <a:t>তারিখঃ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/>
              <a:cs typeface="Vrind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5" y="842229"/>
            <a:ext cx="1762125" cy="25241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78728" y="180108"/>
            <a:ext cx="3117273" cy="10390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9"/>
          <p:cNvSpPr txBox="1"/>
          <p:nvPr/>
        </p:nvSpPr>
        <p:spPr>
          <a:xfrm>
            <a:off x="1922318" y="565895"/>
            <a:ext cx="5410200" cy="1015663"/>
          </a:xfrm>
          <a:prstGeom prst="rect">
            <a:avLst/>
          </a:prstGeom>
          <a:solidFill>
            <a:srgbClr val="91848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সবাইকে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ধন্যবাদ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9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nspirational whtsapp statu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2594919" y="2224216"/>
            <a:ext cx="4065372" cy="2087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02" y="341745"/>
            <a:ext cx="74263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620982" y="50762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271954" y="5751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পাঠের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বিষয়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76" y="3526814"/>
            <a:ext cx="1762125" cy="2524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767" y="1817076"/>
            <a:ext cx="522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সংবেদন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প্রত্যক্ষ</a:t>
            </a:r>
            <a:r>
              <a:rPr lang="en-US" sz="3200" b="1" dirty="0" err="1"/>
              <a:t>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481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1262" y="562708"/>
            <a:ext cx="461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শিখনফ</a:t>
            </a:r>
            <a:r>
              <a:rPr lang="en-US" sz="3600" b="1" dirty="0" err="1"/>
              <a:t>ল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1939" y="1524000"/>
            <a:ext cx="54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পাঠ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শেষে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শিক্ষার্থীরা</a:t>
            </a:r>
            <a:r>
              <a:rPr lang="en-US" sz="3200" b="1" dirty="0" smtClean="0"/>
              <a:t>-----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6769" y="2754923"/>
            <a:ext cx="7432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মনোযোগ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২)</a:t>
            </a:r>
            <a:r>
              <a:rPr lang="en-US" sz="2800" b="1" dirty="0" err="1" smtClean="0"/>
              <a:t>মনোযোগের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বৈশিষ্ট্যসমূহ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৩)</a:t>
            </a:r>
            <a:r>
              <a:rPr lang="en-US" sz="2800" b="1" dirty="0" err="1" smtClean="0"/>
              <a:t>মনোযোগের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ব্যাক্তিনিষ্ঠ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বস্তুনিষ্ঠ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উপাদানসমূহ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বর্ননা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335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1908" y="715108"/>
            <a:ext cx="448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একক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5754" y="2215662"/>
            <a:ext cx="717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মনোযোগ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কাকে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19" y="3320927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0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780270" y="1691827"/>
            <a:ext cx="2712308" cy="25750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24069" y="2972927"/>
            <a:ext cx="1560039" cy="1201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289091" y="1136822"/>
            <a:ext cx="285998" cy="686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44546" y="1037968"/>
            <a:ext cx="154460" cy="64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25137" y="1479999"/>
            <a:ext cx="467440" cy="54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43145" y="2209716"/>
            <a:ext cx="809369" cy="27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Straight Connector 14335"/>
          <p:cNvCxnSpPr/>
          <p:nvPr/>
        </p:nvCxnSpPr>
        <p:spPr>
          <a:xfrm>
            <a:off x="5492577" y="3104369"/>
            <a:ext cx="827902" cy="86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4" name="Straight Connector 14343"/>
          <p:cNvCxnSpPr/>
          <p:nvPr/>
        </p:nvCxnSpPr>
        <p:spPr>
          <a:xfrm flipH="1" flipV="1">
            <a:off x="2125057" y="1837403"/>
            <a:ext cx="827904" cy="44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6" name="Straight Connector 14345"/>
          <p:cNvCxnSpPr/>
          <p:nvPr/>
        </p:nvCxnSpPr>
        <p:spPr>
          <a:xfrm flipH="1">
            <a:off x="1705231" y="2972927"/>
            <a:ext cx="1100516" cy="6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8" name="Straight Connector 14347"/>
          <p:cNvCxnSpPr/>
          <p:nvPr/>
        </p:nvCxnSpPr>
        <p:spPr>
          <a:xfrm flipH="1">
            <a:off x="2043022" y="3600576"/>
            <a:ext cx="824980" cy="41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0" name="Straight Connector 14349"/>
          <p:cNvCxnSpPr/>
          <p:nvPr/>
        </p:nvCxnSpPr>
        <p:spPr>
          <a:xfrm flipH="1">
            <a:off x="2780270" y="4066501"/>
            <a:ext cx="508822" cy="682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2" name="Straight Connector 14351"/>
          <p:cNvCxnSpPr/>
          <p:nvPr/>
        </p:nvCxnSpPr>
        <p:spPr>
          <a:xfrm flipH="1">
            <a:off x="3964488" y="4266848"/>
            <a:ext cx="23655" cy="807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4" name="Straight Connector 14353"/>
          <p:cNvCxnSpPr/>
          <p:nvPr/>
        </p:nvCxnSpPr>
        <p:spPr>
          <a:xfrm>
            <a:off x="4568514" y="4174466"/>
            <a:ext cx="418982" cy="669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13" name="TextBox 14412"/>
          <p:cNvSpPr txBox="1"/>
          <p:nvPr/>
        </p:nvSpPr>
        <p:spPr>
          <a:xfrm>
            <a:off x="3756454" y="2744332"/>
            <a:ext cx="64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ক</a:t>
            </a:r>
            <a:endParaRPr lang="en-US" sz="2400" b="1" dirty="0"/>
          </a:p>
        </p:txBody>
      </p:sp>
      <p:sp>
        <p:nvSpPr>
          <p:cNvPr id="14414" name="TextBox 14413"/>
          <p:cNvSpPr txBox="1"/>
          <p:nvPr/>
        </p:nvSpPr>
        <p:spPr>
          <a:xfrm>
            <a:off x="2952961" y="990145"/>
            <a:ext cx="60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১২</a:t>
            </a:r>
            <a:endParaRPr lang="en-US" sz="2400" dirty="0"/>
          </a:p>
        </p:txBody>
      </p:sp>
      <p:sp>
        <p:nvSpPr>
          <p:cNvPr id="14415" name="TextBox 14414"/>
          <p:cNvSpPr txBox="1"/>
          <p:nvPr/>
        </p:nvSpPr>
        <p:spPr>
          <a:xfrm>
            <a:off x="4244546" y="790832"/>
            <a:ext cx="53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</a:t>
            </a:r>
            <a:endParaRPr lang="en-US" sz="2400" b="1" dirty="0"/>
          </a:p>
        </p:txBody>
      </p:sp>
      <p:sp>
        <p:nvSpPr>
          <p:cNvPr id="14416" name="TextBox 14415"/>
          <p:cNvSpPr txBox="1"/>
          <p:nvPr/>
        </p:nvSpPr>
        <p:spPr>
          <a:xfrm>
            <a:off x="5443145" y="1136822"/>
            <a:ext cx="66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২</a:t>
            </a:r>
            <a:endParaRPr lang="en-US" sz="2400" b="1" dirty="0"/>
          </a:p>
        </p:txBody>
      </p:sp>
      <p:sp>
        <p:nvSpPr>
          <p:cNvPr id="14417" name="TextBox 14416"/>
          <p:cNvSpPr txBox="1"/>
          <p:nvPr/>
        </p:nvSpPr>
        <p:spPr>
          <a:xfrm>
            <a:off x="6104238" y="1954433"/>
            <a:ext cx="61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৩</a:t>
            </a:r>
            <a:endParaRPr lang="en-US" sz="2400" b="1" dirty="0"/>
          </a:p>
        </p:txBody>
      </p:sp>
      <p:sp>
        <p:nvSpPr>
          <p:cNvPr id="14418" name="TextBox 14417"/>
          <p:cNvSpPr txBox="1"/>
          <p:nvPr/>
        </p:nvSpPr>
        <p:spPr>
          <a:xfrm>
            <a:off x="6252514" y="2979337"/>
            <a:ext cx="84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৪</a:t>
            </a:r>
            <a:endParaRPr lang="en-US" sz="2400" b="1" dirty="0"/>
          </a:p>
        </p:txBody>
      </p:sp>
      <p:sp>
        <p:nvSpPr>
          <p:cNvPr id="14419" name="TextBox 14418"/>
          <p:cNvSpPr txBox="1"/>
          <p:nvPr/>
        </p:nvSpPr>
        <p:spPr>
          <a:xfrm>
            <a:off x="5823111" y="4133301"/>
            <a:ext cx="63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৫</a:t>
            </a:r>
            <a:endParaRPr lang="en-US" sz="2400" b="1" dirty="0"/>
          </a:p>
        </p:txBody>
      </p:sp>
      <p:sp>
        <p:nvSpPr>
          <p:cNvPr id="14420" name="TextBox 14419"/>
          <p:cNvSpPr txBox="1"/>
          <p:nvPr/>
        </p:nvSpPr>
        <p:spPr>
          <a:xfrm>
            <a:off x="4910551" y="4789954"/>
            <a:ext cx="69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৬</a:t>
            </a:r>
            <a:endParaRPr lang="en-US" sz="2400" b="1" dirty="0"/>
          </a:p>
        </p:txBody>
      </p:sp>
      <p:sp>
        <p:nvSpPr>
          <p:cNvPr id="14421" name="TextBox 14420"/>
          <p:cNvSpPr txBox="1"/>
          <p:nvPr/>
        </p:nvSpPr>
        <p:spPr>
          <a:xfrm>
            <a:off x="3727592" y="5057859"/>
            <a:ext cx="70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৭</a:t>
            </a:r>
            <a:endParaRPr lang="en-US" sz="2400" b="1" dirty="0"/>
          </a:p>
        </p:txBody>
      </p:sp>
      <p:sp>
        <p:nvSpPr>
          <p:cNvPr id="14422" name="TextBox 14421"/>
          <p:cNvSpPr txBox="1"/>
          <p:nvPr/>
        </p:nvSpPr>
        <p:spPr>
          <a:xfrm>
            <a:off x="2290805" y="4613016"/>
            <a:ext cx="90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৮</a:t>
            </a:r>
            <a:endParaRPr lang="en-US" sz="2400" b="1" dirty="0"/>
          </a:p>
        </p:txBody>
      </p:sp>
      <p:sp>
        <p:nvSpPr>
          <p:cNvPr id="14423" name="TextBox 14422"/>
          <p:cNvSpPr txBox="1"/>
          <p:nvPr/>
        </p:nvSpPr>
        <p:spPr>
          <a:xfrm>
            <a:off x="1581665" y="3783220"/>
            <a:ext cx="51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৯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43741" y="2685811"/>
            <a:ext cx="66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১০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6378" y="1598487"/>
            <a:ext cx="60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১১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514" y="5500717"/>
            <a:ext cx="8244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মনোযোগ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প্রক্রিয়াকে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উপরোক্ত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চিত্রের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সাহায্যে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প্রকাশ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যায়</a:t>
            </a:r>
            <a:r>
              <a:rPr lang="en-US" sz="2800" b="1" dirty="0"/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4686" y="333829"/>
            <a:ext cx="692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নিচের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চিত্রটি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লক্ষ্য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--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244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5354" y="926123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জোড়ায়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3323" y="2754923"/>
            <a:ext cx="711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মনোযোগের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বৈশিষ্ট্যগুলো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ব্যাখ্যা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কর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44" y="4290646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037"/>
            <a:ext cx="457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0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7" y="6473825"/>
            <a:ext cx="354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48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মনোযোগঃ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124" y="2421924"/>
            <a:ext cx="8196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মনোযোগ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সাধারণত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বুঝে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থাকি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অসংখ্য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বিষয়বস্তুর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মধ্যে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বিষয়কে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নির্বাচন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নিয়ে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তার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উপর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মানসিক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সচেতন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ক্রিয়াকে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নিবিষ্ট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অন্যান্য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বিষয়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থেকে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মানসিক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সচেতন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ক্রিয়াকে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সাময়িকভাবে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দূরে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সরিয়ে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নেয়া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132366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Presentation1NEW</Template>
  <TotalTime>289</TotalTime>
  <Words>370</Words>
  <Application>Microsoft Office PowerPoint</Application>
  <PresentationFormat>On-screen Show (4:3)</PresentationFormat>
  <Paragraphs>88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মনোযোগঃ</vt:lpstr>
      <vt:lpstr>মনোযোগের  বৈশিষ্ট্যঃ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</dc:title>
  <dc:creator>PC</dc:creator>
  <dc:description/>
  <cp:lastModifiedBy>PC</cp:lastModifiedBy>
  <cp:revision>55</cp:revision>
  <dcterms:created xsi:type="dcterms:W3CDTF">2020-06-08T04:50:11Z</dcterms:created>
  <dcterms:modified xsi:type="dcterms:W3CDTF">2020-06-22T07:05:43Z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Blog</vt:lpwstr>
  </property>
  <property fmtid="{D5CDD505-2E9C-101B-9397-08002B2CF9AE}" pid="3" name="SlideDescription">
    <vt:lpwstr/>
  </property>
</Properties>
</file>