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6/22/2020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tanzirm37@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412" y="838200"/>
            <a:ext cx="6337788" cy="4641760"/>
          </a:xfrm>
          <a:prstGeom prst="rect">
            <a:avLst/>
          </a:prstGeom>
          <a:scene3d>
            <a:camera prst="isometricOffAxis1Top"/>
            <a:lightRig rig="threePt" dir="t"/>
          </a:scene3d>
        </p:spPr>
      </p:pic>
      <p:sp>
        <p:nvSpPr>
          <p:cNvPr id="5" name="TextBox 4"/>
          <p:cNvSpPr txBox="1"/>
          <p:nvPr/>
        </p:nvSpPr>
        <p:spPr>
          <a:xfrm>
            <a:off x="533400" y="2175808"/>
            <a:ext cx="7772400" cy="1938992"/>
          </a:xfrm>
          <a:prstGeom prst="rect">
            <a:avLst/>
          </a:prstGeom>
          <a:noFill/>
        </p:spPr>
        <p:txBody>
          <a:bodyPr wrap="square" rtlCol="0">
            <a:spAutoFit/>
            <a:scene3d>
              <a:camera prst="obliqueTopLeft"/>
              <a:lightRig rig="soft" dir="tl">
                <a:rot lat="0" lon="0" rev="0"/>
              </a:lightRig>
            </a:scene3d>
            <a:sp3d contourW="25400" prstMaterial="matte">
              <a:bevelT w="25400" h="55880" prst="artDeco"/>
              <a:contourClr>
                <a:schemeClr val="accent2">
                  <a:tint val="20000"/>
                </a:schemeClr>
              </a:contourClr>
            </a:sp3d>
          </a:bodyPr>
          <a:lstStyle/>
          <a:p>
            <a:pPr algn="ctr"/>
            <a:r>
              <a:rPr lang="en-US" sz="120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স্বাগতম</a:t>
            </a:r>
            <a:r>
              <a:rPr lang="en-US" sz="9600" b="1" spc="50" dirty="0" smtClean="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9600" b="1"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Footer Placeholder 3"/>
          <p:cNvSpPr>
            <a:spLocks noGrp="1"/>
          </p:cNvSpPr>
          <p:nvPr>
            <p:ph type="ftr" sz="quarter" idx="11"/>
          </p:nvPr>
        </p:nvSpPr>
        <p:spPr/>
        <p:txBody>
          <a:bodyPr/>
          <a:lstStyle/>
          <a:p>
            <a:r>
              <a:rPr lang="en-US" smtClean="0"/>
              <a:t>darul islam girls high school</a:t>
            </a:r>
            <a:endParaRPr lang="en-US" dirty="0"/>
          </a:p>
        </p:txBody>
      </p:sp>
    </p:spTree>
    <p:extLst>
      <p:ext uri="{BB962C8B-B14F-4D97-AF65-F5344CB8AC3E}">
        <p14:creationId xmlns:p14="http://schemas.microsoft.com/office/powerpoint/2010/main" val="1161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500187"/>
            <a:ext cx="7124700" cy="3857625"/>
          </a:xfrm>
          <a:prstGeom prst="rect">
            <a:avLst/>
          </a:prstGeom>
        </p:spPr>
      </p:pic>
      <p:sp>
        <p:nvSpPr>
          <p:cNvPr id="2" name="Oval 1"/>
          <p:cNvSpPr/>
          <p:nvPr/>
        </p:nvSpPr>
        <p:spPr>
          <a:xfrm>
            <a:off x="2743200" y="990600"/>
            <a:ext cx="3657600" cy="1219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3" name="TextBox 2"/>
          <p:cNvSpPr txBox="1"/>
          <p:nvPr/>
        </p:nvSpPr>
        <p:spPr>
          <a:xfrm>
            <a:off x="1676400" y="3143071"/>
            <a:ext cx="5867400" cy="1200329"/>
          </a:xfrm>
          <a:prstGeom prst="rect">
            <a:avLst/>
          </a:prstGeom>
          <a:noFill/>
        </p:spPr>
        <p:txBody>
          <a:bodyPr wrap="square" rtlCol="0">
            <a:spAutoFit/>
          </a:bodyPr>
          <a:lstStyle/>
          <a:p>
            <a:r>
              <a:rPr lang="bn-IN" sz="3600" b="1" dirty="0" smtClean="0">
                <a:solidFill>
                  <a:srgbClr val="FF0000"/>
                </a:solidFill>
                <a:latin typeface="NikoshBAN" pitchFamily="2" charset="0"/>
                <a:cs typeface="NikoshBAN" pitchFamily="2" charset="0"/>
              </a:rPr>
              <a:t>অশালীন পোশাক-পরিচ্ছদ ও আচরণ বিপর্যয় ডেকে আনে- ব্যাখ্যা কর।   </a:t>
            </a:r>
            <a:endParaRPr lang="en-US" sz="36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7822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25" y="1981200"/>
            <a:ext cx="8279275" cy="2800767"/>
          </a:xfrm>
          <a:prstGeom prst="rect">
            <a:avLst/>
          </a:prstGeom>
        </p:spPr>
        <p:txBody>
          <a:bodyPr wrap="square">
            <a:spAutoFit/>
          </a:bodyPr>
          <a:lstStyle/>
          <a:p>
            <a:pPr algn="ctr"/>
            <a:r>
              <a:rPr lang="bn-IN" sz="8800" b="1" dirty="0">
                <a:ln w="11430"/>
                <a:solidFill>
                  <a:srgbClr val="FF0000"/>
                </a:solidFill>
                <a:effectLst>
                  <a:outerShdw blurRad="60007" dist="200025" dir="15000000" sy="30000" kx="-1800000" algn="bl" rotWithShape="0">
                    <a:prstClr val="black">
                      <a:alpha val="32000"/>
                    </a:prstClr>
                  </a:outerShdw>
                </a:effectLst>
              </a:rPr>
              <a:t>ধন্যবাদ সবাইকে </a:t>
            </a:r>
            <a:endParaRPr lang="en-US" sz="8800" b="1" dirty="0">
              <a:ln w="11430"/>
              <a:solidFill>
                <a:srgbClr val="FF0000"/>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7316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7072"/>
            <a:ext cx="8229600" cy="1252728"/>
          </a:xfrm>
        </p:spPr>
        <p:txBody>
          <a:bodyPr>
            <a:noAutofit/>
          </a:bodyPr>
          <a:lstStyle/>
          <a:p>
            <a:pPr algn="ctr"/>
            <a:r>
              <a:rPr lang="bn-IN" sz="72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পরিচিতি </a:t>
            </a:r>
            <a:endParaRPr lang="en-US" sz="72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2133600"/>
            <a:ext cx="4876800" cy="3886200"/>
          </a:xfrm>
        </p:spPr>
        <p:txBody>
          <a:bodyPr>
            <a:normAutofit fontScale="70000" lnSpcReduction="20000"/>
          </a:bodyPr>
          <a:lstStyle/>
          <a:p>
            <a:pPr marL="0" indent="0" algn="ctr">
              <a:buNone/>
            </a:pPr>
            <a:r>
              <a:rPr lang="bn-IN" sz="5200" b="1" dirty="0" smtClean="0">
                <a:solidFill>
                  <a:schemeClr val="tx1"/>
                </a:solidFill>
                <a:latin typeface="NikoshBAN" pitchFamily="2" charset="0"/>
                <a:cs typeface="NikoshBAN" pitchFamily="2" charset="0"/>
              </a:rPr>
              <a:t>তানজির মাহমুদ </a:t>
            </a:r>
          </a:p>
          <a:p>
            <a:pPr marL="0" indent="0" algn="ctr">
              <a:buNone/>
            </a:pPr>
            <a:r>
              <a:rPr lang="bn-IN" sz="3600" dirty="0" smtClean="0">
                <a:solidFill>
                  <a:schemeClr val="tx1"/>
                </a:solidFill>
                <a:latin typeface="NikoshBAN" pitchFamily="2" charset="0"/>
                <a:cs typeface="NikoshBAN" pitchFamily="2" charset="0"/>
              </a:rPr>
              <a:t>সহকারি শিক্ষক (</a:t>
            </a:r>
            <a:r>
              <a:rPr lang="bn-IN" sz="3300" dirty="0" smtClean="0">
                <a:solidFill>
                  <a:schemeClr val="tx1"/>
                </a:solidFill>
                <a:latin typeface="NikoshBAN" pitchFamily="2" charset="0"/>
                <a:cs typeface="NikoshBAN" pitchFamily="2" charset="0"/>
              </a:rPr>
              <a:t>ইসলাম শিক্ষা</a:t>
            </a:r>
            <a:r>
              <a:rPr lang="bn-IN" sz="3600" dirty="0" smtClean="0">
                <a:solidFill>
                  <a:schemeClr val="tx1"/>
                </a:solidFill>
                <a:latin typeface="NikoshBAN" pitchFamily="2" charset="0"/>
                <a:cs typeface="NikoshBAN" pitchFamily="2" charset="0"/>
              </a:rPr>
              <a:t>)</a:t>
            </a:r>
          </a:p>
          <a:p>
            <a:pPr marL="0" indent="0" algn="ctr">
              <a:buNone/>
            </a:pPr>
            <a:r>
              <a:rPr lang="bn-IN" sz="3600" b="1" dirty="0" smtClean="0">
                <a:solidFill>
                  <a:schemeClr val="tx1"/>
                </a:solidFill>
                <a:latin typeface="NikoshBAN" pitchFamily="2" charset="0"/>
                <a:cs typeface="NikoshBAN" pitchFamily="2" charset="0"/>
              </a:rPr>
              <a:t>দারুল ইসলাম বালিকা উচ্চ বিদ্যালয় </a:t>
            </a:r>
          </a:p>
          <a:p>
            <a:pPr marL="0" indent="0" algn="ctr">
              <a:buNone/>
            </a:pPr>
            <a:r>
              <a:rPr lang="bn-IN" sz="3600" dirty="0" smtClean="0">
                <a:solidFill>
                  <a:schemeClr val="tx1"/>
                </a:solidFill>
                <a:latin typeface="NikoshBAN" pitchFamily="2" charset="0"/>
                <a:cs typeface="NikoshBAN" pitchFamily="2" charset="0"/>
              </a:rPr>
              <a:t>বদলকোট,চাটখিল,নোয়াখালি।  </a:t>
            </a:r>
          </a:p>
          <a:p>
            <a:pPr marL="0" indent="0" algn="ctr">
              <a:buNone/>
            </a:pPr>
            <a:r>
              <a:rPr lang="bn-IN" sz="3600" dirty="0" smtClean="0">
                <a:solidFill>
                  <a:schemeClr val="tx1"/>
                </a:solidFill>
                <a:latin typeface="NikoshBAN" pitchFamily="2" charset="0"/>
                <a:cs typeface="NikoshBAN" pitchFamily="2" charset="0"/>
              </a:rPr>
              <a:t>ই</a:t>
            </a:r>
            <a:r>
              <a:rPr lang="en-US" sz="36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মেইল </a:t>
            </a:r>
            <a:r>
              <a:rPr lang="en-US" sz="3600" dirty="0" smtClean="0">
                <a:solidFill>
                  <a:srgbClr val="00B0F0"/>
                </a:solidFill>
                <a:latin typeface="NikoshBAN" pitchFamily="2" charset="0"/>
                <a:cs typeface="NikoshBAN" pitchFamily="2" charset="0"/>
                <a:hlinkClick r:id="rId2"/>
              </a:rPr>
              <a:t>tanzirm</a:t>
            </a:r>
            <a:r>
              <a:rPr lang="en-US" sz="3600" dirty="0" smtClean="0">
                <a:solidFill>
                  <a:srgbClr val="00B0F0"/>
                </a:solidFill>
                <a:latin typeface="Times New Roman" pitchFamily="18" charset="0"/>
                <a:cs typeface="Times New Roman" pitchFamily="18" charset="0"/>
                <a:hlinkClick r:id="rId2"/>
              </a:rPr>
              <a:t>37</a:t>
            </a:r>
            <a:r>
              <a:rPr lang="en-US" sz="3600" dirty="0" smtClean="0">
                <a:solidFill>
                  <a:srgbClr val="00B0F0"/>
                </a:solidFill>
                <a:latin typeface="NikoshBAN" pitchFamily="2" charset="0"/>
                <a:cs typeface="NikoshBAN" pitchFamily="2" charset="0"/>
                <a:hlinkClick r:id="rId2"/>
              </a:rPr>
              <a:t>@gmail.com</a:t>
            </a:r>
            <a:endParaRPr lang="en-US" sz="3600" dirty="0" smtClean="0">
              <a:solidFill>
                <a:srgbClr val="00B0F0"/>
              </a:solidFill>
              <a:latin typeface="NikoshBAN" pitchFamily="2" charset="0"/>
              <a:cs typeface="NikoshBAN" pitchFamily="2" charset="0"/>
            </a:endParaRPr>
          </a:p>
          <a:p>
            <a:pPr marL="0" indent="0" algn="ctr">
              <a:buNone/>
            </a:pPr>
            <a:r>
              <a:rPr lang="bn-IN" sz="3600" dirty="0" smtClean="0">
                <a:solidFill>
                  <a:schemeClr val="tx1"/>
                </a:solidFill>
                <a:latin typeface="NikoshBAN" pitchFamily="2" charset="0"/>
                <a:cs typeface="NikoshBAN" pitchFamily="2" charset="0"/>
              </a:rPr>
              <a:t>মোবাইলঃ০১৮৩১১৯৯৭২৫</a:t>
            </a:r>
          </a:p>
          <a:p>
            <a:pPr algn="ctr"/>
            <a:endParaRPr lang="en-US" sz="3600" dirty="0">
              <a:solidFill>
                <a:schemeClr val="tx1"/>
              </a:solidFill>
              <a:latin typeface="NikoshBAN" pitchFamily="2" charset="0"/>
              <a:cs typeface="NikoshBAN" pitchFamily="2" charset="0"/>
            </a:endParaRPr>
          </a:p>
        </p:txBody>
      </p:sp>
      <p:sp>
        <p:nvSpPr>
          <p:cNvPr id="6" name="Footer Placeholder 5"/>
          <p:cNvSpPr>
            <a:spLocks noGrp="1"/>
          </p:cNvSpPr>
          <p:nvPr>
            <p:ph type="ftr" sz="quarter" idx="11"/>
          </p:nvPr>
        </p:nvSpPr>
        <p:spPr/>
        <p:txBody>
          <a:bodyPr/>
          <a:lstStyle/>
          <a:p>
            <a:r>
              <a:rPr lang="en-US" smtClean="0"/>
              <a:t>darul islam girls high school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09800"/>
            <a:ext cx="2590800" cy="328168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6824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ircle(in)">
                                      <p:cBhvr>
                                        <p:cTn id="31" dur="2000"/>
                                        <p:tgtEl>
                                          <p:spTgt spid="3">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heel(1)">
                                      <p:cBhvr>
                                        <p:cTn id="4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0"/>
            <a:ext cx="8839200" cy="1323439"/>
          </a:xfrm>
          <a:prstGeom prst="rect">
            <a:avLst/>
          </a:prstGeom>
          <a:noFill/>
        </p:spPr>
        <p:txBody>
          <a:bodyPr wrap="square" rtlCol="0">
            <a:spAutoFit/>
          </a:bodyPr>
          <a:lstStyle/>
          <a:p>
            <a:r>
              <a:rPr lang="bn-IN" sz="8000" smtClean="0">
                <a:solidFill>
                  <a:srgbClr val="FF0000"/>
                </a:solidFill>
                <a:latin typeface="NikoshBAN" pitchFamily="2" charset="0"/>
                <a:cs typeface="NikoshBAN" pitchFamily="2" charset="0"/>
              </a:rPr>
              <a:t> </a:t>
            </a:r>
            <a:endParaRPr lang="en-US" sz="8000" dirty="0">
              <a:solidFill>
                <a:srgbClr val="FF0000"/>
              </a:solidFill>
              <a:latin typeface="NikoshBAN" pitchFamily="2" charset="0"/>
              <a:cs typeface="NikoshBAN" pitchFamily="2" charset="0"/>
            </a:endParaRPr>
          </a:p>
        </p:txBody>
      </p:sp>
      <p:sp>
        <p:nvSpPr>
          <p:cNvPr id="4" name="Oval 3"/>
          <p:cNvSpPr/>
          <p:nvPr/>
        </p:nvSpPr>
        <p:spPr>
          <a:xfrm>
            <a:off x="2362200" y="914400"/>
            <a:ext cx="4343400" cy="1905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bn-IN"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rPr>
              <a:t>পাঠ পরিচিতি </a:t>
            </a:r>
            <a:endPar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TextBox 5"/>
          <p:cNvSpPr txBox="1"/>
          <p:nvPr/>
        </p:nvSpPr>
        <p:spPr>
          <a:xfrm>
            <a:off x="1752600" y="2819400"/>
            <a:ext cx="5562600" cy="3046988"/>
          </a:xfrm>
          <a:prstGeom prst="rect">
            <a:avLst/>
          </a:prstGeom>
          <a:noFill/>
        </p:spPr>
        <p:txBody>
          <a:bodyPr wrap="square" rtlCol="0">
            <a:spAutoFit/>
          </a:bodyPr>
          <a:lstStyle/>
          <a:p>
            <a:pPr algn="ctr"/>
            <a:r>
              <a:rPr lang="bn-IN" sz="4800" dirty="0" smtClean="0">
                <a:latin typeface="NikoshBAN" pitchFamily="2" charset="0"/>
                <a:cs typeface="NikoshBAN" pitchFamily="2" charset="0"/>
              </a:rPr>
              <a:t>ইসলাম ও নৈতিক শিক্ষা</a:t>
            </a:r>
          </a:p>
          <a:p>
            <a:pPr algn="ctr"/>
            <a:r>
              <a:rPr lang="bn-IN" sz="4800" dirty="0" smtClean="0">
                <a:latin typeface="NikoshBAN" pitchFamily="2" charset="0"/>
                <a:cs typeface="NikoshBAN" pitchFamily="2" charset="0"/>
              </a:rPr>
              <a:t>চতুর্থ অধ্যায়</a:t>
            </a:r>
          </a:p>
          <a:p>
            <a:pPr algn="ctr"/>
            <a:r>
              <a:rPr lang="bn-IN" sz="4800" dirty="0" smtClean="0">
                <a:latin typeface="NikoshBAN" pitchFamily="2" charset="0"/>
                <a:cs typeface="NikoshBAN" pitchFamily="2" charset="0"/>
              </a:rPr>
              <a:t>পাঠঃ ০3</a:t>
            </a:r>
          </a:p>
          <a:p>
            <a:pPr algn="ctr"/>
            <a:r>
              <a:rPr lang="bn-IN" sz="4800" dirty="0" smtClean="0">
                <a:latin typeface="NikoshBAN" pitchFamily="2" charset="0"/>
                <a:cs typeface="NikoshBAN" pitchFamily="2" charset="0"/>
              </a:rPr>
              <a:t>শালীনতাবোধ </a:t>
            </a:r>
            <a:endParaRPr lang="en-US" sz="4800" dirty="0">
              <a:latin typeface="NikoshBAN" pitchFamily="2" charset="0"/>
              <a:cs typeface="NikoshBAN" pitchFamily="2" charset="0"/>
            </a:endParaRPr>
          </a:p>
        </p:txBody>
      </p:sp>
      <p:sp>
        <p:nvSpPr>
          <p:cNvPr id="7" name="Footer Placeholder 6"/>
          <p:cNvSpPr>
            <a:spLocks noGrp="1"/>
          </p:cNvSpPr>
          <p:nvPr>
            <p:ph type="ftr" sz="quarter" idx="11"/>
          </p:nvPr>
        </p:nvSpPr>
        <p:spPr/>
        <p:txBody>
          <a:bodyPr/>
          <a:lstStyle/>
          <a:p>
            <a:r>
              <a:rPr lang="en-US" smtClean="0"/>
              <a:t>darul islam girls high school</a:t>
            </a:r>
            <a:endParaRPr lang="en-US" dirty="0"/>
          </a:p>
        </p:txBody>
      </p:sp>
    </p:spTree>
    <p:extLst>
      <p:ext uri="{BB962C8B-B14F-4D97-AF65-F5344CB8AC3E}">
        <p14:creationId xmlns:p14="http://schemas.microsoft.com/office/powerpoint/2010/main" val="12872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2000"/>
                                        <p:tgtEl>
                                          <p:spTgt spid="6">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heel(1)">
                                      <p:cBhvr>
                                        <p:cTn id="18" dur="2000"/>
                                        <p:tgtEl>
                                          <p:spTgt spid="6">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heel(1)">
                                      <p:cBhvr>
                                        <p:cTn id="2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darul islam girls high</a:t>
            </a:r>
            <a:r>
              <a:rPr lang="bn-IN" dirty="0" smtClean="0"/>
              <a:t> </a:t>
            </a:r>
            <a:r>
              <a:rPr lang="en-US" dirty="0" smtClean="0"/>
              <a:t>school</a:t>
            </a:r>
            <a:endParaRPr lang="en-US" dirty="0"/>
          </a:p>
        </p:txBody>
      </p:sp>
      <p:sp>
        <p:nvSpPr>
          <p:cNvPr id="3" name="Rounded Rectangle 2"/>
          <p:cNvSpPr/>
          <p:nvPr/>
        </p:nvSpPr>
        <p:spPr>
          <a:xfrm>
            <a:off x="2438400" y="1143000"/>
            <a:ext cx="4038600" cy="1752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bn-IN" sz="4800" b="1" dirty="0" smtClean="0">
                <a:solidFill>
                  <a:srgbClr val="7030A0"/>
                </a:solidFill>
              </a:rPr>
              <a:t>শিখন ফল </a:t>
            </a:r>
            <a:endParaRPr lang="en-US" sz="4800" b="1" dirty="0">
              <a:solidFill>
                <a:srgbClr val="7030A0"/>
              </a:solidFill>
            </a:endParaRPr>
          </a:p>
        </p:txBody>
      </p:sp>
      <p:sp>
        <p:nvSpPr>
          <p:cNvPr id="4" name="TextBox 3"/>
          <p:cNvSpPr txBox="1"/>
          <p:nvPr/>
        </p:nvSpPr>
        <p:spPr>
          <a:xfrm>
            <a:off x="762000" y="3200400"/>
            <a:ext cx="7696200" cy="2062103"/>
          </a:xfrm>
          <a:prstGeom prst="rect">
            <a:avLst/>
          </a:prstGeom>
          <a:noFill/>
        </p:spPr>
        <p:txBody>
          <a:bodyPr wrap="square" rtlCol="0">
            <a:spAutoFit/>
          </a:bodyPr>
          <a:lstStyle/>
          <a:p>
            <a:r>
              <a:rPr lang="bn-IN" sz="3200" dirty="0" smtClean="0">
                <a:latin typeface="NikoshBAN" pitchFamily="2" charset="0"/>
                <a:cs typeface="NikoshBAN" pitchFamily="2" charset="0"/>
              </a:rPr>
              <a:t>০১। </a:t>
            </a:r>
            <a:r>
              <a:rPr lang="en-US" sz="3200" dirty="0" smtClean="0">
                <a:latin typeface="NikoshBAN" pitchFamily="2" charset="0"/>
                <a:cs typeface="NikoshBAN" pitchFamily="2" charset="0"/>
              </a:rPr>
              <a:t>শালীনতাবোধ কি</a:t>
            </a:r>
            <a:r>
              <a:rPr lang="bn-IN" sz="3200" dirty="0" smtClean="0">
                <a:latin typeface="NikoshBAN" pitchFamily="2" charset="0"/>
                <a:cs typeface="NikoshBAN" pitchFamily="2" charset="0"/>
              </a:rPr>
              <a:t>?তা জানতে পারবে।</a:t>
            </a:r>
          </a:p>
          <a:p>
            <a:r>
              <a:rPr lang="bn-IN" sz="3200" dirty="0" smtClean="0">
                <a:latin typeface="NikoshBAN" pitchFamily="2" charset="0"/>
                <a:cs typeface="NikoshBAN" pitchFamily="2" charset="0"/>
              </a:rPr>
              <a:t>০২।</a:t>
            </a:r>
            <a:r>
              <a:rPr lang="en-US" sz="3200" dirty="0" smtClean="0">
                <a:latin typeface="NikoshBAN" pitchFamily="2" charset="0"/>
                <a:cs typeface="NikoshBAN" pitchFamily="2" charset="0"/>
              </a:rPr>
              <a:t>শালীনতাবোধের </a:t>
            </a:r>
            <a:r>
              <a:rPr lang="bn-IN" sz="3200" dirty="0" smtClean="0">
                <a:latin typeface="NikoshBAN" pitchFamily="2" charset="0"/>
                <a:cs typeface="NikoshBAN" pitchFamily="2" charset="0"/>
              </a:rPr>
              <a:t>গুরুত্ব জানতে পারবে</a:t>
            </a:r>
          </a:p>
          <a:p>
            <a:r>
              <a:rPr lang="bn-IN" sz="3200" dirty="0" smtClean="0">
                <a:latin typeface="NikoshBAN" pitchFamily="2" charset="0"/>
                <a:cs typeface="NikoshBAN" pitchFamily="2" charset="0"/>
              </a:rPr>
              <a:t>০৩।শালীনতাবোধ মানুষকে কি শিক্ষা দেয় তা জানতে পারবে।</a:t>
            </a:r>
          </a:p>
          <a:p>
            <a:r>
              <a:rPr lang="bn-IN" sz="3200" dirty="0" smtClean="0">
                <a:latin typeface="NikoshBAN" pitchFamily="2" charset="0"/>
                <a:cs typeface="NikoshBAN" pitchFamily="2" charset="0"/>
              </a:rPr>
              <a:t>০৪।অশালীন আচারনের খারাপ দিক গুলো জানতে পারবে।</a:t>
            </a:r>
          </a:p>
        </p:txBody>
      </p:sp>
    </p:spTree>
    <p:extLst>
      <p:ext uri="{BB962C8B-B14F-4D97-AF65-F5344CB8AC3E}">
        <p14:creationId xmlns:p14="http://schemas.microsoft.com/office/powerpoint/2010/main" val="41056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696200" cy="5016758"/>
          </a:xfrm>
          <a:prstGeom prst="rect">
            <a:avLst/>
          </a:prstGeom>
          <a:noFill/>
        </p:spPr>
        <p:txBody>
          <a:bodyPr wrap="square" rtlCol="0">
            <a:spAutoFit/>
          </a:bodyPr>
          <a:lstStyle/>
          <a:p>
            <a:r>
              <a:rPr lang="en-US" sz="3200" b="1" dirty="0" smtClean="0">
                <a:latin typeface="NikoshBAN" pitchFamily="2" charset="0"/>
                <a:cs typeface="NikoshBAN" pitchFamily="2" charset="0"/>
              </a:rPr>
              <a:t>শালীনতাবোধের</a:t>
            </a:r>
            <a:r>
              <a:rPr lang="bn-IN" sz="3200" b="1" dirty="0" smtClean="0">
                <a:latin typeface="NikoshBAN" pitchFamily="2" charset="0"/>
                <a:cs typeface="NikoshBAN" pitchFamily="2" charset="0"/>
              </a:rPr>
              <a:t> পরিচয়ঃ </a:t>
            </a:r>
          </a:p>
          <a:p>
            <a:r>
              <a:rPr lang="bn-IN" sz="3200" dirty="0" smtClean="0">
                <a:latin typeface="NikoshBAN" pitchFamily="2" charset="0"/>
                <a:cs typeface="NikoshBAN" pitchFamily="2" charset="0"/>
              </a:rPr>
              <a:t>শালীনতার আরবি প্রতিশব্দ “তাহযিব”, যার অর্থ ভদ্রতা,নম্রতা,ও লজ্জাশীলতা।</a:t>
            </a:r>
          </a:p>
          <a:p>
            <a:r>
              <a:rPr lang="bn-IN" sz="3200" dirty="0" smtClean="0">
                <a:latin typeface="NikoshBAN" pitchFamily="2" charset="0"/>
                <a:cs typeface="NikoshBAN" pitchFamily="2" charset="0"/>
              </a:rPr>
              <a:t>আচার-আচরণে কথাবার্তায়,বেশভূষায় ও চালচলনে মার্জিত পন্থা অবলম্বন করাকে শালীনতা বলে। </a:t>
            </a:r>
            <a:endParaRPr lang="en-US" sz="3200" dirty="0" smtClean="0">
              <a:latin typeface="NikoshBAN" pitchFamily="2" charset="0"/>
              <a:cs typeface="NikoshBAN" pitchFamily="2" charset="0"/>
            </a:endParaRPr>
          </a:p>
          <a:p>
            <a:r>
              <a:rPr lang="en-US" sz="3200" b="1" dirty="0">
                <a:latin typeface="NikoshBAN" pitchFamily="2" charset="0"/>
                <a:cs typeface="NikoshBAN" pitchFamily="2" charset="0"/>
              </a:rPr>
              <a:t>শালীনতাবোধের</a:t>
            </a:r>
            <a:r>
              <a:rPr lang="bn-IN" sz="3200" b="1" dirty="0">
                <a:latin typeface="NikoshBAN" pitchFamily="2" charset="0"/>
                <a:cs typeface="NikoshBAN" pitchFamily="2" charset="0"/>
              </a:rPr>
              <a:t> </a:t>
            </a:r>
            <a:r>
              <a:rPr lang="en-US" sz="3200" b="1" dirty="0" smtClean="0">
                <a:latin typeface="NikoshBAN" pitchFamily="2" charset="0"/>
                <a:cs typeface="NikoshBAN" pitchFamily="2" charset="0"/>
              </a:rPr>
              <a:t>গুরুত্বঃ</a:t>
            </a:r>
          </a:p>
          <a:p>
            <a:r>
              <a:rPr lang="bn-IN" sz="3200" dirty="0" smtClean="0">
                <a:latin typeface="NikoshBAN" pitchFamily="2" charset="0"/>
                <a:cs typeface="NikoshBAN" pitchFamily="2" charset="0"/>
              </a:rPr>
              <a:t>শালীনতা মানুষের একটি মহৎগুণ এটির গুরুত্ব অপরিসীম। শালীনতাবোধ মানুষকে অন্যায় ও অশ্লীল কাজ থেকে বিরত রাখে।শালীনতাবোধ আল্লাহ্‌র অনুগত বান্দা হতে সাহায্য করে ।</a:t>
            </a:r>
            <a:endParaRPr lang="bn-IN" sz="3200" b="1" dirty="0">
              <a:latin typeface="NikoshBAN" pitchFamily="2" charset="0"/>
              <a:cs typeface="NikoshBAN" pitchFamily="2" charset="0"/>
            </a:endParaRP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5991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heel(1)">
                                      <p:cBhvr>
                                        <p:cTn id="2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96200" cy="5509200"/>
          </a:xfrm>
          <a:prstGeom prst="rect">
            <a:avLst/>
          </a:prstGeom>
          <a:noFill/>
        </p:spPr>
        <p:txBody>
          <a:bodyPr wrap="square" rtlCol="0">
            <a:spAutoFit/>
          </a:bodyPr>
          <a:lstStyle/>
          <a:p>
            <a:r>
              <a:rPr lang="bn-IN" sz="3200" dirty="0" smtClean="0">
                <a:latin typeface="NikoshBAN" pitchFamily="2" charset="0"/>
                <a:cs typeface="NikoshBAN" pitchFamily="2" charset="0"/>
              </a:rPr>
              <a:t>আচার-ব্যবহারে শালীন ব্যক্তিকে সবাই পছন্দ করে।শালীন পোশাক-পরিচ্ছদ সৌন্দর্যের প্রতীক।শালীন ও ভদ্র আচরণের মাধ্যমে বন্ধুত্ব ও হৃদ্যতা সৃষ্টি হয়।সমাজকে সুন্দর ও সুশৃঙ্খল রাখতে শালীনতার প্রয়োজন সর্বাধিক।শালীনতাপূর্ণ আচার-ব্যবহার সম্প্রীতি ও সৌহার্দের চাবিকাঠি।অশোভন বা অশালীন পোশাক-পরিচ্ছদ ও আচরণ অনেক সময় সমাজে বিপর্যয় ডেকে আনে,সমসজে অশান্তি সৃষ্টি করে। নৈতিক চরিত্রের অবক্ষয় ঘটায়।শালীনতাপূর্ণ আচরণের মাধ্যমে বন্ধুত্ব গড়ে উঠে। পক্ষান্তরে অভদ্র বা অশালীন আচরণ বন্ধুকেও দূরে ঠেলে দেয়।মানুষ অশালীন ব্যক্তিকে পছন্দ করেনা।   </a:t>
            </a:r>
            <a:endParaRPr lang="bn-IN" sz="3200" b="1" dirty="0">
              <a:latin typeface="NikoshBAN" pitchFamily="2" charset="0"/>
              <a:cs typeface="NikoshBAN" pitchFamily="2" charset="0"/>
            </a:endParaRPr>
          </a:p>
          <a:p>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6867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96200" cy="4524315"/>
          </a:xfrm>
          <a:prstGeom prst="rect">
            <a:avLst/>
          </a:prstGeom>
          <a:noFill/>
        </p:spPr>
        <p:txBody>
          <a:bodyPr wrap="square" rtlCol="0">
            <a:spAutoFit/>
          </a:bodyPr>
          <a:lstStyle/>
          <a:p>
            <a:r>
              <a:rPr lang="bn-IN" sz="3200" dirty="0" smtClean="0">
                <a:latin typeface="NikoshBAN" pitchFamily="2" charset="0"/>
                <a:cs typeface="NikoshBAN" pitchFamily="2" charset="0"/>
              </a:rPr>
              <a:t>তার সাহচর্য পরিত্যাগ করে। মহানবি (দঃ) বলেন,  ‘মানুষের মধ্যে ঐ ব্যক্তি সবচেয়ে নিকৃষ্ট, যার অশ্লীলতা থেকে রক্ষা পাওয়ার জন্য লোকেরা তাকে পরিত্যাগ করে।’(বুখারি)</a:t>
            </a:r>
          </a:p>
          <a:p>
            <a:r>
              <a:rPr lang="bn-IN" sz="3200" dirty="0" smtClean="0">
                <a:latin typeface="NikoshBAN" pitchFamily="2" charset="0"/>
                <a:cs typeface="NikoshBAN" pitchFamily="2" charset="0"/>
              </a:rPr>
              <a:t>অশালীন ব্যক্তিকে আল্লাহ্‌ তায়ালা কখনোই পছন্দ করেন না ।</a:t>
            </a:r>
          </a:p>
          <a:p>
            <a:r>
              <a:rPr lang="bn-IN" sz="3200" dirty="0" smtClean="0">
                <a:latin typeface="NikoshBAN" pitchFamily="2" charset="0"/>
                <a:cs typeface="NikoshBAN" pitchFamily="2" charset="0"/>
              </a:rPr>
              <a:t>বরং অশালীন ব্যক্তিকে আল্লাহ্‌ তায়ালা ঘৃণা করেন।</a:t>
            </a:r>
          </a:p>
          <a:p>
            <a:r>
              <a:rPr lang="bn-IN" sz="3200" dirty="0" smtClean="0">
                <a:latin typeface="NikoshBAN" pitchFamily="2" charset="0"/>
                <a:cs typeface="NikoshBAN" pitchFamily="2" charset="0"/>
              </a:rPr>
              <a:t>এ সম্পর্কে মহানবি (দঃ) এর বাণীঃ</a:t>
            </a:r>
          </a:p>
          <a:p>
            <a:r>
              <a:rPr lang="bn-IN" sz="3200" dirty="0" smtClean="0">
                <a:latin typeface="NikoshBAN" pitchFamily="2" charset="0"/>
                <a:cs typeface="NikoshBAN" pitchFamily="2" charset="0"/>
              </a:rPr>
              <a:t>নিঃসন্দেহে আল্লাহ্‌ তায়ালা অশালীন ও দুশ্চরিত্র ব্যক্তিকে ঘৃণা করেন। (তিরমিযি)</a:t>
            </a:r>
          </a:p>
          <a:p>
            <a:r>
              <a:rPr lang="bn-IN" sz="3200" dirty="0" smtClean="0">
                <a:latin typeface="NikoshBAN" pitchFamily="2" charset="0"/>
                <a:cs typeface="NikoshBAN" pitchFamily="2" charset="0"/>
              </a:rPr>
              <a:t>শালীনতাবোধ মানুষের জীবনের অপরিহার্য বিষয়।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5707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96200" cy="584775"/>
          </a:xfrm>
          <a:prstGeom prst="rect">
            <a:avLst/>
          </a:prstGeom>
          <a:noFill/>
        </p:spPr>
        <p:txBody>
          <a:bodyPr wrap="square" rtlCol="0">
            <a:spAutoFit/>
          </a:bodyPr>
          <a:lstStyle/>
          <a:p>
            <a:endParaRPr lang="en-US" sz="3200" dirty="0">
              <a:latin typeface="NikoshBAN" pitchFamily="2" charset="0"/>
              <a:cs typeface="NikoshBAN" pitchFamily="2" charset="0"/>
            </a:endParaRPr>
          </a:p>
        </p:txBody>
      </p:sp>
      <p:sp>
        <p:nvSpPr>
          <p:cNvPr id="3" name="TextBox 2"/>
          <p:cNvSpPr txBox="1"/>
          <p:nvPr/>
        </p:nvSpPr>
        <p:spPr>
          <a:xfrm>
            <a:off x="990600" y="990599"/>
            <a:ext cx="7391400" cy="4832092"/>
          </a:xfrm>
          <a:prstGeom prst="rect">
            <a:avLst/>
          </a:prstGeom>
          <a:noFill/>
        </p:spPr>
        <p:txBody>
          <a:bodyPr wrap="square" rtlCol="0">
            <a:spAutoFit/>
          </a:bodyPr>
          <a:lstStyle/>
          <a:p>
            <a:r>
              <a:rPr lang="en-US" sz="2800" dirty="0" smtClean="0">
                <a:latin typeface="NikoshBAN" pitchFamily="2" charset="0"/>
                <a:cs typeface="NikoshBAN" pitchFamily="2" charset="0"/>
              </a:rPr>
              <a:t>মহান আল্লাহ্‌</a:t>
            </a:r>
            <a:r>
              <a:rPr lang="bn-IN" sz="2800" dirty="0" smtClean="0">
                <a:latin typeface="NikoshBAN" pitchFamily="2" charset="0"/>
                <a:cs typeface="NikoshBAN" pitchFamily="2" charset="0"/>
              </a:rPr>
              <a:t> আমাদেরকে শালীনতা শিক্ষা দিয়েছেন।পবিত্র কুরআনের সূরা লুকমানে উল্লেখ আছে যে,হযরত লুকমান (আঃ) তাঁর পুত্রকে শালীনতা শিক্ষা দিতে গিয়ে বলেন,</a:t>
            </a:r>
          </a:p>
          <a:p>
            <a:r>
              <a:rPr lang="bn-IN" sz="2800" dirty="0" smtClean="0">
                <a:latin typeface="NikoshBAN" pitchFamily="2" charset="0"/>
                <a:cs typeface="NikoshBAN" pitchFamily="2" charset="0"/>
              </a:rPr>
              <a:t>“হে পুত্র, অহংকার বশে তুমি মানুষকে অবজ্ঞা করো না।</a:t>
            </a:r>
          </a:p>
          <a:p>
            <a:r>
              <a:rPr lang="bn-IN" sz="2800" dirty="0" smtClean="0">
                <a:latin typeface="NikoshBAN" pitchFamily="2" charset="0"/>
                <a:cs typeface="NikoshBAN" pitchFamily="2" charset="0"/>
              </a:rPr>
              <a:t>পৃথিবীতে উদ্ধতভাবে চলো না,কারণ আল্লাহ্‌ কোনো উদ্ধত অহংকারীকে পছন্দ করেন না । তুমি পদচারণ করবে সংযতভাবে এবং তোমার কন্ঠস্বর নিচু করবে ।নিশ্চয়ই স্বরের মধ্যে গাধার স্বর সর্বাপেক্ষা অপ্রীতিকর”। (লুকমান-১৯)</a:t>
            </a:r>
            <a:r>
              <a:rPr lang="en-US" sz="2800" dirty="0" smtClean="0">
                <a:latin typeface="NikoshBAN" pitchFamily="2" charset="0"/>
                <a:cs typeface="NikoshBAN" pitchFamily="2" charset="0"/>
              </a:rPr>
              <a:t>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শালীনতার গুরুত্ব অপরিসীম।জীবনের প্রতিটি ক্ষেত্রে শালীনতা অবলম্বন করে চলা উচিত।এতে জীবন সুন্দর ও মধুময় হয়ে উঠে।</a:t>
            </a:r>
          </a:p>
          <a:p>
            <a:r>
              <a:rPr lang="bn-IN" sz="2800" dirty="0" smtClean="0">
                <a:latin typeface="NikoshBAN" pitchFamily="2" charset="0"/>
                <a:cs typeface="NikoshBAN" pitchFamily="2" charset="0"/>
              </a:rPr>
              <a:t>সমাজে সুন্দর পরিবেশ সৃষ্টি হয়।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008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1143000"/>
            <a:ext cx="3657600" cy="12192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000" dirty="0" smtClean="0">
                <a:latin typeface="NikoshBAN" pitchFamily="2" charset="0"/>
                <a:cs typeface="NikoshBAN" pitchFamily="2" charset="0"/>
              </a:rPr>
              <a:t>দলীয় কাজঃ</a:t>
            </a:r>
            <a:endParaRPr lang="en-US" sz="4000" dirty="0">
              <a:latin typeface="NikoshBAN" pitchFamily="2" charset="0"/>
              <a:cs typeface="NikoshBAN" pitchFamily="2" charset="0"/>
            </a:endParaRPr>
          </a:p>
        </p:txBody>
      </p:sp>
      <p:sp>
        <p:nvSpPr>
          <p:cNvPr id="3" name="TextBox 2"/>
          <p:cNvSpPr txBox="1"/>
          <p:nvPr/>
        </p:nvSpPr>
        <p:spPr>
          <a:xfrm>
            <a:off x="1676400" y="2741474"/>
            <a:ext cx="5867400" cy="1754326"/>
          </a:xfrm>
          <a:prstGeom prst="rect">
            <a:avLst/>
          </a:prstGeom>
          <a:noFill/>
        </p:spPr>
        <p:txBody>
          <a:bodyPr wrap="square" rtlCol="0">
            <a:spAutoFit/>
          </a:bodyPr>
          <a:lstStyle/>
          <a:p>
            <a:r>
              <a:rPr lang="bn-IN" sz="3600" b="1" dirty="0" smtClean="0">
                <a:latin typeface="NikoshBAN" pitchFamily="2" charset="0"/>
                <a:cs typeface="NikoshBAN" pitchFamily="2" charset="0"/>
              </a:rPr>
              <a:t>শিক্ষার্থীরা কয়েকটি দলে ভাগ হয়ে শালীন আচরণের সুফলগুলো পোষ্টারে লিখে শ্রেণীতে উপস্থাপন করবে।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7747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283</TotalTime>
  <Words>430</Words>
  <Application>Microsoft Office PowerPoint</Application>
  <PresentationFormat>On-screen Show (4:3)</PresentationFormat>
  <Paragraphs>45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PowerPoint Presentation</vt:lpstr>
      <vt:lpstr>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Tanzir</dc:creator>
  <cp:lastModifiedBy>Tanzir</cp:lastModifiedBy>
  <cp:revision>35</cp:revision>
  <dcterms:created xsi:type="dcterms:W3CDTF">2006-08-16T00:00:00Z</dcterms:created>
  <dcterms:modified xsi:type="dcterms:W3CDTF">2020-06-22T05:03:07Z</dcterms:modified>
</cp:coreProperties>
</file>