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75" r:id="rId14"/>
    <p:sldId id="266" r:id="rId15"/>
    <p:sldId id="276" r:id="rId16"/>
    <p:sldId id="267" r:id="rId17"/>
    <p:sldId id="269" r:id="rId18"/>
  </p:sldIdLst>
  <p:sldSz cx="12188825" cy="6858000"/>
  <p:notesSz cx="6858000" cy="9144000"/>
  <p:defaultTextStyle>
    <a:defPPr>
      <a:defRPr lang="en-US"/>
    </a:defPPr>
    <a:lvl1pPr marL="0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24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49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37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498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23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747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872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2996" algn="l" defTabSz="108824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nhKVlFLGadCYT22Dwo0Fg==" hashData="+gWLKuVY1h/X3DDBhwWkPsOKTS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 varScale="1">
        <p:scale>
          <a:sx n="66" d="100"/>
          <a:sy n="66" d="100"/>
        </p:scale>
        <p:origin x="-23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646A8-485F-4FDD-8610-4658FC3222B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DD01-9A8B-4259-B1C9-CFE71219B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9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 + verb + a/an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great + noun.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What + a/an + noun + sub + verb + 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03653-6F42-4589-BA82-DD2F035125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4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</a:t>
            </a:r>
            <a:r>
              <a:rPr lang="en-US" baseline="0" dirty="0" smtClean="0"/>
              <a:t> is to take out declaration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34F3A-CFAD-4576-84B2-EC9EBE7A4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the main lesson by the video and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FDD01-9A8B-4259-B1C9-CFE71219BA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5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5347" y="311150"/>
            <a:ext cx="411372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311150"/>
            <a:ext cx="12138038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5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7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8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12925"/>
            <a:ext cx="8125883" cy="513080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3192" y="1812925"/>
            <a:ext cx="8125883" cy="513080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24" indent="0">
              <a:buNone/>
              <a:defRPr sz="2400" b="1"/>
            </a:lvl2pPr>
            <a:lvl3pPr marL="1088249" indent="0">
              <a:buNone/>
              <a:defRPr sz="2100" b="1"/>
            </a:lvl3pPr>
            <a:lvl4pPr marL="1632373" indent="0">
              <a:buNone/>
              <a:defRPr sz="1900" b="1"/>
            </a:lvl4pPr>
            <a:lvl5pPr marL="2176498" indent="0">
              <a:buNone/>
              <a:defRPr sz="1900" b="1"/>
            </a:lvl5pPr>
            <a:lvl6pPr marL="2720623" indent="0">
              <a:buNone/>
              <a:defRPr sz="1900" b="1"/>
            </a:lvl6pPr>
            <a:lvl7pPr marL="3264747" indent="0">
              <a:buNone/>
              <a:defRPr sz="1900" b="1"/>
            </a:lvl7pPr>
            <a:lvl8pPr marL="3808872" indent="0">
              <a:buNone/>
              <a:defRPr sz="1900" b="1"/>
            </a:lvl8pPr>
            <a:lvl9pPr marL="43529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0"/>
            <a:ext cx="6813892" cy="5853113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0"/>
            <a:ext cx="4010040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24" indent="0">
              <a:buNone/>
              <a:defRPr sz="3400"/>
            </a:lvl2pPr>
            <a:lvl3pPr marL="1088249" indent="0">
              <a:buNone/>
              <a:defRPr sz="2800"/>
            </a:lvl3pPr>
            <a:lvl4pPr marL="1632373" indent="0">
              <a:buNone/>
              <a:defRPr sz="2400"/>
            </a:lvl4pPr>
            <a:lvl5pPr marL="2176498" indent="0">
              <a:buNone/>
              <a:defRPr sz="2400"/>
            </a:lvl5pPr>
            <a:lvl6pPr marL="2720623" indent="0">
              <a:buNone/>
              <a:defRPr sz="2400"/>
            </a:lvl6pPr>
            <a:lvl7pPr marL="3264747" indent="0">
              <a:buNone/>
              <a:defRPr sz="2400"/>
            </a:lvl7pPr>
            <a:lvl8pPr marL="3808872" indent="0">
              <a:buNone/>
              <a:defRPr sz="2400"/>
            </a:lvl8pPr>
            <a:lvl9pPr marL="435299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124" indent="0">
              <a:buNone/>
              <a:defRPr sz="1400"/>
            </a:lvl2pPr>
            <a:lvl3pPr marL="1088249" indent="0">
              <a:buNone/>
              <a:defRPr sz="1200"/>
            </a:lvl3pPr>
            <a:lvl4pPr marL="1632373" indent="0">
              <a:buNone/>
              <a:defRPr sz="1100"/>
            </a:lvl4pPr>
            <a:lvl5pPr marL="2176498" indent="0">
              <a:buNone/>
              <a:defRPr sz="1100"/>
            </a:lvl5pPr>
            <a:lvl6pPr marL="2720623" indent="0">
              <a:buNone/>
              <a:defRPr sz="1100"/>
            </a:lvl6pPr>
            <a:lvl7pPr marL="3264747" indent="0">
              <a:buNone/>
              <a:defRPr sz="1100"/>
            </a:lvl7pPr>
            <a:lvl8pPr marL="3808872" indent="0">
              <a:buNone/>
              <a:defRPr sz="1100"/>
            </a:lvl8pPr>
            <a:lvl9pPr marL="43529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8825" tIns="54413" rIns="108825" bIns="54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08825" tIns="54413" rIns="108825" bIns="54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696E-AA41-40C2-BDE3-3E611F21B10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0"/>
            <a:ext cx="3859795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0"/>
            <a:ext cx="2844059" cy="365125"/>
          </a:xfrm>
          <a:prstGeom prst="rect">
            <a:avLst/>
          </a:prstGeom>
        </p:spPr>
        <p:txBody>
          <a:bodyPr vert="horz" lIns="108825" tIns="54413" rIns="108825" bIns="5441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FC81-0718-4C18-BBE9-917306C82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24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93" indent="-408093" algn="l" defTabSz="108824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02" indent="-340078" algn="l" defTabSz="1088249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11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36" indent="-272062" algn="l" defTabSz="108824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1" indent="-272062" algn="l" defTabSz="1088249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85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09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934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058" indent="-272062" algn="l" defTabSz="10882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24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49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7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98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23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747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872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96" algn="l" defTabSz="10882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5000"/>
            <a:ext cx="12188825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9745" y="5830570"/>
            <a:ext cx="8803040" cy="911860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You are most welcome to my class.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5431" y="201706"/>
            <a:ext cx="11927636" cy="1882588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431" y="2074210"/>
            <a:ext cx="11826381" cy="4659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>
            <a:prstTxWarp prst="textPlain">
              <a:avLst>
                <a:gd name="adj" fmla="val 49943"/>
              </a:avLst>
            </a:prstTxWarp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(a) What + a/an + adjective + noun + subject + verb + 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adverb ‘very/so/too/great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omitted)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(b) How +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adjective + a/an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noun + subject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verb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adverb ‘very/so/too/great’ will be omitted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(c) How +adjective + Subject + Verb + !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adverb ‘very/so/too/great’ will be omitted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736" y="268941"/>
            <a:ext cx="10360501" cy="84044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Exclamatory Sentence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431" y="2084294"/>
            <a:ext cx="11927636" cy="44375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51167" y="2514600"/>
            <a:ext cx="7245579" cy="54432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What an interesting story it is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2072" y="5490548"/>
            <a:ext cx="5349540" cy="60545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How interesting it is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7612" y="4000455"/>
            <a:ext cx="7179134" cy="54432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interesting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story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it is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228600"/>
            <a:ext cx="10744200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ssertive sentence with a/an, exclamatory sentence starts with ‘What’ or ‘How’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5212" y="1219200"/>
            <a:ext cx="5372100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0273" y="1229380"/>
            <a:ext cx="5361864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Exclamatory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212" y="1752600"/>
            <a:ext cx="5372100" cy="181588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Subject + verb + a/an + adjective + noun.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4393" y="1752600"/>
            <a:ext cx="5327744" cy="1815882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+ a/an + adjective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noun + subject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verb +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+ adjective + a/an +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 + subject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verb + 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8860" y="3581400"/>
            <a:ext cx="10733277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ssertive without a/an, exclamatory sentence starts with only ‘How’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5212" y="4582180"/>
            <a:ext cx="5378356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7312" y="4582180"/>
            <a:ext cx="5372100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Exclamatory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0856" y="5065693"/>
            <a:ext cx="5372100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Subject + verb + adjective.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0037" y="5065693"/>
            <a:ext cx="5372100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adjective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+ verb + 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961" y="690701"/>
            <a:ext cx="4469236" cy="61299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Class Activities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363" y="1613647"/>
            <a:ext cx="8125883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sentences into Exclamatory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6822" y="2823882"/>
            <a:ext cx="8977166" cy="3092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Akbar was a very powerful king of India.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He was very handsome.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There was an aristocratic throne for him.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It looked very gorgeous.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He was indeed a successful king.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3035519" cy="67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012" y="1981200"/>
            <a:ext cx="8977166" cy="3092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What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powerful king of India Akbar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was!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How powerful a king of India Akbar was!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How handsome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was!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How aristocratic a throne there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was for him!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What an aristocratic throne there was for him!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How gorgeous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it looked!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What a successful king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was indeed!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How successful a king he was indeed!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412" y="918213"/>
            <a:ext cx="8125883" cy="73958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Check your answer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432" y="826034"/>
            <a:ext cx="8469299" cy="85484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wish I had the wings of a bird.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31" y="592719"/>
            <a:ext cx="8469299" cy="123608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I had the wings of a bird!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Would that I had the wings of a bird!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Had I the wings of a bird!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612" y="4284543"/>
            <a:ext cx="5710690" cy="11757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 wish I were a king.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5466" y="4217307"/>
            <a:ext cx="5958981" cy="131022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were 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king!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Would that I were 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king!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Or, Were I 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king!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6746" y="-67235"/>
            <a:ext cx="4130657" cy="2361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54" y="1828800"/>
            <a:ext cx="313312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188" y="5906869"/>
            <a:ext cx="1168095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 virtue honesty is!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188" y="5257800"/>
            <a:ext cx="1168095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Honesty is a great virtue.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2364" r="1045" b="2985"/>
          <a:stretch/>
        </p:blipFill>
        <p:spPr bwMode="auto">
          <a:xfrm>
            <a:off x="0" y="0"/>
            <a:ext cx="121888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353" y="432226"/>
            <a:ext cx="4875530" cy="6339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Activities at home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873" y="1344706"/>
            <a:ext cx="10766795" cy="484488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The Padma is a very big river.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It is so deep.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The river contains a vast water.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The water of the river is very useful for the people.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It is beneficial for cultivation.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 The fishermen enjoy fishing in the river very cheerfully.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7. The fish of this river is really tasty.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8. I wish I had a boat.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9. I wish I were a fisher man.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10. I like the river very dearly.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11. He has done a great job.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32" y="201706"/>
            <a:ext cx="3837504" cy="523249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83599" y="2561051"/>
            <a:ext cx="7990452" cy="1075765"/>
            <a:chOff x="4724400" y="2819400"/>
            <a:chExt cx="8991600" cy="1219200"/>
          </a:xfrm>
          <a:noFill/>
        </p:grpSpPr>
        <p:sp>
          <p:nvSpPr>
            <p:cNvPr id="3" name="TextBox 2"/>
            <p:cNvSpPr txBox="1"/>
            <p:nvPr/>
          </p:nvSpPr>
          <p:spPr>
            <a:xfrm>
              <a:off x="4876801" y="2971800"/>
              <a:ext cx="8762999" cy="918865"/>
            </a:xfrm>
            <a:prstGeom prst="wedgeRoundRectCallout">
              <a:avLst>
                <a:gd name="adj1" fmla="val -52706"/>
                <a:gd name="adj2" fmla="val 84212"/>
                <a:gd name="adj3" fmla="val 16667"/>
              </a:avLst>
            </a:prstGeom>
            <a:grpFill/>
            <a:ln w="63500" cmpd="sng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May God keep you safe and sound.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4" name="Rounded Rectangular Callout 3"/>
            <p:cNvSpPr/>
            <p:nvPr/>
          </p:nvSpPr>
          <p:spPr>
            <a:xfrm>
              <a:off x="4724400" y="2819400"/>
              <a:ext cx="8991600" cy="1219200"/>
            </a:xfrm>
            <a:prstGeom prst="wedgeRoundRectCallout">
              <a:avLst>
                <a:gd name="adj1" fmla="val -52451"/>
                <a:gd name="adj2" fmla="val 77605"/>
                <a:gd name="adj3" fmla="val 16667"/>
              </a:avLst>
            </a:prstGeom>
            <a:grpFill/>
            <a:ln w="635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32177" y="201706"/>
            <a:ext cx="3385785" cy="470647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Inviting to part-4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7412" y="289658"/>
            <a:ext cx="5180251" cy="829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54051"/>
            <a:ext cx="2625285" cy="2349661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79412" y="2258090"/>
            <a:ext cx="5916688" cy="4295110"/>
            <a:chOff x="379412" y="2258090"/>
            <a:chExt cx="5916688" cy="429511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79412" y="2943890"/>
              <a:ext cx="5916688" cy="3609310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Hirendra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Debnath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MA(English),Bed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Assistant Teacher(English)</a:t>
              </a:r>
            </a:p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Puran</a:t>
              </a:r>
              <a:r>
                <a:rPr lang="en-US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Bazar Girls’ High School</a:t>
              </a:r>
            </a:p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Rotarian </a:t>
              </a:r>
              <a:r>
                <a:rPr lang="en-US" sz="2800" b="1" dirty="0" err="1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604864" y="5041070"/>
              <a:ext cx="300172" cy="424266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760412" y="5573166"/>
              <a:ext cx="377062" cy="2942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12" y="5981700"/>
              <a:ext cx="421921" cy="342900"/>
            </a:xfrm>
            <a:prstGeom prst="rect">
              <a:avLst/>
            </a:prstGeom>
          </p:spPr>
        </p:pic>
        <p:sp>
          <p:nvSpPr>
            <p:cNvPr id="11" name="Curved Up Ribbon 10"/>
            <p:cNvSpPr/>
            <p:nvPr/>
          </p:nvSpPr>
          <p:spPr>
            <a:xfrm>
              <a:off x="391472" y="2258090"/>
              <a:ext cx="5904628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99060" y="2258090"/>
            <a:ext cx="5467843" cy="4295110"/>
            <a:chOff x="6299060" y="2258090"/>
            <a:chExt cx="5467843" cy="4295110"/>
          </a:xfrm>
        </p:grpSpPr>
        <p:sp>
          <p:nvSpPr>
            <p:cNvPr id="8" name="Curved Up Ribbon 7"/>
            <p:cNvSpPr/>
            <p:nvPr/>
          </p:nvSpPr>
          <p:spPr>
            <a:xfrm>
              <a:off x="6299060" y="2258090"/>
              <a:ext cx="5357952" cy="685800"/>
            </a:xfrm>
            <a:prstGeom prst="ellipseRibbon2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Lesson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299060" y="2961564"/>
              <a:ext cx="5467843" cy="3591636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 Grammar and Composition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 : VI-X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1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2060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745" y="4101353"/>
            <a:ext cx="8464462" cy="121417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The sea is so dangerous.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9745" y="4094825"/>
            <a:ext cx="8464462" cy="121417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How dangerous the sea is!</a:t>
            </a:r>
            <a:endParaRPr lang="en-US" b="1" dirty="0">
              <a:latin typeface="Book Antiqua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729189"/>
              </p:ext>
            </p:extLst>
          </p:nvPr>
        </p:nvGraphicFramePr>
        <p:xfrm>
          <a:off x="4189412" y="2362200"/>
          <a:ext cx="3367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Packager Shell Object" showAsIcon="1" r:id="rId4" imgW="3366360" imgH="685800" progId="Package">
                  <p:embed/>
                </p:oleObj>
              </mc:Choice>
              <mc:Fallback>
                <p:oleObj name="Packager Shell Object" showAsIcon="1" r:id="rId4" imgW="3366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412" y="2362200"/>
                        <a:ext cx="3367088" cy="68580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608012" y="1676400"/>
            <a:ext cx="10591800" cy="19498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 us watch and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guess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video …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812" y="2595265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Assertive to Exclamatory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72806" y="1839962"/>
            <a:ext cx="10490422" cy="2433935"/>
          </a:xfrm>
          <a:prstGeom prst="ellipse">
            <a:avLst/>
          </a:prstGeom>
          <a:solidFill>
            <a:srgbClr val="C00000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Can you guess what we are going to discuss today?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220" y="4639235"/>
            <a:ext cx="7245579" cy="1815353"/>
          </a:xfrm>
          <a:prstGeom prst="rect">
            <a:avLst/>
          </a:prstGeom>
          <a:solidFill>
            <a:srgbClr val="0070C0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744873" y="2487706"/>
            <a:ext cx="7245579" cy="2017059"/>
          </a:xfrm>
          <a:prstGeom prst="downArrowCallout">
            <a:avLst>
              <a:gd name="adj1" fmla="val 43571"/>
              <a:gd name="adj2" fmla="val 47143"/>
              <a:gd name="adj3" fmla="val 25000"/>
              <a:gd name="adj4" fmla="val 58012"/>
            </a:avLst>
          </a:prstGeom>
          <a:solidFill>
            <a:schemeClr val="accent5">
              <a:lumMod val="75000"/>
              <a:alpha val="80000"/>
            </a:schemeClr>
          </a:solidFill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5735" y="2644219"/>
            <a:ext cx="6636138" cy="96444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So, our today’s topic is--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304" y="4805906"/>
            <a:ext cx="6907001" cy="151421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Transformation of sentence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Part-3 (Assertive to Exclamatory)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220" y="4639235"/>
            <a:ext cx="7245579" cy="1815353"/>
          </a:xfrm>
          <a:prstGeom prst="rect">
            <a:avLst/>
          </a:prstGeom>
          <a:noFill/>
          <a:ln w="1270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736" y="1210236"/>
            <a:ext cx="6162128" cy="835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Learning outcomes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47" y="2487706"/>
            <a:ext cx="9141619" cy="215152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After completing this lesson, the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will be able to-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a) identify assertive sentence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b) identify exclamatory sentence and its classifications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c) change from assertive to exclamatory sentence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580529"/>
            <a:ext cx="12188825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347" y="5715000"/>
            <a:ext cx="12188825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15628" y="0"/>
            <a:ext cx="67716" cy="685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36549" y="-4803"/>
            <a:ext cx="67716" cy="68580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9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030" y="3832412"/>
            <a:ext cx="9006187" cy="107576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We enjoyed a very exciting show.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2030" y="3832412"/>
            <a:ext cx="9006187" cy="1075765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What an exciting show we enjoyed!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51748"/>
              </p:ext>
            </p:extLst>
          </p:nvPr>
        </p:nvGraphicFramePr>
        <p:xfrm>
          <a:off x="4265612" y="2133600"/>
          <a:ext cx="388902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Packager Shell Object" showAsIcon="1" r:id="rId4" imgW="2693160" imgH="685800" progId="Package">
                  <p:embed/>
                </p:oleObj>
              </mc:Choice>
              <mc:Fallback>
                <p:oleObj name="Packager Shell Object" showAsIcon="1" r:id="rId4" imgW="26931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5612" y="2133600"/>
                        <a:ext cx="3889022" cy="990600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522412" y="1752600"/>
            <a:ext cx="95250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Let’s enjoy an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exciting show …..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4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306" y="5027706"/>
            <a:ext cx="5688118" cy="889001"/>
          </a:xfrm>
          <a:prstGeom prst="rect">
            <a:avLst/>
          </a:prstGeom>
          <a:solidFill>
            <a:schemeClr val="accent3">
              <a:lumMod val="50000"/>
              <a:alpha val="6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87" y="3264646"/>
            <a:ext cx="12166253" cy="1090706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7000"/>
                </a:srgbClr>
              </a:gs>
              <a:gs pos="100000">
                <a:srgbClr val="00B050">
                  <a:lumMod val="95000"/>
                  <a:lumOff val="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32" y="3802397"/>
            <a:ext cx="7139279" cy="3055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304" y="806823"/>
            <a:ext cx="9547913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tiger is a ferocious animal.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605117"/>
            <a:ext cx="12188825" cy="1748118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3501" y="2420471"/>
            <a:ext cx="5281824" cy="537882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Assertive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304" y="3429000"/>
            <a:ext cx="9547913" cy="806824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 ferocious animal the tiger is!.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0354" y="2353235"/>
            <a:ext cx="5688118" cy="7395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22572" y="2674471"/>
            <a:ext cx="12188825" cy="941294"/>
          </a:xfrm>
          <a:prstGeom prst="borderCallout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964" y="3279588"/>
            <a:ext cx="12188825" cy="1748118"/>
          </a:xfrm>
          <a:prstGeom prst="downArrowCallout">
            <a:avLst>
              <a:gd name="adj1" fmla="val 43301"/>
              <a:gd name="adj2" fmla="val 39379"/>
              <a:gd name="adj3" fmla="val 25000"/>
              <a:gd name="adj4" fmla="val 599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18069" y="5109882"/>
            <a:ext cx="5417256" cy="874059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Exclamatory sentence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 animBg="1"/>
      <p:bldP spid="5" grpId="0"/>
      <p:bldP spid="6" grpId="0"/>
      <p:bldP spid="7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46000">
              <a:schemeClr val="bg2">
                <a:lumMod val="25000"/>
              </a:schemeClr>
            </a:gs>
            <a:gs pos="100000">
              <a:schemeClr val="tx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5431" y="201706"/>
            <a:ext cx="11927636" cy="1882588"/>
          </a:xfrm>
          <a:prstGeom prst="downArrowCallout">
            <a:avLst>
              <a:gd name="adj1" fmla="val 44481"/>
              <a:gd name="adj2" fmla="val 61039"/>
              <a:gd name="adj3" fmla="val 25000"/>
              <a:gd name="adj4" fmla="val 649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431" y="2286000"/>
            <a:ext cx="11750181" cy="4101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>
            <a:prstTxWarp prst="textPlain">
              <a:avLst/>
            </a:prstTxWarp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(a) Subject + verb + a/an + adjective + noun. 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(‘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very/so/too/great’ may have or not after verb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(b) Subject + verb + adjective.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(‘very/so/too/great’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may have or not after verb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736" y="268941"/>
            <a:ext cx="10360501" cy="840441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Structure of Assertive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Sentence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431" y="2084294"/>
            <a:ext cx="11927636" cy="44375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5735" y="3697941"/>
            <a:ext cx="10495933" cy="605118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It is a very interesting story. / It is an interesting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story.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736" y="5721356"/>
            <a:ext cx="10157354" cy="7332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It is very interesting./ It is interesting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0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751</Words>
  <Application>Microsoft Office PowerPoint</Application>
  <PresentationFormat>Custom</PresentationFormat>
  <Paragraphs>126</Paragraphs>
  <Slides>17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Hirendra sir</dc:creator>
  <cp:lastModifiedBy>Hirendra Debnath</cp:lastModifiedBy>
  <cp:revision>101</cp:revision>
  <dcterms:created xsi:type="dcterms:W3CDTF">2015-09-22T06:05:01Z</dcterms:created>
  <dcterms:modified xsi:type="dcterms:W3CDTF">2020-06-22T04:39:08Z</dcterms:modified>
</cp:coreProperties>
</file>