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5" r:id="rId3"/>
    <p:sldId id="274" r:id="rId4"/>
    <p:sldId id="273" r:id="rId5"/>
    <p:sldId id="272" r:id="rId6"/>
    <p:sldId id="267" r:id="rId7"/>
    <p:sldId id="266" r:id="rId8"/>
    <p:sldId id="261" r:id="rId9"/>
    <p:sldId id="265" r:id="rId10"/>
    <p:sldId id="264" r:id="rId11"/>
    <p:sldId id="279" r:id="rId12"/>
    <p:sldId id="278" r:id="rId13"/>
    <p:sldId id="277" r:id="rId14"/>
    <p:sldId id="276" r:id="rId15"/>
    <p:sldId id="263" r:id="rId16"/>
    <p:sldId id="260" r:id="rId17"/>
    <p:sldId id="262" r:id="rId18"/>
    <p:sldId id="25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22-Jun-20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22-Jun-20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izanplsc@gmail.com"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7775" y="800100"/>
            <a:ext cx="6629400" cy="769441"/>
          </a:xfrm>
          <a:prstGeom prst="rect">
            <a:avLst/>
          </a:prstGeom>
          <a:noFill/>
          <a:ln>
            <a:solidFill>
              <a:srgbClr val="0070C0"/>
            </a:solidFill>
          </a:ln>
        </p:spPr>
        <p:txBody>
          <a:bodyPr wrap="square" rtlCol="0">
            <a:spAutoFit/>
          </a:bodyPr>
          <a:lstStyle/>
          <a:p>
            <a:pPr algn="ctr"/>
            <a:r>
              <a:rPr lang="en-US" sz="4400" dirty="0" smtClean="0">
                <a:latin typeface="Times New Roman" pitchFamily="18" charset="0"/>
                <a:cs typeface="Times New Roman" pitchFamily="18" charset="0"/>
              </a:rPr>
              <a:t>Welcome to the Class</a:t>
            </a:r>
            <a:endParaRPr lang="en-US" sz="4400" dirty="0">
              <a:latin typeface="Times New Roman" pitchFamily="18" charset="0"/>
              <a:cs typeface="Times New Roman" pitchFamily="18" charset="0"/>
            </a:endParaRPr>
          </a:p>
        </p:txBody>
      </p:sp>
      <p:pic>
        <p:nvPicPr>
          <p:cNvPr id="1026" name="Picture 2" descr="C:\Users\user\Downloads\vvvv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56388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2981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20840"/>
            <a:ext cx="8001000" cy="4154984"/>
          </a:xfrm>
          <a:prstGeom prst="rect">
            <a:avLst/>
          </a:prstGeom>
          <a:ln>
            <a:solidFill>
              <a:schemeClr val="accent1"/>
            </a:solidFill>
          </a:ln>
        </p:spPr>
        <p:txBody>
          <a:bodyPr wrap="square">
            <a:spAutoFit/>
          </a:bodyPr>
          <a:lstStyle/>
          <a:p>
            <a:pPr algn="just"/>
            <a:r>
              <a:rPr lang="en-US" sz="2400" dirty="0">
                <a:latin typeface="Times New Roman" pitchFamily="18" charset="0"/>
                <a:cs typeface="Times New Roman" pitchFamily="18" charset="0"/>
              </a:rPr>
              <a:t>“When did the function start?” Flora asked.</a:t>
            </a:r>
          </a:p>
          <a:p>
            <a:pPr algn="just"/>
            <a:r>
              <a:rPr lang="en-US" sz="2400" dirty="0">
                <a:latin typeface="Times New Roman" pitchFamily="18" charset="0"/>
                <a:cs typeface="Times New Roman" pitchFamily="18" charset="0"/>
              </a:rPr>
              <a:t>“Oh, it started on time- just at 4 pm,” </a:t>
            </a:r>
            <a:r>
              <a:rPr lang="en-US" sz="2400" dirty="0" err="1">
                <a:latin typeface="Times New Roman" pitchFamily="18" charset="0"/>
                <a:cs typeface="Times New Roman" pitchFamily="18" charset="0"/>
              </a:rPr>
              <a:t>Farabi</a:t>
            </a:r>
            <a:r>
              <a:rPr lang="en-US" sz="2400" dirty="0">
                <a:latin typeface="Times New Roman" pitchFamily="18" charset="0"/>
                <a:cs typeface="Times New Roman" pitchFamily="18" charset="0"/>
              </a:rPr>
              <a:t> says. “Our Head teacher first read out the annual report. Then the Chief Guest gave a short speech. He highly praised the overall performance of the school and its excellent JSC and SSC Exam results. Then he gave away the prizes among the students for their outstanding activities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“Did you get any prizes, </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Flora enquires.</a:t>
            </a:r>
          </a:p>
          <a:p>
            <a:pPr algn="just"/>
            <a:r>
              <a:rPr lang="en-US" sz="2400" dirty="0" smtClean="0">
                <a:latin typeface="Times New Roman" pitchFamily="18" charset="0"/>
                <a:cs typeface="Times New Roman" pitchFamily="18" charset="0"/>
              </a:rPr>
              <a:t>“Yes, I did”, </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replies. “I have got two prizes – one for regular attendance and the other for good result in the last year- ending exams.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354843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685800"/>
            <a:ext cx="5181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Match words with their meanings .</a:t>
            </a:r>
            <a:endParaRPr lang="en-US" sz="28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20154861"/>
              </p:ext>
            </p:extLst>
          </p:nvPr>
        </p:nvGraphicFramePr>
        <p:xfrm>
          <a:off x="609600" y="1905000"/>
          <a:ext cx="7874596" cy="3566160"/>
        </p:xfrm>
        <a:graphic>
          <a:graphicData uri="http://schemas.openxmlformats.org/drawingml/2006/table">
            <a:tbl>
              <a:tblPr firstRow="1" bandRow="1">
                <a:tableStyleId>{5C22544A-7EE6-4342-B048-85BDC9FD1C3A}</a:tableStyleId>
              </a:tblPr>
              <a:tblGrid>
                <a:gridCol w="1932600"/>
                <a:gridCol w="5941996"/>
              </a:tblGrid>
              <a:tr h="381000">
                <a:tc>
                  <a:txBody>
                    <a:bodyPr/>
                    <a:lstStyle/>
                    <a:p>
                      <a:r>
                        <a:rPr lang="en-US" sz="2400" dirty="0" smtClean="0">
                          <a:latin typeface="Times New Roman" pitchFamily="18" charset="0"/>
                          <a:cs typeface="Times New Roman" pitchFamily="18" charset="0"/>
                        </a:rPr>
                        <a:t>Words</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meanings</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Visit</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speak</a:t>
                      </a:r>
                      <a:r>
                        <a:rPr lang="en-US" sz="2400" baseline="0" dirty="0" smtClean="0">
                          <a:latin typeface="Times New Roman" pitchFamily="18" charset="0"/>
                          <a:cs typeface="Times New Roman" pitchFamily="18" charset="0"/>
                        </a:rPr>
                        <a:t> highly of something or somebody</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Ceremony</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Extremely</a:t>
                      </a:r>
                      <a:r>
                        <a:rPr lang="en-US" sz="2400" baseline="0" dirty="0" smtClean="0">
                          <a:latin typeface="Times New Roman" pitchFamily="18" charset="0"/>
                          <a:cs typeface="Times New Roman" pitchFamily="18" charset="0"/>
                        </a:rPr>
                        <a:t> good</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Eminent</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Go to</a:t>
                      </a:r>
                      <a:r>
                        <a:rPr lang="en-US" sz="2400" baseline="0" dirty="0" smtClean="0">
                          <a:latin typeface="Times New Roman" pitchFamily="18" charset="0"/>
                          <a:cs typeface="Times New Roman" pitchFamily="18" charset="0"/>
                        </a:rPr>
                        <a:t> see a person or place</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Praise</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Put something in a place where you can see it easily</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Outstanding</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t>
                      </a:r>
                      <a:r>
                        <a:rPr lang="en-US" sz="2400" baseline="0" dirty="0" smtClean="0">
                          <a:latin typeface="Times New Roman" pitchFamily="18" charset="0"/>
                          <a:cs typeface="Times New Roman" pitchFamily="18" charset="0"/>
                        </a:rPr>
                        <a:t> f</a:t>
                      </a:r>
                      <a:r>
                        <a:rPr lang="en-US" sz="2400" dirty="0" smtClean="0">
                          <a:latin typeface="Times New Roman" pitchFamily="18" charset="0"/>
                          <a:cs typeface="Times New Roman" pitchFamily="18" charset="0"/>
                        </a:rPr>
                        <a:t>unction</a:t>
                      </a:r>
                      <a:endParaRPr lang="en-US" sz="2400" dirty="0">
                        <a:latin typeface="Times New Roman" pitchFamily="18" charset="0"/>
                        <a:cs typeface="Times New Roman" pitchFamily="18" charset="0"/>
                      </a:endParaRPr>
                    </a:p>
                  </a:txBody>
                  <a:tcPr/>
                </a:tc>
              </a:tr>
              <a:tr h="338183">
                <a:tc>
                  <a:txBody>
                    <a:bodyPr/>
                    <a:lstStyle/>
                    <a:p>
                      <a:r>
                        <a:rPr lang="en-US" sz="2400" dirty="0" smtClean="0">
                          <a:latin typeface="Times New Roman" pitchFamily="18" charset="0"/>
                          <a:cs typeface="Times New Roman" pitchFamily="18" charset="0"/>
                        </a:rPr>
                        <a:t>display</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 People having lots of power and influence</a:t>
                      </a:r>
                      <a:endParaRPr lang="en-US" sz="2400" dirty="0">
                        <a:latin typeface="Times New Roman" pitchFamily="18" charset="0"/>
                        <a:cs typeface="Times New Roman" pitchFamily="18" charset="0"/>
                      </a:endParaRPr>
                    </a:p>
                  </a:txBody>
                  <a:tcPr/>
                </a:tc>
              </a:tr>
            </a:tbl>
          </a:graphicData>
        </a:graphic>
      </p:graphicFrame>
      <p:sp>
        <p:nvSpPr>
          <p:cNvPr id="2" name="Explosion 2 1"/>
          <p:cNvSpPr/>
          <p:nvPr/>
        </p:nvSpPr>
        <p:spPr>
          <a:xfrm>
            <a:off x="5591175" y="33010"/>
            <a:ext cx="3429000" cy="1828800"/>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Individual Work</a:t>
            </a:r>
            <a:endParaRPr lang="en-US" sz="2000" dirty="0">
              <a:latin typeface="Times New Roman" pitchFamily="18" charset="0"/>
              <a:cs typeface="Times New Roman" pitchFamily="18" charset="0"/>
            </a:endParaRPr>
          </a:p>
        </p:txBody>
      </p:sp>
      <p:cxnSp>
        <p:nvCxnSpPr>
          <p:cNvPr id="6" name="Straight Arrow Connector 5"/>
          <p:cNvCxnSpPr/>
          <p:nvPr/>
        </p:nvCxnSpPr>
        <p:spPr>
          <a:xfrm>
            <a:off x="1295400" y="2590800"/>
            <a:ext cx="1752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752600" y="3086100"/>
            <a:ext cx="1295400" cy="1790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24000" y="3581400"/>
            <a:ext cx="13716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676400" y="2590800"/>
            <a:ext cx="12192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676400" y="2971800"/>
            <a:ext cx="11430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47800" y="3924300"/>
            <a:ext cx="160020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05490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950" y="838200"/>
            <a:ext cx="48006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Ask and answer in pairs. Make questions and then choose answers from this table.</a:t>
            </a:r>
            <a:endParaRPr lang="en-US" sz="28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50684474"/>
              </p:ext>
            </p:extLst>
          </p:nvPr>
        </p:nvGraphicFramePr>
        <p:xfrm>
          <a:off x="762000" y="2667000"/>
          <a:ext cx="7162800" cy="3017520"/>
        </p:xfrm>
        <a:graphic>
          <a:graphicData uri="http://schemas.openxmlformats.org/drawingml/2006/table">
            <a:tbl>
              <a:tblPr firstRow="1" bandRow="1">
                <a:tableStyleId>{5C22544A-7EE6-4342-B048-85BDC9FD1C3A}</a:tableStyleId>
              </a:tblPr>
              <a:tblGrid>
                <a:gridCol w="1074420"/>
                <a:gridCol w="756073"/>
                <a:gridCol w="5332307"/>
              </a:tblGrid>
              <a:tr h="386080">
                <a:tc gridSpan="3">
                  <a:txBody>
                    <a:bodyPr/>
                    <a:lstStyle/>
                    <a:p>
                      <a:pPr algn="ctr"/>
                      <a:r>
                        <a:rPr lang="en-US" sz="2800" dirty="0" smtClean="0">
                          <a:latin typeface="Times New Roman" pitchFamily="18" charset="0"/>
                          <a:cs typeface="Times New Roman" pitchFamily="18" charset="0"/>
                        </a:rPr>
                        <a:t>Questions</a:t>
                      </a:r>
                      <a:endParaRPr lang="en-US" sz="2800"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dirty="0"/>
                    </a:p>
                  </a:txBody>
                  <a:tcPr/>
                </a:tc>
              </a:tr>
              <a:tr h="386080">
                <a:tc>
                  <a:txBody>
                    <a:bodyPr/>
                    <a:lstStyle/>
                    <a:p>
                      <a:r>
                        <a:rPr lang="en-US" sz="2800" dirty="0" smtClean="0">
                          <a:latin typeface="Times New Roman" pitchFamily="18" charset="0"/>
                          <a:cs typeface="Times New Roman" pitchFamily="18" charset="0"/>
                        </a:rPr>
                        <a:t>How </a:t>
                      </a:r>
                      <a:endParaRPr lang="en-US" sz="2800" dirty="0">
                        <a:latin typeface="Times New Roman" pitchFamily="18" charset="0"/>
                        <a:cs typeface="Times New Roman" pitchFamily="18" charset="0"/>
                      </a:endParaRPr>
                    </a:p>
                  </a:txBody>
                  <a:tcPr/>
                </a:tc>
                <a:tc rowSpan="4">
                  <a:txBody>
                    <a:bodyPr/>
                    <a:lstStyle/>
                    <a:p>
                      <a:r>
                        <a:rPr lang="en-US" sz="2800" dirty="0" smtClean="0">
                          <a:latin typeface="Times New Roman" pitchFamily="18" charset="0"/>
                          <a:cs typeface="Times New Roman" pitchFamily="18" charset="0"/>
                        </a:rPr>
                        <a:t>was</a:t>
                      </a:r>
                    </a:p>
                    <a:p>
                      <a:r>
                        <a:rPr lang="en-US" sz="2800" dirty="0" smtClean="0">
                          <a:latin typeface="Times New Roman" pitchFamily="18" charset="0"/>
                          <a:cs typeface="Times New Roman" pitchFamily="18" charset="0"/>
                        </a:rPr>
                        <a:t>did</a:t>
                      </a:r>
                      <a:endParaRPr lang="en-US" sz="2800" dirty="0">
                        <a:latin typeface="Times New Roman" pitchFamily="18" charset="0"/>
                        <a:cs typeface="Times New Roman" pitchFamily="18" charset="0"/>
                      </a:endParaRPr>
                    </a:p>
                  </a:txBody>
                  <a:tcPr/>
                </a:tc>
                <a:tc>
                  <a:txBody>
                    <a:bodyPr/>
                    <a:lstStyle/>
                    <a:p>
                      <a:r>
                        <a:rPr lang="en-US" sz="2800" dirty="0" smtClean="0">
                          <a:latin typeface="Times New Roman" pitchFamily="18" charset="0"/>
                          <a:cs typeface="Times New Roman" pitchFamily="18" charset="0"/>
                        </a:rPr>
                        <a:t>the prize –giving function held?</a:t>
                      </a:r>
                      <a:endParaRPr lang="en-US" sz="2800" dirty="0">
                        <a:latin typeface="Times New Roman" pitchFamily="18" charset="0"/>
                        <a:cs typeface="Times New Roman" pitchFamily="18" charset="0"/>
                      </a:endParaRPr>
                    </a:p>
                  </a:txBody>
                  <a:tcPr/>
                </a:tc>
              </a:tr>
              <a:tr h="386080">
                <a:tc>
                  <a:txBody>
                    <a:bodyPr/>
                    <a:lstStyle/>
                    <a:p>
                      <a:r>
                        <a:rPr lang="en-US" sz="2800" dirty="0" smtClean="0">
                          <a:latin typeface="Times New Roman" pitchFamily="18" charset="0"/>
                          <a:cs typeface="Times New Roman" pitchFamily="18" charset="0"/>
                        </a:rPr>
                        <a:t>What</a:t>
                      </a:r>
                      <a:endParaRPr lang="en-US" sz="28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800" dirty="0" smtClean="0">
                          <a:latin typeface="Times New Roman" pitchFamily="18" charset="0"/>
                          <a:cs typeface="Times New Roman" pitchFamily="18" charset="0"/>
                        </a:rPr>
                        <a:t>the</a:t>
                      </a:r>
                      <a:r>
                        <a:rPr lang="en-US" sz="2800" baseline="0" dirty="0" smtClean="0">
                          <a:latin typeface="Times New Roman" pitchFamily="18" charset="0"/>
                          <a:cs typeface="Times New Roman" pitchFamily="18" charset="0"/>
                        </a:rPr>
                        <a:t> auditorium decorated?</a:t>
                      </a:r>
                      <a:endParaRPr lang="en-US" sz="2800" dirty="0">
                        <a:latin typeface="Times New Roman" pitchFamily="18" charset="0"/>
                        <a:cs typeface="Times New Roman" pitchFamily="18" charset="0"/>
                      </a:endParaRPr>
                    </a:p>
                  </a:txBody>
                  <a:tcPr/>
                </a:tc>
              </a:tr>
              <a:tr h="386080">
                <a:tc>
                  <a:txBody>
                    <a:bodyPr/>
                    <a:lstStyle/>
                    <a:p>
                      <a:r>
                        <a:rPr lang="en-US" sz="2800" dirty="0" smtClean="0">
                          <a:latin typeface="Times New Roman" pitchFamily="18" charset="0"/>
                          <a:cs typeface="Times New Roman" pitchFamily="18" charset="0"/>
                        </a:rPr>
                        <a:t>Who</a:t>
                      </a:r>
                      <a:endParaRPr lang="en-US" sz="28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800" dirty="0" smtClean="0">
                          <a:latin typeface="Times New Roman" pitchFamily="18" charset="0"/>
                          <a:cs typeface="Times New Roman" pitchFamily="18" charset="0"/>
                        </a:rPr>
                        <a:t>the chief guest at the function?</a:t>
                      </a:r>
                      <a:endParaRPr lang="en-US" sz="2800" dirty="0">
                        <a:latin typeface="Times New Roman" pitchFamily="18" charset="0"/>
                        <a:cs typeface="Times New Roman" pitchFamily="18" charset="0"/>
                      </a:endParaRPr>
                    </a:p>
                  </a:txBody>
                  <a:tcPr/>
                </a:tc>
              </a:tr>
              <a:tr h="386080">
                <a:tc>
                  <a:txBody>
                    <a:bodyPr/>
                    <a:lstStyle/>
                    <a:p>
                      <a:r>
                        <a:rPr lang="en-US" sz="2800" dirty="0" smtClean="0">
                          <a:latin typeface="Times New Roman" pitchFamily="18" charset="0"/>
                          <a:cs typeface="Times New Roman" pitchFamily="18" charset="0"/>
                        </a:rPr>
                        <a:t>where</a:t>
                      </a:r>
                      <a:endParaRPr lang="en-US" sz="2800" dirty="0">
                        <a:latin typeface="Times New Roman" pitchFamily="18" charset="0"/>
                        <a:cs typeface="Times New Roman" pitchFamily="18" charset="0"/>
                      </a:endParaRPr>
                    </a:p>
                  </a:txBody>
                  <a:tcPr/>
                </a:tc>
                <a:tc vMerge="1">
                  <a:txBody>
                    <a:bodyPr/>
                    <a:lstStyle/>
                    <a:p>
                      <a:endParaRPr lang="en-US" dirty="0"/>
                    </a:p>
                  </a:txBody>
                  <a:tcPr/>
                </a:tc>
                <a:tc>
                  <a:txBody>
                    <a:bodyPr/>
                    <a:lstStyle/>
                    <a:p>
                      <a:r>
                        <a:rPr lang="en-US" sz="2800" dirty="0" smtClean="0">
                          <a:latin typeface="Times New Roman" pitchFamily="18" charset="0"/>
                          <a:cs typeface="Times New Roman" pitchFamily="18" charset="0"/>
                        </a:rPr>
                        <a:t>the Head teacher do</a:t>
                      </a:r>
                      <a:r>
                        <a:rPr lang="en-US" sz="2800" baseline="0" dirty="0" smtClean="0">
                          <a:latin typeface="Times New Roman" pitchFamily="18" charset="0"/>
                          <a:cs typeface="Times New Roman" pitchFamily="18" charset="0"/>
                        </a:rPr>
                        <a:t> at the beginning of the function?</a:t>
                      </a:r>
                      <a:endParaRPr lang="en-US" sz="2800" dirty="0">
                        <a:latin typeface="Times New Roman" pitchFamily="18" charset="0"/>
                        <a:cs typeface="Times New Roman" pitchFamily="18" charset="0"/>
                      </a:endParaRPr>
                    </a:p>
                  </a:txBody>
                  <a:tcPr/>
                </a:tc>
              </a:tr>
            </a:tbl>
          </a:graphicData>
        </a:graphic>
      </p:graphicFrame>
      <p:sp>
        <p:nvSpPr>
          <p:cNvPr id="5" name="Explosion 2 4"/>
          <p:cNvSpPr/>
          <p:nvPr/>
        </p:nvSpPr>
        <p:spPr>
          <a:xfrm>
            <a:off x="5867400" y="381000"/>
            <a:ext cx="2971800" cy="2057400"/>
          </a:xfrm>
          <a:prstGeom prst="irregularSeal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Pair Work</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98750205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2890" y="1478823"/>
            <a:ext cx="1638300" cy="523220"/>
          </a:xfrm>
          <a:prstGeom prst="rect">
            <a:avLst/>
          </a:prstGeom>
          <a:solidFill>
            <a:schemeClr val="accent3">
              <a:lumMod val="60000"/>
              <a:lumOff val="40000"/>
            </a:schemeClr>
          </a:solidFill>
        </p:spPr>
        <p:txBody>
          <a:bodyPr wrap="square" rtlCol="0">
            <a:spAutoFit/>
          </a:bodyPr>
          <a:lstStyle/>
          <a:p>
            <a:r>
              <a:rPr lang="en-US" sz="2800" dirty="0" smtClean="0">
                <a:latin typeface="Times New Roman" pitchFamily="18" charset="0"/>
                <a:cs typeface="Times New Roman" pitchFamily="18" charset="0"/>
              </a:rPr>
              <a:t>Answers.</a:t>
            </a:r>
            <a:endParaRPr lang="en-US" sz="2800" dirty="0">
              <a:latin typeface="Times New Roman" pitchFamily="18" charset="0"/>
              <a:cs typeface="Times New Roman" pitchFamily="18" charset="0"/>
            </a:endParaRPr>
          </a:p>
        </p:txBody>
      </p:sp>
      <p:sp>
        <p:nvSpPr>
          <p:cNvPr id="3" name="TextBox 2"/>
          <p:cNvSpPr txBox="1"/>
          <p:nvPr/>
        </p:nvSpPr>
        <p:spPr>
          <a:xfrm>
            <a:off x="1447800" y="2819400"/>
            <a:ext cx="6172200" cy="1815882"/>
          </a:xfrm>
          <a:prstGeom prst="rect">
            <a:avLst/>
          </a:prstGeom>
          <a:noFill/>
          <a:ln>
            <a:solidFill>
              <a:schemeClr val="accent4">
                <a:lumMod val="75000"/>
              </a:schemeClr>
            </a:solidFill>
          </a:ln>
        </p:spPr>
        <p:txBody>
          <a:bodyPr wrap="square" rtlCol="0">
            <a:spAutoFit/>
          </a:bodyPr>
          <a:lstStyle/>
          <a:p>
            <a:r>
              <a:rPr lang="en-US" sz="2800" dirty="0" smtClean="0">
                <a:latin typeface="Times New Roman" pitchFamily="18" charset="0"/>
                <a:cs typeface="Times New Roman" pitchFamily="18" charset="0"/>
              </a:rPr>
              <a:t>1. The principal of PN College.</a:t>
            </a:r>
          </a:p>
          <a:p>
            <a:r>
              <a:rPr lang="en-US" sz="2800" dirty="0" smtClean="0">
                <a:latin typeface="Times New Roman" pitchFamily="18" charset="0"/>
                <a:cs typeface="Times New Roman" pitchFamily="18" charset="0"/>
              </a:rPr>
              <a:t>2. In the school auditorium.</a:t>
            </a:r>
          </a:p>
          <a:p>
            <a:r>
              <a:rPr lang="en-US" sz="2800" dirty="0" smtClean="0">
                <a:latin typeface="Times New Roman" pitchFamily="18" charset="0"/>
                <a:cs typeface="Times New Roman" pitchFamily="18" charset="0"/>
              </a:rPr>
              <a:t>3. Read out the annual report.</a:t>
            </a:r>
          </a:p>
          <a:p>
            <a:r>
              <a:rPr lang="en-US" sz="2800" dirty="0" smtClean="0">
                <a:latin typeface="Times New Roman" pitchFamily="18" charset="0"/>
                <a:cs typeface="Times New Roman" pitchFamily="18" charset="0"/>
              </a:rPr>
              <a:t>4. Brightly.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680398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54102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Complete the passage with the verbs in the box. Give their correct forms.</a:t>
            </a:r>
            <a:endParaRPr lang="en-US" sz="28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382863548"/>
              </p:ext>
            </p:extLst>
          </p:nvPr>
        </p:nvGraphicFramePr>
        <p:xfrm>
          <a:off x="1143000" y="2514600"/>
          <a:ext cx="6096000" cy="5181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sz="2800" dirty="0" smtClean="0">
                          <a:latin typeface="Times New Roman" pitchFamily="18" charset="0"/>
                          <a:cs typeface="Times New Roman" pitchFamily="18" charset="0"/>
                        </a:rPr>
                        <a:t>be</a:t>
                      </a:r>
                      <a:endParaRPr lang="en-US" sz="2800" dirty="0">
                        <a:latin typeface="Times New Roman" pitchFamily="18" charset="0"/>
                        <a:cs typeface="Times New Roman" pitchFamily="18" charset="0"/>
                      </a:endParaRPr>
                    </a:p>
                  </a:txBody>
                  <a:tcPr/>
                </a:tc>
                <a:tc>
                  <a:txBody>
                    <a:bodyPr/>
                    <a:lstStyle/>
                    <a:p>
                      <a:r>
                        <a:rPr lang="en-US" sz="2800" dirty="0" smtClean="0">
                          <a:latin typeface="Times New Roman" pitchFamily="18" charset="0"/>
                          <a:cs typeface="Times New Roman" pitchFamily="18" charset="0"/>
                        </a:rPr>
                        <a:t>sing</a:t>
                      </a:r>
                      <a:endParaRPr lang="en-US" sz="2800" dirty="0">
                        <a:latin typeface="Times New Roman" pitchFamily="18" charset="0"/>
                        <a:cs typeface="Times New Roman" pitchFamily="18" charset="0"/>
                      </a:endParaRPr>
                    </a:p>
                  </a:txBody>
                  <a:tcPr/>
                </a:tc>
                <a:tc>
                  <a:txBody>
                    <a:bodyPr/>
                    <a:lstStyle/>
                    <a:p>
                      <a:r>
                        <a:rPr lang="en-US" sz="2800" dirty="0" smtClean="0">
                          <a:latin typeface="Times New Roman" pitchFamily="18" charset="0"/>
                          <a:cs typeface="Times New Roman" pitchFamily="18" charset="0"/>
                        </a:rPr>
                        <a:t>speak</a:t>
                      </a:r>
                      <a:endParaRPr lang="en-US" sz="2800" dirty="0">
                        <a:latin typeface="Times New Roman" pitchFamily="18" charset="0"/>
                        <a:cs typeface="Times New Roman" pitchFamily="18" charset="0"/>
                      </a:endParaRPr>
                    </a:p>
                  </a:txBody>
                  <a:tcPr/>
                </a:tc>
                <a:tc>
                  <a:txBody>
                    <a:bodyPr/>
                    <a:lstStyle/>
                    <a:p>
                      <a:r>
                        <a:rPr lang="en-US" sz="2800" dirty="0" smtClean="0">
                          <a:latin typeface="Times New Roman" pitchFamily="18" charset="0"/>
                          <a:cs typeface="Times New Roman" pitchFamily="18" charset="0"/>
                        </a:rPr>
                        <a:t>stage</a:t>
                      </a:r>
                      <a:endParaRPr lang="en-US" sz="2800" dirty="0">
                        <a:latin typeface="Times New Roman" pitchFamily="18" charset="0"/>
                        <a:cs typeface="Times New Roman" pitchFamily="18" charset="0"/>
                      </a:endParaRPr>
                    </a:p>
                  </a:txBody>
                  <a:tcPr/>
                </a:tc>
              </a:tr>
            </a:tbl>
          </a:graphicData>
        </a:graphic>
      </p:graphicFrame>
      <p:sp>
        <p:nvSpPr>
          <p:cNvPr id="3" name="TextBox 2"/>
          <p:cNvSpPr txBox="1"/>
          <p:nvPr/>
        </p:nvSpPr>
        <p:spPr>
          <a:xfrm>
            <a:off x="533400" y="3429000"/>
            <a:ext cx="80772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At the end of the prize – giving function there(a)         a cultural show. The students (b)            , danced and</a:t>
            </a:r>
          </a:p>
          <a:p>
            <a:r>
              <a:rPr lang="en-US" sz="2800" dirty="0" smtClean="0">
                <a:latin typeface="Times New Roman" pitchFamily="18" charset="0"/>
                <a:cs typeface="Times New Roman" pitchFamily="18" charset="0"/>
              </a:rPr>
              <a:t>©                    a one-act play. It was so good that everyone(d)              highly of it.</a:t>
            </a:r>
            <a:endParaRPr lang="en-US" sz="2800" dirty="0">
              <a:latin typeface="Times New Roman" pitchFamily="18" charset="0"/>
              <a:cs typeface="Times New Roman" pitchFamily="18" charset="0"/>
            </a:endParaRPr>
          </a:p>
        </p:txBody>
      </p:sp>
      <p:sp>
        <p:nvSpPr>
          <p:cNvPr id="4" name="TextBox 3"/>
          <p:cNvSpPr txBox="1"/>
          <p:nvPr/>
        </p:nvSpPr>
        <p:spPr>
          <a:xfrm>
            <a:off x="7467600" y="3429000"/>
            <a:ext cx="914400" cy="523220"/>
          </a:xfrm>
          <a:prstGeom prst="rect">
            <a:avLst/>
          </a:prstGeom>
          <a:noFill/>
        </p:spPr>
        <p:txBody>
          <a:bodyPr wrap="square" rtlCol="0">
            <a:spAutoFit/>
          </a:bodyPr>
          <a:lstStyle/>
          <a:p>
            <a:r>
              <a:rPr lang="en-US" sz="2800" u="sng" dirty="0" smtClean="0">
                <a:latin typeface="Times New Roman" pitchFamily="18" charset="0"/>
                <a:cs typeface="Times New Roman" pitchFamily="18" charset="0"/>
              </a:rPr>
              <a:t>was</a:t>
            </a:r>
            <a:endParaRPr lang="en-US" sz="2800" u="sng" dirty="0">
              <a:latin typeface="Times New Roman" pitchFamily="18" charset="0"/>
              <a:cs typeface="Times New Roman" pitchFamily="18" charset="0"/>
            </a:endParaRPr>
          </a:p>
        </p:txBody>
      </p:sp>
      <p:sp>
        <p:nvSpPr>
          <p:cNvPr id="5" name="TextBox 4"/>
          <p:cNvSpPr txBox="1"/>
          <p:nvPr/>
        </p:nvSpPr>
        <p:spPr>
          <a:xfrm>
            <a:off x="5029200" y="3813721"/>
            <a:ext cx="990600" cy="523220"/>
          </a:xfrm>
          <a:prstGeom prst="rect">
            <a:avLst/>
          </a:prstGeom>
          <a:noFill/>
        </p:spPr>
        <p:txBody>
          <a:bodyPr wrap="square" rtlCol="0">
            <a:spAutoFit/>
          </a:bodyPr>
          <a:lstStyle/>
          <a:p>
            <a:r>
              <a:rPr lang="en-US" sz="2800" u="sng" dirty="0" smtClean="0">
                <a:latin typeface="Times New Roman" pitchFamily="18" charset="0"/>
                <a:cs typeface="Times New Roman" pitchFamily="18" charset="0"/>
              </a:rPr>
              <a:t>sang</a:t>
            </a:r>
            <a:endParaRPr lang="en-US" sz="2800" u="sng" dirty="0">
              <a:latin typeface="Times New Roman" pitchFamily="18" charset="0"/>
              <a:cs typeface="Times New Roman" pitchFamily="18" charset="0"/>
            </a:endParaRPr>
          </a:p>
        </p:txBody>
      </p:sp>
      <p:sp>
        <p:nvSpPr>
          <p:cNvPr id="7" name="TextBox 6"/>
          <p:cNvSpPr txBox="1"/>
          <p:nvPr/>
        </p:nvSpPr>
        <p:spPr>
          <a:xfrm>
            <a:off x="1143000" y="4267200"/>
            <a:ext cx="1295400" cy="523220"/>
          </a:xfrm>
          <a:prstGeom prst="rect">
            <a:avLst/>
          </a:prstGeom>
          <a:noFill/>
        </p:spPr>
        <p:txBody>
          <a:bodyPr wrap="square" rtlCol="0">
            <a:spAutoFit/>
          </a:bodyPr>
          <a:lstStyle/>
          <a:p>
            <a:r>
              <a:rPr lang="en-US" sz="2800" u="sng" dirty="0" smtClean="0">
                <a:latin typeface="Times New Roman" pitchFamily="18" charset="0"/>
                <a:cs typeface="Times New Roman" pitchFamily="18" charset="0"/>
              </a:rPr>
              <a:t>staged</a:t>
            </a:r>
            <a:endParaRPr lang="en-US" sz="2800" u="sng" dirty="0">
              <a:latin typeface="Times New Roman" pitchFamily="18" charset="0"/>
              <a:cs typeface="Times New Roman" pitchFamily="18" charset="0"/>
            </a:endParaRPr>
          </a:p>
        </p:txBody>
      </p:sp>
      <p:sp>
        <p:nvSpPr>
          <p:cNvPr id="8" name="TextBox 7"/>
          <p:cNvSpPr txBox="1"/>
          <p:nvPr/>
        </p:nvSpPr>
        <p:spPr>
          <a:xfrm>
            <a:off x="2438400" y="4679722"/>
            <a:ext cx="1066800" cy="523220"/>
          </a:xfrm>
          <a:prstGeom prst="rect">
            <a:avLst/>
          </a:prstGeom>
          <a:noFill/>
        </p:spPr>
        <p:txBody>
          <a:bodyPr wrap="square" rtlCol="0">
            <a:spAutoFit/>
          </a:bodyPr>
          <a:lstStyle/>
          <a:p>
            <a:r>
              <a:rPr lang="en-US" sz="2800" u="sng" dirty="0" smtClean="0">
                <a:latin typeface="Times New Roman" pitchFamily="18" charset="0"/>
                <a:cs typeface="Times New Roman" pitchFamily="18" charset="0"/>
              </a:rPr>
              <a:t>spoke</a:t>
            </a:r>
            <a:endParaRPr lang="en-US" sz="2800" u="sng" dirty="0">
              <a:latin typeface="Times New Roman" pitchFamily="18" charset="0"/>
              <a:cs typeface="Times New Roman" pitchFamily="18" charset="0"/>
            </a:endParaRPr>
          </a:p>
        </p:txBody>
      </p:sp>
      <p:sp>
        <p:nvSpPr>
          <p:cNvPr id="9" name="6-Point Star 8"/>
          <p:cNvSpPr/>
          <p:nvPr/>
        </p:nvSpPr>
        <p:spPr>
          <a:xfrm>
            <a:off x="6553200" y="457200"/>
            <a:ext cx="2286000" cy="1981200"/>
          </a:xfrm>
          <a:prstGeom prst="star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itchFamily="18" charset="0"/>
                <a:cs typeface="Times New Roman" pitchFamily="18" charset="0"/>
              </a:rPr>
              <a:t>Group Work</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15413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6725" y="1981200"/>
            <a:ext cx="8077200" cy="1384995"/>
          </a:xfrm>
          <a:prstGeom prst="rect">
            <a:avLst/>
          </a:prstGeom>
          <a:noFill/>
          <a:ln>
            <a:solidFill>
              <a:schemeClr val="accent2"/>
            </a:solidFill>
          </a:ln>
        </p:spPr>
        <p:txBody>
          <a:bodyPr wrap="square" rtlCol="0">
            <a:spAutoFit/>
          </a:bodyPr>
          <a:lstStyle/>
          <a:p>
            <a:r>
              <a:rPr lang="en-US" sz="2800" dirty="0" smtClean="0">
                <a:latin typeface="Times New Roman" pitchFamily="18" charset="0"/>
                <a:cs typeface="Times New Roman" pitchFamily="18" charset="0"/>
              </a:rPr>
              <a:t>Choose the correct answer to each question from the alternatives given  and write the corresponding number of the answers in your answer script. </a:t>
            </a:r>
            <a:endParaRPr lang="en-US" sz="2800" dirty="0">
              <a:latin typeface="Times New Roman" pitchFamily="18" charset="0"/>
              <a:cs typeface="Times New Roman" pitchFamily="18" charset="0"/>
            </a:endParaRPr>
          </a:p>
        </p:txBody>
      </p:sp>
      <p:sp>
        <p:nvSpPr>
          <p:cNvPr id="3" name="TextBox 2"/>
          <p:cNvSpPr txBox="1"/>
          <p:nvPr/>
        </p:nvSpPr>
        <p:spPr>
          <a:xfrm>
            <a:off x="466725" y="3581400"/>
            <a:ext cx="8001000" cy="2677656"/>
          </a:xfrm>
          <a:prstGeom prst="rect">
            <a:avLst/>
          </a:prstGeom>
          <a:noFill/>
          <a:ln>
            <a:solidFill>
              <a:schemeClr val="accent3">
                <a:lumMod val="50000"/>
              </a:schemeClr>
            </a:solidFill>
          </a:ln>
        </p:spPr>
        <p:txBody>
          <a:bodyPr wrap="square" rtlCol="0">
            <a:spAutoFit/>
          </a:bodyPr>
          <a:lstStyle/>
          <a:p>
            <a:pPr marL="342900" indent="-342900">
              <a:buAutoNum type="arabicPeriod"/>
            </a:pPr>
            <a:r>
              <a:rPr lang="en-US" sz="2800" dirty="0" smtClean="0">
                <a:latin typeface="Times New Roman" pitchFamily="18" charset="0"/>
                <a:cs typeface="Times New Roman" pitchFamily="18" charset="0"/>
              </a:rPr>
              <a:t>But they go to different schools. Here ‘different’ means-------</a:t>
            </a:r>
          </a:p>
          <a:p>
            <a:pPr marL="400050" indent="-400050">
              <a:buAutoNum type="romanLcPeriod"/>
            </a:pPr>
            <a:r>
              <a:rPr lang="en-US" sz="2800" dirty="0" smtClean="0">
                <a:latin typeface="Times New Roman" pitchFamily="18" charset="0"/>
                <a:cs typeface="Times New Roman" pitchFamily="18" charset="0"/>
              </a:rPr>
              <a:t>Various	ii. Separate	iii. Alike	iv. Related</a:t>
            </a:r>
          </a:p>
          <a:p>
            <a:r>
              <a:rPr lang="en-US" sz="2800" dirty="0" smtClean="0">
                <a:latin typeface="Times New Roman" pitchFamily="18" charset="0"/>
                <a:cs typeface="Times New Roman" pitchFamily="18" charset="0"/>
              </a:rPr>
              <a:t>2. Flora has come to visit </a:t>
            </a:r>
            <a:r>
              <a:rPr lang="en-US" sz="2800" dirty="0" err="1" smtClean="0">
                <a:latin typeface="Times New Roman" pitchFamily="18" charset="0"/>
                <a:cs typeface="Times New Roman" pitchFamily="18" charset="0"/>
              </a:rPr>
              <a:t>Farabi</a:t>
            </a:r>
            <a:r>
              <a:rPr lang="en-US" sz="2800" dirty="0" smtClean="0">
                <a:latin typeface="Times New Roman" pitchFamily="18" charset="0"/>
                <a:cs typeface="Times New Roman" pitchFamily="18" charset="0"/>
              </a:rPr>
              <a:t>. What does ‘visit’ mean?</a:t>
            </a:r>
          </a:p>
          <a:p>
            <a:pPr marL="400050" indent="-400050">
              <a:buAutoNum type="romanLcPeriod"/>
            </a:pPr>
            <a:r>
              <a:rPr lang="en-US" sz="2800" dirty="0" smtClean="0">
                <a:latin typeface="Times New Roman" pitchFamily="18" charset="0"/>
                <a:cs typeface="Times New Roman" pitchFamily="18" charset="0"/>
              </a:rPr>
              <a:t>Invite	ii. Talk	iii. Entertain	    iv. </a:t>
            </a:r>
            <a:r>
              <a:rPr lang="en-US" sz="2800" dirty="0" smtClean="0">
                <a:latin typeface="Times New Roman" pitchFamily="18" charset="0"/>
                <a:cs typeface="Times New Roman" pitchFamily="18" charset="0"/>
              </a:rPr>
              <a:t>Meet</a:t>
            </a:r>
            <a:endParaRPr lang="en-US" sz="2800" dirty="0" smtClean="0">
              <a:latin typeface="Times New Roman" pitchFamily="18" charset="0"/>
              <a:cs typeface="Times New Roman" pitchFamily="18" charset="0"/>
            </a:endParaRPr>
          </a:p>
        </p:txBody>
      </p:sp>
      <p:sp>
        <p:nvSpPr>
          <p:cNvPr id="4" name="Bevel 3"/>
          <p:cNvSpPr/>
          <p:nvPr/>
        </p:nvSpPr>
        <p:spPr>
          <a:xfrm>
            <a:off x="2057400" y="685800"/>
            <a:ext cx="4648200" cy="990600"/>
          </a:xfrm>
          <a:prstGeom prst="bevel">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accent1">
                    <a:lumMod val="20000"/>
                    <a:lumOff val="80000"/>
                  </a:schemeClr>
                </a:solidFill>
                <a:latin typeface="Times New Roman" pitchFamily="18" charset="0"/>
                <a:cs typeface="Times New Roman" pitchFamily="18" charset="0"/>
              </a:rPr>
              <a:t>Evaluation</a:t>
            </a:r>
            <a:endParaRPr lang="en-US" sz="5400" dirty="0">
              <a:solidFill>
                <a:schemeClr val="accent1">
                  <a:lumMod val="20000"/>
                  <a:lumOff val="80000"/>
                </a:schemeClr>
              </a:solidFill>
              <a:latin typeface="Times New Roman" pitchFamily="18" charset="0"/>
              <a:cs typeface="Times New Roman" pitchFamily="18" charset="0"/>
            </a:endParaRPr>
          </a:p>
        </p:txBody>
      </p:sp>
      <p:sp>
        <p:nvSpPr>
          <p:cNvPr id="5" name="Donut 4"/>
          <p:cNvSpPr/>
          <p:nvPr/>
        </p:nvSpPr>
        <p:spPr>
          <a:xfrm>
            <a:off x="2362200" y="4572000"/>
            <a:ext cx="381000" cy="3482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6324600" y="5856342"/>
            <a:ext cx="381000" cy="3482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715745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077200" cy="5693866"/>
          </a:xfrm>
          <a:prstGeom prst="rect">
            <a:avLst/>
          </a:prstGeom>
          <a:noFill/>
        </p:spPr>
        <p:txBody>
          <a:bodyPr wrap="square" rtlCol="0">
            <a:spAutoFit/>
          </a:bodyPr>
          <a:lstStyle/>
          <a:p>
            <a:r>
              <a:rPr lang="en-US" sz="2800" dirty="0">
                <a:latin typeface="Times New Roman" pitchFamily="18" charset="0"/>
                <a:cs typeface="Times New Roman" pitchFamily="18" charset="0"/>
              </a:rPr>
              <a:t>3. Prizes were also neatly displayed  on a separate table on the dais. Here ‘neatly’ means</a:t>
            </a:r>
          </a:p>
          <a:p>
            <a:pPr marL="400050" indent="-400050">
              <a:buAutoNum type="romanLcPeriod"/>
            </a:pPr>
            <a:r>
              <a:rPr lang="en-US" sz="2800" dirty="0">
                <a:latin typeface="Times New Roman" pitchFamily="18" charset="0"/>
                <a:cs typeface="Times New Roman" pitchFamily="18" charset="0"/>
              </a:rPr>
              <a:t>Messily	</a:t>
            </a:r>
            <a:r>
              <a:rPr lang="en-US" sz="2800" dirty="0" smtClean="0">
                <a:latin typeface="Times New Roman" pitchFamily="18" charset="0"/>
                <a:cs typeface="Times New Roman" pitchFamily="18" charset="0"/>
              </a:rPr>
              <a:t>		ii</a:t>
            </a:r>
            <a:r>
              <a:rPr lang="en-US" sz="2800" dirty="0">
                <a:latin typeface="Times New Roman" pitchFamily="18" charset="0"/>
                <a:cs typeface="Times New Roman" pitchFamily="18" charset="0"/>
              </a:rPr>
              <a:t>. Systematically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iii</a:t>
            </a:r>
            <a:r>
              <a:rPr lang="en-US" sz="2800" dirty="0">
                <a:latin typeface="Times New Roman" pitchFamily="18" charset="0"/>
                <a:cs typeface="Times New Roman" pitchFamily="18" charset="0"/>
              </a:rPr>
              <a:t>. Clumsily	</a:t>
            </a:r>
            <a:r>
              <a:rPr lang="en-US" sz="2800" dirty="0" smtClean="0">
                <a:latin typeface="Times New Roman" pitchFamily="18" charset="0"/>
                <a:cs typeface="Times New Roman" pitchFamily="18" charset="0"/>
              </a:rPr>
              <a:t>		iv</a:t>
            </a:r>
            <a:r>
              <a:rPr lang="en-US" sz="2800" dirty="0">
                <a:latin typeface="Times New Roman" pitchFamily="18" charset="0"/>
                <a:cs typeface="Times New Roman" pitchFamily="18" charset="0"/>
              </a:rPr>
              <a:t>. Untidily</a:t>
            </a:r>
          </a:p>
          <a:p>
            <a:r>
              <a:rPr lang="en-US" sz="2800" dirty="0" smtClean="0">
                <a:latin typeface="Times New Roman" pitchFamily="18" charset="0"/>
                <a:cs typeface="Times New Roman" pitchFamily="18" charset="0"/>
              </a:rPr>
              <a:t>4. ---- and some eminent persons of the locality attended the function. The meaning of  the word ‘eminent’ is------------.</a:t>
            </a:r>
          </a:p>
          <a:p>
            <a:pPr marL="400050" indent="-400050">
              <a:buAutoNum type="romanLcPeriod"/>
            </a:pPr>
            <a:r>
              <a:rPr lang="en-US" sz="2800" dirty="0" smtClean="0">
                <a:latin typeface="Times New Roman" pitchFamily="18" charset="0"/>
                <a:cs typeface="Times New Roman" pitchFamily="18" charset="0"/>
              </a:rPr>
              <a:t>Minor			ii. Notorious	</a:t>
            </a:r>
          </a:p>
          <a:p>
            <a:r>
              <a:rPr lang="en-US" sz="2800" dirty="0" smtClean="0">
                <a:latin typeface="Times New Roman" pitchFamily="18" charset="0"/>
                <a:cs typeface="Times New Roman" pitchFamily="18" charset="0"/>
              </a:rPr>
              <a:t>iii. Prominent		iv. Negligible</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5. </a:t>
            </a:r>
            <a:r>
              <a:rPr lang="en-US" sz="2800" dirty="0">
                <a:latin typeface="Times New Roman" pitchFamily="18" charset="0"/>
                <a:cs typeface="Times New Roman" pitchFamily="18" charset="0"/>
              </a:rPr>
              <a:t>‘Our Headmaster first read out the annual report’ what does the phrase ‘read out mean here?</a:t>
            </a:r>
          </a:p>
          <a:p>
            <a:pPr marL="571500" indent="-571500">
              <a:buAutoNum type="romanLcPeriod"/>
            </a:pPr>
            <a:r>
              <a:rPr lang="en-US" sz="2800" dirty="0" smtClean="0">
                <a:latin typeface="Times New Roman" pitchFamily="18" charset="0"/>
                <a:cs typeface="Times New Roman" pitchFamily="18" charset="0"/>
              </a:rPr>
              <a:t>Read </a:t>
            </a:r>
            <a:r>
              <a:rPr lang="en-US" sz="2800" dirty="0">
                <a:latin typeface="Times New Roman" pitchFamily="18" charset="0"/>
                <a:cs typeface="Times New Roman" pitchFamily="18" charset="0"/>
              </a:rPr>
              <a:t>aloud	</a:t>
            </a:r>
            <a:r>
              <a:rPr lang="en-US" sz="2800" dirty="0" smtClean="0">
                <a:latin typeface="Times New Roman" pitchFamily="18" charset="0"/>
                <a:cs typeface="Times New Roman" pitchFamily="18" charset="0"/>
              </a:rPr>
              <a:t>	ii</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Announce </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iii</a:t>
            </a:r>
            <a:r>
              <a:rPr lang="en-US" sz="2800" dirty="0">
                <a:latin typeface="Times New Roman" pitchFamily="18" charset="0"/>
                <a:cs typeface="Times New Roman" pitchFamily="18" charset="0"/>
              </a:rPr>
              <a:t>. Recite	</a:t>
            </a:r>
            <a:r>
              <a:rPr lang="en-US" sz="2800" dirty="0" smtClean="0">
                <a:latin typeface="Times New Roman" pitchFamily="18" charset="0"/>
                <a:cs typeface="Times New Roman" pitchFamily="18" charset="0"/>
              </a:rPr>
              <a:t>		iv</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deliver</a:t>
            </a:r>
            <a:endParaRPr lang="en-US" sz="2800" dirty="0">
              <a:latin typeface="Times New Roman" pitchFamily="18" charset="0"/>
              <a:cs typeface="Times New Roman" pitchFamily="18" charset="0"/>
            </a:endParaRPr>
          </a:p>
        </p:txBody>
      </p:sp>
      <p:sp>
        <p:nvSpPr>
          <p:cNvPr id="3" name="Donut 2"/>
          <p:cNvSpPr/>
          <p:nvPr/>
        </p:nvSpPr>
        <p:spPr>
          <a:xfrm>
            <a:off x="4114800" y="1680597"/>
            <a:ext cx="381000" cy="3482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onut 3"/>
          <p:cNvSpPr/>
          <p:nvPr/>
        </p:nvSpPr>
        <p:spPr>
          <a:xfrm>
            <a:off x="457200" y="4223772"/>
            <a:ext cx="381000" cy="3482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4114800" y="5486400"/>
            <a:ext cx="381000" cy="348228"/>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4772077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825" y="3810000"/>
            <a:ext cx="7772400" cy="1384995"/>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Do you have a sports day at your school? First tell the class about it and then write about it in your notebook.</a:t>
            </a:r>
            <a:endParaRPr lang="en-US" sz="2800" dirty="0">
              <a:latin typeface="Times New Roman" pitchFamily="18" charset="0"/>
              <a:cs typeface="Times New Roman" pitchFamily="18" charset="0"/>
            </a:endParaRPr>
          </a:p>
        </p:txBody>
      </p:sp>
      <p:sp>
        <p:nvSpPr>
          <p:cNvPr id="3" name="Down Ribbon 2"/>
          <p:cNvSpPr/>
          <p:nvPr/>
        </p:nvSpPr>
        <p:spPr>
          <a:xfrm>
            <a:off x="381000" y="914401"/>
            <a:ext cx="8153400" cy="1524000"/>
          </a:xfrm>
          <a:prstGeom prst="ribb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Home Work</a:t>
            </a:r>
            <a:endParaRPr lang="en-US" sz="4800" dirty="0"/>
          </a:p>
        </p:txBody>
      </p:sp>
    </p:spTree>
    <p:extLst>
      <p:ext uri="{BB962C8B-B14F-4D97-AF65-F5344CB8AC3E}">
        <p14:creationId xmlns:p14="http://schemas.microsoft.com/office/powerpoint/2010/main" val="144962517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1828800" y="1314450"/>
            <a:ext cx="5410200" cy="3962400"/>
          </a:xfrm>
          <a:prstGeom prst="flowChartMultidocumen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Thanks to all</a:t>
            </a:r>
            <a:endParaRPr lang="en-US" sz="5400" dirty="0"/>
          </a:p>
        </p:txBody>
      </p:sp>
    </p:spTree>
    <p:extLst>
      <p:ext uri="{BB962C8B-B14F-4D97-AF65-F5344CB8AC3E}">
        <p14:creationId xmlns:p14="http://schemas.microsoft.com/office/powerpoint/2010/main" val="307633202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1295400" y="533400"/>
            <a:ext cx="6400800" cy="914400"/>
          </a:xfrm>
          <a:prstGeom prst="fram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latin typeface="Times New Roman" pitchFamily="18" charset="0"/>
                <a:cs typeface="Times New Roman" pitchFamily="18" charset="0"/>
              </a:rPr>
              <a:t>Introduction</a:t>
            </a:r>
            <a:endParaRPr lang="en-US" sz="4400" dirty="0">
              <a:solidFill>
                <a:schemeClr val="tx1"/>
              </a:solidFill>
              <a:latin typeface="Times New Roman" pitchFamily="18" charset="0"/>
              <a:cs typeface="Times New Roman" pitchFamily="18" charset="0"/>
            </a:endParaRPr>
          </a:p>
        </p:txBody>
      </p:sp>
      <p:sp>
        <p:nvSpPr>
          <p:cNvPr id="3" name="TextBox 2"/>
          <p:cNvSpPr txBox="1"/>
          <p:nvPr/>
        </p:nvSpPr>
        <p:spPr>
          <a:xfrm>
            <a:off x="4791075" y="3362325"/>
            <a:ext cx="3733800" cy="2554545"/>
          </a:xfrm>
          <a:prstGeom prst="rect">
            <a:avLst/>
          </a:prstGeom>
          <a:solidFill>
            <a:srgbClr val="00B05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latin typeface="Times New Roman" pitchFamily="18" charset="0"/>
                <a:cs typeface="Times New Roman" pitchFamily="18" charset="0"/>
              </a:rPr>
              <a:t>Class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VII</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Subject: English 1</a:t>
            </a:r>
            <a:r>
              <a:rPr lang="en-US" sz="2000" baseline="30000" dirty="0">
                <a:latin typeface="Times New Roman" pitchFamily="18" charset="0"/>
                <a:cs typeface="Times New Roman" pitchFamily="18" charset="0"/>
              </a:rPr>
              <a:t>st</a:t>
            </a:r>
            <a:r>
              <a:rPr lang="en-US" sz="2000" dirty="0">
                <a:latin typeface="Times New Roman" pitchFamily="18" charset="0"/>
                <a:cs typeface="Times New Roman" pitchFamily="18" charset="0"/>
              </a:rPr>
              <a:t> Paper</a:t>
            </a:r>
          </a:p>
          <a:p>
            <a:r>
              <a:rPr lang="en-US" sz="2000" dirty="0">
                <a:latin typeface="Times New Roman" pitchFamily="18" charset="0"/>
                <a:cs typeface="Times New Roman" pitchFamily="18" charset="0"/>
              </a:rPr>
              <a:t>Unit: </a:t>
            </a:r>
            <a:r>
              <a:rPr lang="en-US" sz="2000" dirty="0" smtClean="0">
                <a:latin typeface="Times New Roman" pitchFamily="18" charset="0"/>
                <a:cs typeface="Times New Roman" pitchFamily="18" charset="0"/>
              </a:rPr>
              <a:t>Three ( What are friends for) </a:t>
            </a:r>
          </a:p>
          <a:p>
            <a:r>
              <a:rPr lang="en-US" sz="2000" dirty="0" smtClean="0">
                <a:latin typeface="Times New Roman" pitchFamily="18" charset="0"/>
                <a:cs typeface="Times New Roman" pitchFamily="18" charset="0"/>
              </a:rPr>
              <a:t>Lesson</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One</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Lesson </a:t>
            </a:r>
            <a:r>
              <a:rPr lang="en-US" sz="2000" dirty="0" smtClean="0">
                <a:latin typeface="Times New Roman" pitchFamily="18" charset="0"/>
                <a:cs typeface="Times New Roman" pitchFamily="18" charset="0"/>
              </a:rPr>
              <a:t>Title: Prize- giving day at school.</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Class Duration: 40 minutes</a:t>
            </a:r>
          </a:p>
          <a:p>
            <a:r>
              <a:rPr lang="en-US" sz="2000" dirty="0">
                <a:latin typeface="Times New Roman" pitchFamily="18" charset="0"/>
                <a:cs typeface="Times New Roman" pitchFamily="18" charset="0"/>
              </a:rPr>
              <a:t>Date: </a:t>
            </a:r>
            <a:r>
              <a:rPr lang="en-US" sz="2000" dirty="0" smtClean="0">
                <a:latin typeface="Times New Roman" pitchFamily="18" charset="0"/>
                <a:cs typeface="Times New Roman" pitchFamily="18" charset="0"/>
              </a:rPr>
              <a:t>22/06/2020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1638300"/>
            <a:ext cx="1524000" cy="1600200"/>
          </a:xfrm>
          <a:prstGeom prst="rect">
            <a:avLst/>
          </a:prstGeom>
        </p:spPr>
      </p:pic>
      <p:sp>
        <p:nvSpPr>
          <p:cNvPr id="6" name="TextBox 5"/>
          <p:cNvSpPr txBox="1"/>
          <p:nvPr/>
        </p:nvSpPr>
        <p:spPr>
          <a:xfrm>
            <a:off x="685800" y="3352800"/>
            <a:ext cx="3657600" cy="2554545"/>
          </a:xfrm>
          <a:prstGeom prst="rect">
            <a:avLst/>
          </a:prstGeom>
          <a:solidFill>
            <a:srgbClr val="00B0F0"/>
          </a:solidFill>
        </p:spPr>
        <p:txBody>
          <a:bodyPr wrap="square" rtlCol="0">
            <a:spAutoFit/>
          </a:bodyPr>
          <a:lstStyle/>
          <a:p>
            <a:pPr algn="ctr"/>
            <a:r>
              <a:rPr lang="en-US" sz="2000" dirty="0" smtClean="0">
                <a:latin typeface="Times New Roman" pitchFamily="18" charset="0"/>
                <a:cs typeface="Times New Roman" pitchFamily="18" charset="0"/>
              </a:rPr>
              <a:t>Md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Mizanur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Rahman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B.A.(</a:t>
            </a:r>
            <a:r>
              <a:rPr lang="en-US" sz="2000" dirty="0" err="1">
                <a:latin typeface="Times New Roman" pitchFamily="18" charset="0"/>
                <a:cs typeface="Times New Roman" pitchFamily="18" charset="0"/>
              </a:rPr>
              <a:t>Hons</a:t>
            </a:r>
            <a:r>
              <a:rPr lang="en-US" sz="2000" dirty="0">
                <a:latin typeface="Times New Roman" pitchFamily="18" charset="0"/>
                <a:cs typeface="Times New Roman" pitchFamily="18" charset="0"/>
              </a:rPr>
              <a:t>.), M.A. in English, B.Ed.</a:t>
            </a:r>
          </a:p>
          <a:p>
            <a:pPr algn="ctr"/>
            <a:r>
              <a:rPr lang="en-US" sz="2000" dirty="0">
                <a:latin typeface="Times New Roman" pitchFamily="18" charset="0"/>
                <a:cs typeface="Times New Roman" pitchFamily="18" charset="0"/>
              </a:rPr>
              <a:t>Assistant Teacher</a:t>
            </a:r>
          </a:p>
          <a:p>
            <a:r>
              <a:rPr lang="en-US" sz="2000" dirty="0">
                <a:latin typeface="Times New Roman" pitchFamily="18" charset="0"/>
                <a:cs typeface="Times New Roman" pitchFamily="18" charset="0"/>
              </a:rPr>
              <a:t>Police Lines School and College, </a:t>
            </a:r>
            <a:r>
              <a:rPr lang="en-US" sz="2000" dirty="0" err="1">
                <a:latin typeface="Times New Roman" pitchFamily="18" charset="0"/>
                <a:cs typeface="Times New Roman" pitchFamily="18" charset="0"/>
              </a:rPr>
              <a:t>Pabna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E-mail: </a:t>
            </a:r>
            <a:r>
              <a:rPr lang="en-US" sz="2000" u="sng" dirty="0">
                <a:latin typeface="Times New Roman" pitchFamily="18" charset="0"/>
                <a:cs typeface="Times New Roman" pitchFamily="18" charset="0"/>
                <a:hlinkClick r:id="rId3"/>
              </a:rPr>
              <a:t>mizanplsc@gmail.com</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Cell Phone :</a:t>
            </a:r>
            <a:r>
              <a:rPr lang="en-US" sz="2000" dirty="0" smtClean="0">
                <a:latin typeface="Times New Roman" pitchFamily="18" charset="0"/>
                <a:cs typeface="Times New Roman" pitchFamily="18" charset="0"/>
              </a:rPr>
              <a:t>01737979719</a:t>
            </a:r>
          </a:p>
        </p:txBody>
      </p:sp>
      <p:pic>
        <p:nvPicPr>
          <p:cNvPr id="3074" name="Picture 2" descr="C:\Users\user\Downloads\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1" y="1575281"/>
            <a:ext cx="1524000" cy="1726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27255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92668"/>
            <a:ext cx="60198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Look at the picture</a:t>
            </a:r>
            <a:endParaRPr lang="en-US" sz="4000" dirty="0">
              <a:latin typeface="Times New Roman" pitchFamily="18" charset="0"/>
              <a:cs typeface="Times New Roman" pitchFamily="18" charset="0"/>
            </a:endParaRPr>
          </a:p>
        </p:txBody>
      </p:sp>
      <p:sp>
        <p:nvSpPr>
          <p:cNvPr id="3" name="TextBox 2"/>
          <p:cNvSpPr txBox="1"/>
          <p:nvPr/>
        </p:nvSpPr>
        <p:spPr>
          <a:xfrm>
            <a:off x="1066800" y="5029200"/>
            <a:ext cx="7162800" cy="1077218"/>
          </a:xfrm>
          <a:prstGeom prst="rect">
            <a:avLst/>
          </a:prstGeom>
          <a:noFill/>
        </p:spPr>
        <p:txBody>
          <a:bodyPr wrap="square" rtlCol="0">
            <a:spAutoFit/>
          </a:bodyPr>
          <a:lstStyle/>
          <a:p>
            <a:pPr marL="342900" indent="-342900">
              <a:buAutoNum type="alphaLcPeriod"/>
            </a:pPr>
            <a:r>
              <a:rPr lang="en-US" sz="3200" dirty="0" smtClean="0">
                <a:latin typeface="Times New Roman" pitchFamily="18" charset="0"/>
                <a:cs typeface="Times New Roman" pitchFamily="18" charset="0"/>
              </a:rPr>
              <a:t>What can you see in the picture?</a:t>
            </a:r>
          </a:p>
          <a:p>
            <a:pPr marL="342900" indent="-342900">
              <a:buAutoNum type="alphaLcPeriod"/>
            </a:pPr>
            <a:r>
              <a:rPr lang="en-US" sz="3200" dirty="0" smtClean="0">
                <a:latin typeface="Times New Roman" pitchFamily="18" charset="0"/>
                <a:cs typeface="Times New Roman" pitchFamily="18" charset="0"/>
              </a:rPr>
              <a:t>Why do we read them?</a:t>
            </a:r>
          </a:p>
        </p:txBody>
      </p:sp>
      <p:pic>
        <p:nvPicPr>
          <p:cNvPr id="2050" name="Picture 2" descr="C:\Users\user\Downloads\vvv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6575" y="1276350"/>
            <a:ext cx="5003800" cy="37528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wnloads\prize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485900"/>
            <a:ext cx="4937125" cy="3702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15574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5467 -0.04213 L 0.7967 -0.04213 " pathEditMode="relative" rAng="0" ptsTypes="AA">
                                      <p:cBhvr>
                                        <p:cTn id="6" dur="2000" fill="hold"/>
                                        <p:tgtEl>
                                          <p:spTgt spid="2051"/>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533400" y="457200"/>
            <a:ext cx="8077200" cy="1066800"/>
          </a:xfrm>
          <a:prstGeom prst="beve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latin typeface="Times New Roman" pitchFamily="18" charset="0"/>
                <a:cs typeface="Times New Roman" pitchFamily="18" charset="0"/>
              </a:rPr>
              <a:t>Today’s Lesson</a:t>
            </a:r>
          </a:p>
        </p:txBody>
      </p:sp>
      <p:sp>
        <p:nvSpPr>
          <p:cNvPr id="3" name="Horizontal Scroll 2"/>
          <p:cNvSpPr/>
          <p:nvPr/>
        </p:nvSpPr>
        <p:spPr>
          <a:xfrm rot="19968450">
            <a:off x="560214" y="2955193"/>
            <a:ext cx="7391400" cy="19050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latin typeface="Times New Roman" pitchFamily="18" charset="0"/>
                <a:cs typeface="Times New Roman" pitchFamily="18" charset="0"/>
              </a:rPr>
              <a:t>Prize- giving day at school.</a:t>
            </a:r>
            <a:endParaRPr lang="en-US" sz="4800" dirty="0">
              <a:solidFill>
                <a:srgbClr val="92D050"/>
              </a:solidFill>
            </a:endParaRPr>
          </a:p>
        </p:txBody>
      </p:sp>
      <p:pic>
        <p:nvPicPr>
          <p:cNvPr id="5" name="Picture 3" descr="C:\Users\user\Downloads\prize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057400"/>
            <a:ext cx="1671637" cy="125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09113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81200"/>
            <a:ext cx="7086600"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latin typeface="Times New Roman" panose="02020603050405020304" pitchFamily="18" charset="0"/>
                <a:cs typeface="Times New Roman" panose="02020603050405020304" pitchFamily="18" charset="0"/>
              </a:rPr>
              <a:t>At the end of the lesson, the students will be able to:</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read and understand text .</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sk and </a:t>
            </a:r>
            <a:r>
              <a:rPr lang="en-US" sz="2800" dirty="0" smtClean="0">
                <a:latin typeface="Times New Roman" panose="02020603050405020304" pitchFamily="18" charset="0"/>
                <a:cs typeface="Times New Roman" panose="02020603050405020304" pitchFamily="18" charset="0"/>
              </a:rPr>
              <a:t>the answer of questions.</a:t>
            </a:r>
          </a:p>
          <a:p>
            <a:pPr marL="1200150" lvl="2" indent="-285750">
              <a:buFont typeface="Wingdings" pitchFamily="2" charset="2"/>
              <a:buChar char="Ø"/>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complete the </a:t>
            </a:r>
            <a:r>
              <a:rPr lang="en-US" sz="2800" dirty="0" smtClean="0">
                <a:latin typeface="Times New Roman" panose="02020603050405020304" pitchFamily="18" charset="0"/>
                <a:cs typeface="Times New Roman" panose="02020603050405020304" pitchFamily="18" charset="0"/>
              </a:rPr>
              <a:t>sentences and choose the best answer.</a:t>
            </a:r>
            <a:endParaRPr lang="en-US" sz="2800" dirty="0" smtClean="0">
              <a:latin typeface="Times New Roman" panose="02020603050405020304" pitchFamily="18" charset="0"/>
              <a:cs typeface="Times New Roman" panose="02020603050405020304" pitchFamily="18" charset="0"/>
            </a:endParaRPr>
          </a:p>
          <a:p>
            <a:pPr marL="1200150" lvl="2" indent="-285750">
              <a:buFont typeface="Wingdings" pitchFamily="2" charset="2"/>
              <a:buChar char="Ø"/>
            </a:pPr>
            <a:r>
              <a:rPr lang="en-US" sz="2800" dirty="0">
                <a:latin typeface="Times New Roman" pitchFamily="18" charset="0"/>
                <a:cs typeface="Times New Roman" pitchFamily="18" charset="0"/>
              </a:rPr>
              <a:t>w</a:t>
            </a:r>
            <a:r>
              <a:rPr lang="en-US" sz="2800" dirty="0" smtClean="0">
                <a:latin typeface="Times New Roman" pitchFamily="18" charset="0"/>
                <a:cs typeface="Times New Roman" pitchFamily="18" charset="0"/>
              </a:rPr>
              <a:t>rite the sports day of their school.</a:t>
            </a:r>
            <a:endParaRPr lang="en-US" sz="2800" dirty="0" smtClean="0">
              <a:latin typeface="Times New Roman" pitchFamily="18" charset="0"/>
              <a:cs typeface="Times New Roman" pitchFamily="18" charset="0"/>
            </a:endParaRPr>
          </a:p>
          <a:p>
            <a:pPr lvl="2"/>
            <a:endParaRPr lang="en-US" sz="2800" dirty="0" smtClean="0">
              <a:latin typeface="Times New Roman" pitchFamily="18" charset="0"/>
              <a:cs typeface="Times New Roman" pitchFamily="18" charset="0"/>
            </a:endParaRPr>
          </a:p>
          <a:p>
            <a:pPr lvl="2"/>
            <a:endParaRPr lang="en-US" sz="2800" dirty="0" smtClean="0">
              <a:latin typeface="Times New Roman" pitchFamily="18" charset="0"/>
              <a:cs typeface="Times New Roman" pitchFamily="18" charset="0"/>
            </a:endParaRPr>
          </a:p>
        </p:txBody>
      </p:sp>
      <p:sp>
        <p:nvSpPr>
          <p:cNvPr id="3" name="TextBox 2"/>
          <p:cNvSpPr txBox="1"/>
          <p:nvPr/>
        </p:nvSpPr>
        <p:spPr>
          <a:xfrm>
            <a:off x="1600200" y="685800"/>
            <a:ext cx="5867400" cy="707886"/>
          </a:xfrm>
          <a:prstGeom prst="rect">
            <a:avLst/>
          </a:prstGeom>
          <a:noFill/>
          <a:ln>
            <a:solidFill>
              <a:srgbClr val="FF0000"/>
            </a:solidFill>
          </a:ln>
        </p:spPr>
        <p:txBody>
          <a:bodyPr wrap="square" rtlCol="0">
            <a:spAutoFit/>
          </a:bodyPr>
          <a:lstStyle/>
          <a:p>
            <a:pPr algn="ctr"/>
            <a:r>
              <a:rPr lang="en-US" sz="4000" dirty="0" smtClean="0">
                <a:latin typeface="Times New Roman" pitchFamily="18" charset="0"/>
                <a:cs typeface="Times New Roman" pitchFamily="18" charset="0"/>
              </a:rPr>
              <a:t>Learning Outcomes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54578757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205" y="609600"/>
            <a:ext cx="6763390" cy="923330"/>
          </a:xfrm>
          <a:prstGeom prst="rect">
            <a:avLst/>
          </a:prstGeom>
        </p:spPr>
        <p:txBody>
          <a:bodyPr wrap="none">
            <a:spAutoFit/>
          </a:bodyPr>
          <a:lstStyle/>
          <a:p>
            <a:pPr algn="ctr"/>
            <a:r>
              <a:rPr lang="en-US" sz="5400" dirty="0">
                <a:latin typeface="Times New Roman" pitchFamily="18" charset="0"/>
                <a:cs typeface="Times New Roman" pitchFamily="18" charset="0"/>
              </a:rPr>
              <a:t>Key words presentation</a:t>
            </a:r>
          </a:p>
        </p:txBody>
      </p:sp>
      <p:sp>
        <p:nvSpPr>
          <p:cNvPr id="3" name="TextBox 2"/>
          <p:cNvSpPr txBox="1"/>
          <p:nvPr/>
        </p:nvSpPr>
        <p:spPr>
          <a:xfrm>
            <a:off x="381000" y="2133600"/>
            <a:ext cx="2590800" cy="523220"/>
          </a:xfrm>
          <a:prstGeom prst="rect">
            <a:avLst/>
          </a:prstGeom>
          <a:solidFill>
            <a:schemeClr val="accent4">
              <a:lumMod val="60000"/>
              <a:lumOff val="40000"/>
            </a:schemeClr>
          </a:solidFill>
        </p:spPr>
        <p:txBody>
          <a:bodyPr wrap="square" rtlCol="0">
            <a:spAutoFit/>
          </a:bodyPr>
          <a:lstStyle/>
          <a:p>
            <a:r>
              <a:rPr lang="en-US" sz="2800" dirty="0" smtClean="0">
                <a:latin typeface="Times New Roman" pitchFamily="18" charset="0"/>
                <a:cs typeface="Times New Roman" pitchFamily="18" charset="0"/>
              </a:rPr>
              <a:t>Word : Eminent </a:t>
            </a:r>
            <a:endParaRPr lang="en-US" sz="2800" dirty="0">
              <a:latin typeface="Times New Roman" pitchFamily="18" charset="0"/>
              <a:cs typeface="Times New Roman" pitchFamily="18" charset="0"/>
            </a:endParaRPr>
          </a:p>
        </p:txBody>
      </p:sp>
      <p:sp>
        <p:nvSpPr>
          <p:cNvPr id="4" name="TextBox 3"/>
          <p:cNvSpPr txBox="1"/>
          <p:nvPr/>
        </p:nvSpPr>
        <p:spPr>
          <a:xfrm>
            <a:off x="3429000" y="2162175"/>
            <a:ext cx="1752600" cy="523220"/>
          </a:xfrm>
          <a:prstGeom prst="rect">
            <a:avLst/>
          </a:prstGeom>
          <a:solidFill>
            <a:schemeClr val="accent2">
              <a:lumMod val="60000"/>
              <a:lumOff val="40000"/>
            </a:schemeClr>
          </a:solidFill>
        </p:spPr>
        <p:txBody>
          <a:bodyPr wrap="square" rtlCol="0">
            <a:spAutoFit/>
          </a:bodyPr>
          <a:lstStyle/>
          <a:p>
            <a:r>
              <a:rPr lang="en-US" sz="2800" dirty="0" smtClean="0">
                <a:latin typeface="Times New Roman" pitchFamily="18" charset="0"/>
                <a:cs typeface="Times New Roman" pitchFamily="18" charset="0"/>
              </a:rPr>
              <a:t>adjective</a:t>
            </a:r>
            <a:endParaRPr lang="en-US" sz="2800" dirty="0">
              <a:latin typeface="Times New Roman" pitchFamily="18" charset="0"/>
              <a:cs typeface="Times New Roman" pitchFamily="18" charset="0"/>
            </a:endParaRPr>
          </a:p>
        </p:txBody>
      </p:sp>
      <p:sp>
        <p:nvSpPr>
          <p:cNvPr id="5" name="TextBox 4"/>
          <p:cNvSpPr txBox="1"/>
          <p:nvPr/>
        </p:nvSpPr>
        <p:spPr>
          <a:xfrm>
            <a:off x="609600" y="4495800"/>
            <a:ext cx="7543800" cy="523220"/>
          </a:xfrm>
          <a:prstGeom prst="rect">
            <a:avLst/>
          </a:prstGeom>
          <a:noFill/>
        </p:spPr>
        <p:txBody>
          <a:bodyPr wrap="square" rtlCol="0">
            <a:spAutoFit/>
          </a:bodyPr>
          <a:lstStyle/>
          <a:p>
            <a:r>
              <a:rPr lang="en-US" sz="2800" i="1" dirty="0" smtClean="0">
                <a:solidFill>
                  <a:srgbClr val="C00000"/>
                </a:solidFill>
                <a:latin typeface="Times New Roman" pitchFamily="18" charset="0"/>
                <a:cs typeface="Times New Roman" pitchFamily="18" charset="0"/>
              </a:rPr>
              <a:t>Meaning </a:t>
            </a:r>
            <a:r>
              <a:rPr lang="en-US" sz="2800" dirty="0" smtClean="0">
                <a:latin typeface="Times New Roman" pitchFamily="18" charset="0"/>
                <a:cs typeface="Times New Roman" pitchFamily="18" charset="0"/>
              </a:rPr>
              <a:t>: Famous in a particular profession</a:t>
            </a:r>
            <a:endParaRPr lang="en-US" sz="2800" dirty="0">
              <a:latin typeface="Times New Roman" pitchFamily="18" charset="0"/>
              <a:cs typeface="Times New Roman" pitchFamily="18" charset="0"/>
            </a:endParaRPr>
          </a:p>
        </p:txBody>
      </p:sp>
      <p:sp>
        <p:nvSpPr>
          <p:cNvPr id="6" name="TextBox 5"/>
          <p:cNvSpPr txBox="1"/>
          <p:nvPr/>
        </p:nvSpPr>
        <p:spPr>
          <a:xfrm>
            <a:off x="457200" y="3200400"/>
            <a:ext cx="2819400" cy="954107"/>
          </a:xfrm>
          <a:prstGeom prst="rect">
            <a:avLst/>
          </a:prstGeom>
          <a:noFill/>
          <a:ln>
            <a:solidFill>
              <a:schemeClr val="accent6"/>
            </a:solidFill>
          </a:ln>
        </p:spPr>
        <p:txBody>
          <a:bodyPr wrap="square" rtlCol="0">
            <a:spAutoFit/>
          </a:bodyPr>
          <a:lstStyle/>
          <a:p>
            <a:r>
              <a:rPr lang="en-US" sz="2800" b="1" dirty="0" smtClean="0">
                <a:solidFill>
                  <a:srgbClr val="00B0F0"/>
                </a:solidFill>
                <a:latin typeface="Times New Roman" pitchFamily="18" charset="0"/>
                <a:cs typeface="Times New Roman" pitchFamily="18" charset="0"/>
              </a:rPr>
              <a:t>Synonym </a:t>
            </a:r>
            <a:r>
              <a:rPr lang="en-US" sz="2800" dirty="0" smtClean="0">
                <a:latin typeface="Times New Roman" pitchFamily="18" charset="0"/>
                <a:cs typeface="Times New Roman" pitchFamily="18" charset="0"/>
              </a:rPr>
              <a:t>: important, famous</a:t>
            </a:r>
            <a:endParaRPr lang="en-US" sz="2800" dirty="0">
              <a:latin typeface="Times New Roman" pitchFamily="18" charset="0"/>
              <a:cs typeface="Times New Roman" pitchFamily="18" charset="0"/>
            </a:endParaRPr>
          </a:p>
        </p:txBody>
      </p:sp>
      <p:sp>
        <p:nvSpPr>
          <p:cNvPr id="7" name="TextBox 6"/>
          <p:cNvSpPr txBox="1"/>
          <p:nvPr/>
        </p:nvSpPr>
        <p:spPr>
          <a:xfrm>
            <a:off x="5410200" y="3209925"/>
            <a:ext cx="2971800" cy="954107"/>
          </a:xfrm>
          <a:prstGeom prst="rect">
            <a:avLst/>
          </a:prstGeom>
          <a:noFill/>
          <a:ln>
            <a:solidFill>
              <a:schemeClr val="accent4"/>
            </a:solidFill>
          </a:ln>
        </p:spPr>
        <p:txBody>
          <a:bodyPr wrap="square" rtlCol="0">
            <a:spAutoFit/>
          </a:bodyPr>
          <a:lstStyle/>
          <a:p>
            <a:r>
              <a:rPr lang="en-US" sz="2800" b="1" dirty="0" smtClean="0">
                <a:solidFill>
                  <a:srgbClr val="FFC000"/>
                </a:solidFill>
                <a:latin typeface="Times New Roman" pitchFamily="18" charset="0"/>
                <a:cs typeface="Times New Roman" pitchFamily="18" charset="0"/>
              </a:rPr>
              <a:t>Ant</a:t>
            </a:r>
            <a:r>
              <a:rPr lang="en-US" sz="2800" dirty="0" smtClean="0">
                <a:latin typeface="Times New Roman" pitchFamily="18" charset="0"/>
                <a:cs typeface="Times New Roman" pitchFamily="18" charset="0"/>
              </a:rPr>
              <a:t>. Unimportant, insignificant</a:t>
            </a:r>
            <a:endParaRPr lang="en-US" sz="2800" dirty="0">
              <a:latin typeface="Times New Roman" pitchFamily="18" charset="0"/>
              <a:cs typeface="Times New Roman" pitchFamily="18" charset="0"/>
            </a:endParaRPr>
          </a:p>
        </p:txBody>
      </p:sp>
      <p:sp>
        <p:nvSpPr>
          <p:cNvPr id="8" name="TextBox 7"/>
          <p:cNvSpPr txBox="1"/>
          <p:nvPr/>
        </p:nvSpPr>
        <p:spPr>
          <a:xfrm>
            <a:off x="495300" y="5410200"/>
            <a:ext cx="8077200" cy="954107"/>
          </a:xfrm>
          <a:prstGeom prst="rect">
            <a:avLst/>
          </a:prstGeom>
          <a:noFill/>
        </p:spPr>
        <p:txBody>
          <a:bodyPr wrap="square" rtlCol="0">
            <a:spAutoFit/>
          </a:bodyPr>
          <a:lstStyle/>
          <a:p>
            <a:r>
              <a:rPr lang="en-US" sz="2800" b="1" dirty="0" smtClean="0">
                <a:solidFill>
                  <a:schemeClr val="accent1">
                    <a:lumMod val="75000"/>
                  </a:schemeClr>
                </a:solidFill>
                <a:latin typeface="Times New Roman" pitchFamily="18" charset="0"/>
                <a:cs typeface="Times New Roman" pitchFamily="18" charset="0"/>
              </a:rPr>
              <a:t>Example: </a:t>
            </a:r>
            <a:r>
              <a:rPr lang="en-US" sz="2800" dirty="0" smtClean="0">
                <a:latin typeface="Times New Roman" pitchFamily="18" charset="0"/>
                <a:cs typeface="Times New Roman" pitchFamily="18" charset="0"/>
              </a:rPr>
              <a:t>Some eminent persons were of the locality attended the function.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6166443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3124200" cy="523220"/>
          </a:xfrm>
          <a:prstGeom prst="rect">
            <a:avLst/>
          </a:prstGeom>
          <a:noFill/>
        </p:spPr>
        <p:txBody>
          <a:bodyPr wrap="square" rtlCol="0">
            <a:spAutoFit/>
          </a:bodyPr>
          <a:lstStyle/>
          <a:p>
            <a:r>
              <a:rPr lang="en-US" sz="2800" dirty="0" smtClean="0">
                <a:solidFill>
                  <a:srgbClr val="00B0F0"/>
                </a:solidFill>
                <a:latin typeface="Times New Roman" pitchFamily="18" charset="0"/>
                <a:cs typeface="Times New Roman" pitchFamily="18" charset="0"/>
              </a:rPr>
              <a:t>Word : </a:t>
            </a:r>
            <a:r>
              <a:rPr lang="en-US" sz="2800" dirty="0" smtClean="0">
                <a:latin typeface="Times New Roman" pitchFamily="18" charset="0"/>
                <a:cs typeface="Times New Roman" pitchFamily="18" charset="0"/>
              </a:rPr>
              <a:t>Outstanding </a:t>
            </a:r>
            <a:endParaRPr lang="en-US" sz="2800" dirty="0">
              <a:latin typeface="Times New Roman" pitchFamily="18" charset="0"/>
              <a:cs typeface="Times New Roman" pitchFamily="18" charset="0"/>
            </a:endParaRPr>
          </a:p>
        </p:txBody>
      </p:sp>
      <p:sp>
        <p:nvSpPr>
          <p:cNvPr id="3" name="TextBox 2"/>
          <p:cNvSpPr txBox="1"/>
          <p:nvPr/>
        </p:nvSpPr>
        <p:spPr>
          <a:xfrm>
            <a:off x="3429000" y="847725"/>
            <a:ext cx="1981200" cy="523220"/>
          </a:xfrm>
          <a:prstGeom prst="rect">
            <a:avLst/>
          </a:prstGeom>
          <a:solidFill>
            <a:schemeClr val="accent1">
              <a:lumMod val="20000"/>
              <a:lumOff val="80000"/>
            </a:schemeClr>
          </a:solidFill>
        </p:spPr>
        <p:txBody>
          <a:bodyPr wrap="square" rtlCol="0">
            <a:spAutoFit/>
          </a:bodyPr>
          <a:lstStyle/>
          <a:p>
            <a:r>
              <a:rPr lang="en-US" sz="2800" dirty="0" smtClean="0">
                <a:latin typeface="Times New Roman" pitchFamily="18" charset="0"/>
                <a:cs typeface="Times New Roman" pitchFamily="18" charset="0"/>
              </a:rPr>
              <a:t>adjective</a:t>
            </a:r>
            <a:endParaRPr lang="en-US" sz="2800" dirty="0">
              <a:latin typeface="Times New Roman" pitchFamily="18" charset="0"/>
              <a:cs typeface="Times New Roman" pitchFamily="18" charset="0"/>
            </a:endParaRPr>
          </a:p>
        </p:txBody>
      </p:sp>
      <p:sp>
        <p:nvSpPr>
          <p:cNvPr id="4" name="TextBox 3"/>
          <p:cNvSpPr txBox="1"/>
          <p:nvPr/>
        </p:nvSpPr>
        <p:spPr>
          <a:xfrm>
            <a:off x="609600" y="2042785"/>
            <a:ext cx="2895600" cy="523220"/>
          </a:xfrm>
          <a:prstGeom prst="rect">
            <a:avLst/>
          </a:prstGeom>
          <a:noFill/>
        </p:spPr>
        <p:txBody>
          <a:bodyPr wrap="square" rtlCol="0">
            <a:spAutoFit/>
          </a:bodyPr>
          <a:lstStyle/>
          <a:p>
            <a:r>
              <a:rPr lang="en-US" sz="2800" b="1" dirty="0" smtClean="0">
                <a:solidFill>
                  <a:schemeClr val="accent4"/>
                </a:solidFill>
                <a:latin typeface="Times New Roman" pitchFamily="18" charset="0"/>
                <a:cs typeface="Times New Roman" pitchFamily="18" charset="0"/>
              </a:rPr>
              <a:t>Syn. </a:t>
            </a:r>
            <a:r>
              <a:rPr lang="en-US" sz="2800" dirty="0" smtClean="0">
                <a:latin typeface="Times New Roman" pitchFamily="18" charset="0"/>
                <a:cs typeface="Times New Roman" pitchFamily="18" charset="0"/>
              </a:rPr>
              <a:t>Great, unique</a:t>
            </a:r>
            <a:endParaRPr lang="en-US" sz="2800" dirty="0">
              <a:latin typeface="Times New Roman" pitchFamily="18" charset="0"/>
              <a:cs typeface="Times New Roman" pitchFamily="18" charset="0"/>
            </a:endParaRPr>
          </a:p>
        </p:txBody>
      </p:sp>
      <p:sp>
        <p:nvSpPr>
          <p:cNvPr id="5" name="TextBox 4"/>
          <p:cNvSpPr txBox="1"/>
          <p:nvPr/>
        </p:nvSpPr>
        <p:spPr>
          <a:xfrm>
            <a:off x="571500" y="2786390"/>
            <a:ext cx="24003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Ant. </a:t>
            </a:r>
            <a:r>
              <a:rPr lang="en-US" sz="2800" dirty="0" smtClean="0">
                <a:latin typeface="Times New Roman" pitchFamily="18" charset="0"/>
                <a:cs typeface="Times New Roman" pitchFamily="18" charset="0"/>
              </a:rPr>
              <a:t>ordinary</a:t>
            </a:r>
            <a:endParaRPr lang="en-US" sz="2800" dirty="0">
              <a:latin typeface="Times New Roman" pitchFamily="18" charset="0"/>
              <a:cs typeface="Times New Roman" pitchFamily="18" charset="0"/>
            </a:endParaRPr>
          </a:p>
        </p:txBody>
      </p:sp>
      <p:sp>
        <p:nvSpPr>
          <p:cNvPr id="6" name="TextBox 5"/>
          <p:cNvSpPr txBox="1"/>
          <p:nvPr/>
        </p:nvSpPr>
        <p:spPr>
          <a:xfrm>
            <a:off x="419100" y="3962400"/>
            <a:ext cx="4572000" cy="523220"/>
          </a:xfrm>
          <a:prstGeom prst="rect">
            <a:avLst/>
          </a:prstGeom>
          <a:noFill/>
        </p:spPr>
        <p:txBody>
          <a:bodyPr wrap="square" rtlCol="0">
            <a:spAutoFit/>
          </a:bodyPr>
          <a:lstStyle/>
          <a:p>
            <a:r>
              <a:rPr lang="en-US" sz="2800" b="1" dirty="0" smtClean="0">
                <a:solidFill>
                  <a:srgbClr val="0070C0"/>
                </a:solidFill>
                <a:latin typeface="Times New Roman" pitchFamily="18" charset="0"/>
                <a:cs typeface="Times New Roman" pitchFamily="18" charset="0"/>
              </a:rPr>
              <a:t>Meaning : </a:t>
            </a:r>
            <a:r>
              <a:rPr lang="en-US" sz="2800" dirty="0" smtClean="0">
                <a:latin typeface="Times New Roman" pitchFamily="18" charset="0"/>
                <a:cs typeface="Times New Roman" pitchFamily="18" charset="0"/>
              </a:rPr>
              <a:t>exceptionally good</a:t>
            </a:r>
            <a:endParaRPr lang="en-US" sz="2800" dirty="0">
              <a:latin typeface="Times New Roman" pitchFamily="18" charset="0"/>
              <a:cs typeface="Times New Roman" pitchFamily="18" charset="0"/>
            </a:endParaRPr>
          </a:p>
        </p:txBody>
      </p:sp>
      <p:sp>
        <p:nvSpPr>
          <p:cNvPr id="7" name="TextBox 6"/>
          <p:cNvSpPr txBox="1"/>
          <p:nvPr/>
        </p:nvSpPr>
        <p:spPr>
          <a:xfrm>
            <a:off x="1028700" y="4724400"/>
            <a:ext cx="7010400" cy="1384995"/>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Example </a:t>
            </a:r>
            <a:r>
              <a:rPr lang="en-US" sz="2800" dirty="0" smtClean="0">
                <a:latin typeface="Times New Roman" pitchFamily="18" charset="0"/>
                <a:cs typeface="Times New Roman" pitchFamily="18" charset="0"/>
              </a:rPr>
              <a:t>: The chief guest gave away the prizes among the students for their outstanding activities.</a:t>
            </a:r>
            <a:endParaRPr lang="en-US" sz="2800" dirty="0">
              <a:latin typeface="Times New Roman" pitchFamily="18" charset="0"/>
              <a:cs typeface="Times New Roman" pitchFamily="18" charset="0"/>
            </a:endParaRPr>
          </a:p>
        </p:txBody>
      </p:sp>
      <p:pic>
        <p:nvPicPr>
          <p:cNvPr id="4098" name="Picture 2" descr="C:\Users\user\Downloads\extraordinar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8650" y="1576388"/>
            <a:ext cx="4283550" cy="240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51304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ircle(in)">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3162300" cy="523220"/>
          </a:xfrm>
          <a:prstGeom prst="rect">
            <a:avLst/>
          </a:prstGeom>
          <a:noFill/>
        </p:spPr>
        <p:txBody>
          <a:bodyPr wrap="square" rtlCol="0">
            <a:spAutoFit/>
          </a:bodyPr>
          <a:lstStyle/>
          <a:p>
            <a:r>
              <a:rPr lang="en-US" sz="2800" b="1" dirty="0" smtClean="0">
                <a:solidFill>
                  <a:schemeClr val="accent1">
                    <a:lumMod val="60000"/>
                    <a:lumOff val="40000"/>
                  </a:schemeClr>
                </a:solidFill>
                <a:latin typeface="Times New Roman" pitchFamily="18" charset="0"/>
                <a:cs typeface="Times New Roman" pitchFamily="18" charset="0"/>
              </a:rPr>
              <a:t>Word</a:t>
            </a:r>
            <a:r>
              <a:rPr lang="en-US" sz="2800" dirty="0" smtClean="0">
                <a:latin typeface="Times New Roman" pitchFamily="18" charset="0"/>
                <a:cs typeface="Times New Roman" pitchFamily="18" charset="0"/>
              </a:rPr>
              <a:t> : performance </a:t>
            </a:r>
            <a:endParaRPr lang="en-US" sz="2800" dirty="0">
              <a:latin typeface="Times New Roman" pitchFamily="18" charset="0"/>
              <a:cs typeface="Times New Roman" pitchFamily="18" charset="0"/>
            </a:endParaRPr>
          </a:p>
        </p:txBody>
      </p:sp>
      <p:sp>
        <p:nvSpPr>
          <p:cNvPr id="3" name="TextBox 2"/>
          <p:cNvSpPr txBox="1"/>
          <p:nvPr/>
        </p:nvSpPr>
        <p:spPr>
          <a:xfrm>
            <a:off x="3886200" y="981075"/>
            <a:ext cx="1219200" cy="523220"/>
          </a:xfrm>
          <a:prstGeom prst="rect">
            <a:avLst/>
          </a:prstGeom>
          <a:solidFill>
            <a:schemeClr val="accent1"/>
          </a:solidFill>
        </p:spPr>
        <p:txBody>
          <a:bodyPr wrap="square" rtlCol="0">
            <a:spAutoFit/>
          </a:bodyPr>
          <a:lstStyle/>
          <a:p>
            <a:pPr algn="ctr"/>
            <a:r>
              <a:rPr lang="en-US" sz="2800" dirty="0" smtClean="0">
                <a:latin typeface="Times New Roman" pitchFamily="18" charset="0"/>
                <a:cs typeface="Times New Roman" pitchFamily="18" charset="0"/>
              </a:rPr>
              <a:t>Noun</a:t>
            </a:r>
            <a:endParaRPr lang="en-US" sz="2800" dirty="0">
              <a:latin typeface="Times New Roman" pitchFamily="18" charset="0"/>
              <a:cs typeface="Times New Roman" pitchFamily="18" charset="0"/>
            </a:endParaRPr>
          </a:p>
        </p:txBody>
      </p:sp>
      <p:sp>
        <p:nvSpPr>
          <p:cNvPr id="4" name="TextBox 3"/>
          <p:cNvSpPr txBox="1"/>
          <p:nvPr/>
        </p:nvSpPr>
        <p:spPr>
          <a:xfrm>
            <a:off x="533400" y="2432357"/>
            <a:ext cx="6324600" cy="523220"/>
          </a:xfrm>
          <a:prstGeom prst="rect">
            <a:avLst/>
          </a:prstGeom>
          <a:noFill/>
        </p:spPr>
        <p:txBody>
          <a:bodyPr wrap="square" rtlCol="0">
            <a:spAutoFit/>
          </a:bodyPr>
          <a:lstStyle/>
          <a:p>
            <a:r>
              <a:rPr lang="en-US" sz="2800" b="1" dirty="0" smtClean="0">
                <a:solidFill>
                  <a:srgbClr val="00B050"/>
                </a:solidFill>
                <a:latin typeface="Times New Roman" pitchFamily="18" charset="0"/>
                <a:cs typeface="Times New Roman" pitchFamily="18" charset="0"/>
              </a:rPr>
              <a:t>Meaning: </a:t>
            </a:r>
            <a:r>
              <a:rPr lang="en-US" sz="2800" dirty="0" smtClean="0">
                <a:latin typeface="Times New Roman" pitchFamily="18" charset="0"/>
                <a:cs typeface="Times New Roman" pitchFamily="18" charset="0"/>
              </a:rPr>
              <a:t>the act of achieving something</a:t>
            </a:r>
            <a:endParaRPr lang="en-US" sz="2800" dirty="0">
              <a:latin typeface="Times New Roman" pitchFamily="18" charset="0"/>
              <a:cs typeface="Times New Roman" pitchFamily="18" charset="0"/>
            </a:endParaRPr>
          </a:p>
        </p:txBody>
      </p:sp>
      <p:sp>
        <p:nvSpPr>
          <p:cNvPr id="5" name="TextBox 4"/>
          <p:cNvSpPr txBox="1"/>
          <p:nvPr/>
        </p:nvSpPr>
        <p:spPr>
          <a:xfrm>
            <a:off x="1600200" y="3957310"/>
            <a:ext cx="3124200" cy="523220"/>
          </a:xfrm>
          <a:prstGeom prst="rect">
            <a:avLst/>
          </a:prstGeom>
          <a:noFill/>
        </p:spPr>
        <p:txBody>
          <a:bodyPr wrap="square" rtlCol="0">
            <a:spAutoFit/>
          </a:bodyPr>
          <a:lstStyle/>
          <a:p>
            <a:r>
              <a:rPr lang="en-US" sz="2800" b="1" i="1" dirty="0" smtClean="0">
                <a:solidFill>
                  <a:schemeClr val="accent1"/>
                </a:solidFill>
                <a:latin typeface="Times New Roman" pitchFamily="18" charset="0"/>
                <a:cs typeface="Times New Roman" pitchFamily="18" charset="0"/>
              </a:rPr>
              <a:t>Syn. </a:t>
            </a:r>
            <a:r>
              <a:rPr lang="en-US" sz="2800" dirty="0" smtClean="0">
                <a:latin typeface="Times New Roman" pitchFamily="18" charset="0"/>
                <a:cs typeface="Times New Roman" pitchFamily="18" charset="0"/>
              </a:rPr>
              <a:t>achievement</a:t>
            </a:r>
            <a:endParaRPr lang="en-US" sz="2800" dirty="0">
              <a:latin typeface="Times New Roman" pitchFamily="18" charset="0"/>
              <a:cs typeface="Times New Roman" pitchFamily="18" charset="0"/>
            </a:endParaRPr>
          </a:p>
        </p:txBody>
      </p:sp>
      <p:sp>
        <p:nvSpPr>
          <p:cNvPr id="7" name="TextBox 6"/>
          <p:cNvSpPr txBox="1"/>
          <p:nvPr/>
        </p:nvSpPr>
        <p:spPr>
          <a:xfrm>
            <a:off x="609600" y="5201453"/>
            <a:ext cx="7467600" cy="954107"/>
          </a:xfrm>
          <a:prstGeom prst="rect">
            <a:avLst/>
          </a:prstGeom>
          <a:noFill/>
        </p:spPr>
        <p:txBody>
          <a:bodyPr wrap="square" rtlCol="0">
            <a:spAutoFit/>
          </a:bodyPr>
          <a:lstStyle/>
          <a:p>
            <a:r>
              <a:rPr lang="en-US" sz="2800" b="1" dirty="0" smtClean="0">
                <a:solidFill>
                  <a:schemeClr val="accent5">
                    <a:lumMod val="60000"/>
                    <a:lumOff val="40000"/>
                  </a:schemeClr>
                </a:solidFill>
                <a:latin typeface="Times New Roman" pitchFamily="18" charset="0"/>
                <a:cs typeface="Times New Roman" pitchFamily="18" charset="0"/>
              </a:rPr>
              <a:t>Example : </a:t>
            </a:r>
            <a:r>
              <a:rPr lang="en-US" sz="2800" dirty="0" smtClean="0">
                <a:latin typeface="Times New Roman" pitchFamily="18" charset="0"/>
                <a:cs typeface="Times New Roman" pitchFamily="18" charset="0"/>
              </a:rPr>
              <a:t>The principal highly praised the overall performance of the school.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2309870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150" y="838200"/>
            <a:ext cx="6419850" cy="584775"/>
          </a:xfrm>
          <a:prstGeom prst="rect">
            <a:avLst/>
          </a:prstGeom>
          <a:noFill/>
        </p:spPr>
        <p:txBody>
          <a:bodyPr wrap="square" rtlCol="0">
            <a:spAutoFit/>
          </a:bodyPr>
          <a:lstStyle/>
          <a:p>
            <a:pPr algn="just"/>
            <a:r>
              <a:rPr lang="en-US" sz="3200" dirty="0" smtClean="0">
                <a:latin typeface="Times New Roman" pitchFamily="18" charset="0"/>
                <a:cs typeface="Times New Roman" pitchFamily="18" charset="0"/>
              </a:rPr>
              <a:t>A. Read the lesson silently.</a:t>
            </a:r>
            <a:endParaRPr lang="en-US" sz="3200" dirty="0">
              <a:latin typeface="Times New Roman" pitchFamily="18" charset="0"/>
              <a:cs typeface="Times New Roman" pitchFamily="18" charset="0"/>
            </a:endParaRPr>
          </a:p>
        </p:txBody>
      </p:sp>
      <p:sp>
        <p:nvSpPr>
          <p:cNvPr id="3" name="TextBox 2"/>
          <p:cNvSpPr txBox="1"/>
          <p:nvPr/>
        </p:nvSpPr>
        <p:spPr>
          <a:xfrm>
            <a:off x="438150" y="1752600"/>
            <a:ext cx="8324850" cy="4154984"/>
          </a:xfrm>
          <a:prstGeom prst="rect">
            <a:avLst/>
          </a:prstGeom>
          <a:noFill/>
          <a:ln>
            <a:solidFill>
              <a:schemeClr val="accent1">
                <a:lumMod val="20000"/>
                <a:lumOff val="80000"/>
              </a:schemeClr>
            </a:solidFill>
          </a:ln>
        </p:spPr>
        <p:txBody>
          <a:bodyPr wrap="square" rtlCol="0">
            <a:spAutoFit/>
          </a:bodyPr>
          <a:lstStyle/>
          <a:p>
            <a:pPr algn="just"/>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is Flora’s best friend. They live in  the same area. Also they are both in class 7. But they go to different schools.</a:t>
            </a:r>
          </a:p>
          <a:p>
            <a:pPr algn="just"/>
            <a:r>
              <a:rPr lang="en-US" sz="2400" dirty="0" smtClean="0">
                <a:latin typeface="Times New Roman" pitchFamily="18" charset="0"/>
                <a:cs typeface="Times New Roman" pitchFamily="18" charset="0"/>
              </a:rPr>
              <a:t>It is a school holiday. Flora has come to visit </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They are talking. Flora wants to know about the prize- giving ceremony of </a:t>
            </a:r>
            <a:r>
              <a:rPr lang="en-US" sz="2400" dirty="0" err="1" smtClean="0">
                <a:latin typeface="Times New Roman" pitchFamily="18" charset="0"/>
                <a:cs typeface="Times New Roman" pitchFamily="18" charset="0"/>
              </a:rPr>
              <a:t>Farabi’s</a:t>
            </a:r>
            <a:r>
              <a:rPr lang="en-US" sz="2400" dirty="0" smtClean="0">
                <a:latin typeface="Times New Roman" pitchFamily="18" charset="0"/>
                <a:cs typeface="Times New Roman" pitchFamily="18" charset="0"/>
              </a:rPr>
              <a:t> school.</a:t>
            </a:r>
          </a:p>
          <a:p>
            <a:pPr algn="just"/>
            <a:r>
              <a:rPr lang="en-US" sz="2400" dirty="0" smtClean="0">
                <a:latin typeface="Times New Roman" pitchFamily="18" charset="0"/>
                <a:cs typeface="Times New Roman" pitchFamily="18" charset="0"/>
              </a:rPr>
              <a:t>“Yesterday was our school prize-giving day,” </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says. “On this occasion our school  auditorium  and its dais were brightly  decorated . Prizes were also neatly displayed on a separate table on the dais. All the students were present at the function. Among eminent persons of the locality attended the function,” </a:t>
            </a:r>
            <a:r>
              <a:rPr lang="en-US" sz="2400" dirty="0" err="1" smtClean="0">
                <a:latin typeface="Times New Roman" pitchFamily="18" charset="0"/>
                <a:cs typeface="Times New Roman" pitchFamily="18" charset="0"/>
              </a:rPr>
              <a:t>Farabi</a:t>
            </a:r>
            <a:r>
              <a:rPr lang="en-US" sz="2400" dirty="0" smtClean="0">
                <a:latin typeface="Times New Roman" pitchFamily="18" charset="0"/>
                <a:cs typeface="Times New Roman" pitchFamily="18" charset="0"/>
              </a:rPr>
              <a:t> continues . “The principal of PN College was the chief guest.”</a:t>
            </a:r>
          </a:p>
        </p:txBody>
      </p:sp>
    </p:spTree>
    <p:extLst>
      <p:ext uri="{BB962C8B-B14F-4D97-AF65-F5344CB8AC3E}">
        <p14:creationId xmlns:p14="http://schemas.microsoft.com/office/powerpoint/2010/main" val="926695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162</TotalTime>
  <Words>794</Words>
  <Application>Microsoft Office PowerPoint</Application>
  <PresentationFormat>On-screen Show (4:3)</PresentationFormat>
  <Paragraphs>115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44</cp:revision>
  <dcterms:created xsi:type="dcterms:W3CDTF">2006-08-16T00:00:00Z</dcterms:created>
  <dcterms:modified xsi:type="dcterms:W3CDTF">2020-06-22T10:08:28Z</dcterms:modified>
</cp:coreProperties>
</file>