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76" r:id="rId5"/>
    <p:sldId id="260" r:id="rId6"/>
    <p:sldId id="266" r:id="rId7"/>
    <p:sldId id="269" r:id="rId8"/>
    <p:sldId id="267" r:id="rId9"/>
    <p:sldId id="263" r:id="rId10"/>
    <p:sldId id="268" r:id="rId11"/>
    <p:sldId id="265" r:id="rId12"/>
    <p:sldId id="270" r:id="rId13"/>
    <p:sldId id="271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C356F-5ADA-40F9-9B03-73E3AF9939C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D1C21-5642-4253-995F-BFD7E193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2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D1C21-5642-4253-995F-BFD7E193DC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2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NSimSun" pitchFamily="49" charset="-122"/>
                <a:ea typeface="NSimSun" pitchFamily="49" charset="-122"/>
              </a:rPr>
              <a:t>স্বাগতম</a:t>
            </a:r>
            <a:endParaRPr lang="en-US" sz="7200" dirty="0">
              <a:solidFill>
                <a:srgbClr val="7030A0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19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সূরার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ব্যাখ্যা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দ্বিতীয়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আয়াতে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মহান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আল্লাহ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তায়ালা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মানুষের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স্বাভাবিক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অবস্থার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কথা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বলেছেন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অর্থা</a:t>
            </a:r>
            <a:r>
              <a:rPr lang="en-US" dirty="0" smtClean="0">
                <a:solidFill>
                  <a:srgbClr val="00B0F0"/>
                </a:solidFill>
              </a:rPr>
              <a:t>ৎ </a:t>
            </a:r>
            <a:r>
              <a:rPr lang="en-US" dirty="0" err="1" smtClean="0">
                <a:solidFill>
                  <a:srgbClr val="00B0F0"/>
                </a:solidFill>
              </a:rPr>
              <a:t>মানুষ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সময়ের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সঠিক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ব্যবহার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করেনা</a:t>
            </a:r>
            <a:r>
              <a:rPr lang="en-US" dirty="0" smtClean="0">
                <a:solidFill>
                  <a:srgbClr val="00B0F0"/>
                </a:solidFill>
              </a:rPr>
              <a:t>। </a:t>
            </a:r>
            <a:r>
              <a:rPr lang="en-US" dirty="0" err="1" smtClean="0">
                <a:solidFill>
                  <a:srgbClr val="00B0F0"/>
                </a:solidFill>
              </a:rPr>
              <a:t>আল্লাহর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আদেশ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নিষেধ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পালন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করেনা</a:t>
            </a:r>
            <a:r>
              <a:rPr lang="en-US" dirty="0" smtClean="0">
                <a:solidFill>
                  <a:srgbClr val="00B0F0"/>
                </a:solidFill>
              </a:rPr>
              <a:t>। </a:t>
            </a:r>
            <a:r>
              <a:rPr lang="en-US" dirty="0" err="1" smtClean="0">
                <a:solidFill>
                  <a:srgbClr val="00B0F0"/>
                </a:solidFill>
              </a:rPr>
              <a:t>মনগড়া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জীবন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যাপন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পরিচালনা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বিধায়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তারা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ক্ষতিগ্রস্থ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তৃতীয়</a:t>
            </a:r>
            <a:r>
              <a:rPr lang="en-US" dirty="0" smtClean="0">
                <a:solidFill>
                  <a:srgbClr val="00B0F0"/>
                </a:solidFill>
              </a:rPr>
              <a:t> ও </a:t>
            </a:r>
            <a:r>
              <a:rPr lang="en-US" dirty="0" err="1" smtClean="0">
                <a:solidFill>
                  <a:srgbClr val="00B0F0"/>
                </a:solidFill>
              </a:rPr>
              <a:t>শেষ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আয়াতে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আল্লাহ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তায়ালা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ক্ষতি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হতে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বাঁচার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চারটি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আমলের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কথা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উল্লেখ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করেছেন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যারা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এই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চারটি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আমল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করবে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তারা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ক্ষতিগ্রস্থ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হবে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না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এ </a:t>
            </a:r>
            <a:r>
              <a:rPr lang="en-US" dirty="0" err="1" smtClean="0">
                <a:solidFill>
                  <a:srgbClr val="FF0000"/>
                </a:solidFill>
              </a:rPr>
              <a:t>সূরায়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চারটি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বিষয়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গুরুত্বপূর্ণ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১। </a:t>
            </a:r>
            <a:r>
              <a:rPr lang="en-US" dirty="0" err="1" smtClean="0">
                <a:solidFill>
                  <a:srgbClr val="0070C0"/>
                </a:solidFill>
              </a:rPr>
              <a:t>আল্লাহর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প্রতি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পূর্ণ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ঈমান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আনা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২। </a:t>
            </a:r>
            <a:r>
              <a:rPr lang="en-US" dirty="0" err="1" smtClean="0">
                <a:solidFill>
                  <a:srgbClr val="0070C0"/>
                </a:solidFill>
              </a:rPr>
              <a:t>ভালো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কাজ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করা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৩। </a:t>
            </a:r>
            <a:r>
              <a:rPr lang="en-US" dirty="0" err="1" smtClean="0">
                <a:solidFill>
                  <a:srgbClr val="0070C0"/>
                </a:solidFill>
              </a:rPr>
              <a:t>সর্বদা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হকের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উপদেশ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প্রদান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করা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৪। </a:t>
            </a:r>
            <a:r>
              <a:rPr lang="en-US" dirty="0" err="1" smtClean="0">
                <a:solidFill>
                  <a:srgbClr val="0070C0"/>
                </a:solidFill>
              </a:rPr>
              <a:t>বিপদ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আসলে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ধৈর্যধারণ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করা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একক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সূরা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আসর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অর্থ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মুখস্থ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বল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দলীয়</a:t>
            </a:r>
            <a:r>
              <a:rPr lang="en-US" dirty="0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কাজ</a:t>
            </a:r>
            <a:endParaRPr lang="en-US" dirty="0">
              <a:solidFill>
                <a:srgbClr val="FF0000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ক </a:t>
            </a:r>
            <a:r>
              <a:rPr lang="en-US" dirty="0" err="1" smtClean="0">
                <a:solidFill>
                  <a:srgbClr val="0070C0"/>
                </a:solidFill>
              </a:rPr>
              <a:t>দলঃ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সূরায়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আসর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অর্থসহ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মুখস্থ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বলবে</a:t>
            </a:r>
            <a:r>
              <a:rPr lang="en-US" dirty="0" smtClean="0">
                <a:solidFill>
                  <a:srgbClr val="0070C0"/>
                </a:solidFill>
              </a:rPr>
              <a:t>।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খ </a:t>
            </a:r>
            <a:r>
              <a:rPr lang="en-US" dirty="0" err="1" smtClean="0">
                <a:solidFill>
                  <a:srgbClr val="0070C0"/>
                </a:solidFill>
              </a:rPr>
              <a:t>দলঃ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সূরা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আসর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এর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ব্যাখ্যা</a:t>
            </a:r>
            <a:r>
              <a:rPr lang="en-US" dirty="0" smtClean="0">
                <a:solidFill>
                  <a:srgbClr val="0070C0"/>
                </a:solidFill>
              </a:rPr>
              <a:t> ও </a:t>
            </a:r>
            <a:r>
              <a:rPr lang="en-US" dirty="0" err="1" smtClean="0">
                <a:solidFill>
                  <a:srgbClr val="0070C0"/>
                </a:solidFill>
              </a:rPr>
              <a:t>নৈতিক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শিক্ষা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সম্পর্কে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বলবে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বাড়ির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তোমার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দৃষ্টিতে</a:t>
            </a:r>
            <a:r>
              <a:rPr lang="en-US" dirty="0" smtClean="0">
                <a:solidFill>
                  <a:srgbClr val="002060"/>
                </a:solidFill>
              </a:rPr>
              <a:t> এ </a:t>
            </a:r>
            <a:r>
              <a:rPr lang="en-US" dirty="0" err="1" smtClean="0">
                <a:solidFill>
                  <a:srgbClr val="002060"/>
                </a:solidFill>
              </a:rPr>
              <a:t>সূরার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আলোকে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তোমাদের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বাড়ির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আশেপাশে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কয়েকজন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ক্ষতিগ্রস্থ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ব্যাক্তিদের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তালিকা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তৈরি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নিয়ে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আসবে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মূল্যায়ন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এ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সূরার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২য়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আয়াতে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কাদের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সম্পর্কে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আলোচনা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করা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হয়েছে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?</a:t>
            </a:r>
          </a:p>
          <a:p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কারা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ক্ষতিগ্রস্থ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?</a:t>
            </a:r>
          </a:p>
          <a:p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এই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ক্ষতি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থেকে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বাঁচার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উপায়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গুলো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কি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কি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?</a:t>
            </a:r>
            <a:endParaRPr lang="en-US" dirty="0">
              <a:solidFill>
                <a:srgbClr val="00B0F0"/>
              </a:solidFill>
              <a:latin typeface="NSimSun" pitchFamily="49" charset="-122"/>
              <a:ea typeface="NSimSun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5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অসংখ্য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ধন্যবাদ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4876800" cy="2946910"/>
          </a:xfrm>
        </p:spPr>
      </p:pic>
    </p:spTree>
    <p:extLst>
      <p:ext uri="{BB962C8B-B14F-4D97-AF65-F5344CB8AC3E}">
        <p14:creationId xmlns:p14="http://schemas.microsoft.com/office/powerpoint/2010/main" val="9901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267200"/>
            <a:ext cx="4267200" cy="205740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মোহাম্মদ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মোখলেছুর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রহমান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err="1" smtClean="0">
                <a:solidFill>
                  <a:srgbClr val="FF0000"/>
                </a:solidFill>
              </a:rPr>
              <a:t>সহকারি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শিক্ষক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err="1" smtClean="0">
                <a:solidFill>
                  <a:srgbClr val="FF0000"/>
                </a:solidFill>
              </a:rPr>
              <a:t>ফলদা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এস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এন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বালিকা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উচ্চ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ভূঞাপুর</a:t>
            </a:r>
            <a:r>
              <a:rPr lang="en-US" sz="1800" dirty="0" smtClean="0">
                <a:solidFill>
                  <a:srgbClr val="FF0000"/>
                </a:solidFill>
              </a:rPr>
              <a:t> –</a:t>
            </a:r>
            <a:r>
              <a:rPr lang="en-US" sz="1800" dirty="0" err="1" smtClean="0">
                <a:solidFill>
                  <a:srgbClr val="FF0000"/>
                </a:solidFill>
              </a:rPr>
              <a:t>টাংগাইল</a:t>
            </a:r>
            <a:r>
              <a:rPr lang="en-US" sz="18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মোবাইল</a:t>
            </a:r>
            <a:r>
              <a:rPr lang="en-US" sz="1800" dirty="0" smtClean="0">
                <a:solidFill>
                  <a:srgbClr val="FF0000"/>
                </a:solidFill>
              </a:rPr>
              <a:t>: 01778-096196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ই-</a:t>
            </a:r>
            <a:r>
              <a:rPr lang="en-US" sz="1800" dirty="0" err="1" smtClean="0">
                <a:solidFill>
                  <a:srgbClr val="FF0000"/>
                </a:solidFill>
              </a:rPr>
              <a:t>মেইল</a:t>
            </a:r>
            <a:r>
              <a:rPr lang="en-US" sz="1800" dirty="0" smtClean="0">
                <a:solidFill>
                  <a:srgbClr val="FF0000"/>
                </a:solidFill>
              </a:rPr>
              <a:t>- moklasur2005@gmail.com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2590800" cy="41946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2209800" cy="27669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30254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তৃতীয়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r>
              <a:rPr lang="en-US" dirty="0" smtClean="0"/>
              <a:t> পাঠ-9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4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নিচের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ছবিগুলো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লক্ষ্য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কর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এবং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বল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50972"/>
            <a:ext cx="3505200" cy="13367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73" y="1524000"/>
            <a:ext cx="3048000" cy="1394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29000"/>
            <a:ext cx="5884334" cy="20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1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68" y="13876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ছবিগুলোতে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করছ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44" y="1343891"/>
            <a:ext cx="2539455" cy="190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" y="1343891"/>
            <a:ext cx="2752725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05" y="3886200"/>
            <a:ext cx="3262745" cy="2247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44" y="1281760"/>
            <a:ext cx="2994644" cy="202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02888"/>
            <a:ext cx="3868013" cy="227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75905" y="3271857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বরফ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24889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বরফ</a:t>
            </a:r>
            <a:r>
              <a:rPr lang="en-US" dirty="0" smtClean="0"/>
              <a:t> </a:t>
            </a:r>
            <a:r>
              <a:rPr lang="en-US" dirty="0" err="1" smtClean="0"/>
              <a:t>গলে</a:t>
            </a:r>
            <a:r>
              <a:rPr lang="en-US" dirty="0" smtClean="0"/>
              <a:t> </a:t>
            </a:r>
            <a:r>
              <a:rPr lang="en-US" dirty="0" err="1" smtClean="0"/>
              <a:t>যাচ্ছে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9320" y="3177246"/>
            <a:ext cx="26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জীবন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যাচ্ছে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9726" y="6161317"/>
            <a:ext cx="288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মূলধন</a:t>
            </a:r>
            <a:r>
              <a:rPr lang="en-US" dirty="0" smtClean="0"/>
              <a:t> </a:t>
            </a:r>
            <a:r>
              <a:rPr lang="en-US" dirty="0" err="1" smtClean="0"/>
              <a:t>নিঃশেষ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যাচ্ছে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6161317"/>
            <a:ext cx="284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ব্যস্থতম</a:t>
            </a:r>
            <a:r>
              <a:rPr lang="en-US" dirty="0" smtClean="0"/>
              <a:t> </a:t>
            </a:r>
            <a:r>
              <a:rPr lang="en-US" dirty="0" err="1" smtClean="0"/>
              <a:t>মানুষ</a:t>
            </a:r>
            <a:r>
              <a:rPr lang="en-US" dirty="0" smtClean="0"/>
              <a:t>  ও  </a:t>
            </a:r>
            <a:r>
              <a:rPr lang="en-US" dirty="0" err="1" smtClean="0"/>
              <a:t>শহর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7696200" cy="737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685800"/>
            <a:ext cx="4038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dirty="0" err="1" smtClean="0"/>
              <a:t>পাঠ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শিরোনামঃ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6" name="103 Sura al-Asor With Bangla Translation By Dr. Zakir Nai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9813" y="1600200"/>
            <a:ext cx="4525962" cy="4525963"/>
          </a:xfrm>
        </p:spPr>
      </p:pic>
    </p:spTree>
    <p:extLst>
      <p:ext uri="{BB962C8B-B14F-4D97-AF65-F5344CB8AC3E}">
        <p14:creationId xmlns:p14="http://schemas.microsoft.com/office/powerpoint/2010/main" val="7823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শিখন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ফল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4"/>
                </a:solidFill>
              </a:rPr>
              <a:t>এই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পাঠ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শেষে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শিক্ষার্থীরা</a:t>
            </a:r>
            <a:r>
              <a:rPr lang="en-US" dirty="0" smtClean="0">
                <a:solidFill>
                  <a:srgbClr val="0070C4"/>
                </a:solidFill>
              </a:rPr>
              <a:t> 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4"/>
                </a:solidFill>
              </a:rPr>
              <a:t>১। </a:t>
            </a:r>
            <a:r>
              <a:rPr lang="en-US" dirty="0" err="1" smtClean="0">
                <a:solidFill>
                  <a:srgbClr val="0070C4"/>
                </a:solidFill>
              </a:rPr>
              <a:t>তেলওয়াত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অর্থ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কী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তা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বলতে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পারবে</a:t>
            </a:r>
            <a:r>
              <a:rPr lang="en-US" dirty="0" smtClean="0">
                <a:solidFill>
                  <a:srgbClr val="0070C4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4"/>
                </a:solidFill>
              </a:rPr>
              <a:t>২। </a:t>
            </a:r>
            <a:r>
              <a:rPr lang="en-US" dirty="0" err="1" smtClean="0">
                <a:solidFill>
                  <a:srgbClr val="0070C4"/>
                </a:solidFill>
              </a:rPr>
              <a:t>সূরা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আসর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কততম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সূরা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তা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বলতে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পারবে</a:t>
            </a:r>
            <a:r>
              <a:rPr lang="en-US" dirty="0" smtClean="0">
                <a:solidFill>
                  <a:srgbClr val="0070C4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4"/>
                </a:solidFill>
              </a:rPr>
              <a:t>৩। </a:t>
            </a:r>
            <a:r>
              <a:rPr lang="en-US" dirty="0" err="1" smtClean="0">
                <a:solidFill>
                  <a:srgbClr val="0070C4"/>
                </a:solidFill>
              </a:rPr>
              <a:t>সূরা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আসরের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সরল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অনুবাদ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ব্যাখ্যা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করতে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পারবে</a:t>
            </a:r>
            <a:r>
              <a:rPr lang="en-US" dirty="0" smtClean="0">
                <a:solidFill>
                  <a:srgbClr val="0070C4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4"/>
                </a:solidFill>
              </a:rPr>
              <a:t>৪। </a:t>
            </a:r>
            <a:r>
              <a:rPr lang="en-US" dirty="0" err="1" smtClean="0">
                <a:solidFill>
                  <a:srgbClr val="0070C4"/>
                </a:solidFill>
              </a:rPr>
              <a:t>সূরা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আল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আসরে</a:t>
            </a:r>
            <a:r>
              <a:rPr lang="en-US" dirty="0" smtClean="0">
                <a:solidFill>
                  <a:srgbClr val="0070C4"/>
                </a:solidFill>
              </a:rPr>
              <a:t>  </a:t>
            </a:r>
            <a:r>
              <a:rPr lang="en-US" dirty="0" err="1" smtClean="0">
                <a:solidFill>
                  <a:srgbClr val="0070C4"/>
                </a:solidFill>
              </a:rPr>
              <a:t>যে</a:t>
            </a:r>
            <a:r>
              <a:rPr lang="en-US" dirty="0" smtClean="0">
                <a:solidFill>
                  <a:srgbClr val="0070C4"/>
                </a:solidFill>
              </a:rPr>
              <a:t>  </a:t>
            </a:r>
            <a:r>
              <a:rPr lang="en-US" dirty="0" err="1" smtClean="0">
                <a:solidFill>
                  <a:srgbClr val="0070C4"/>
                </a:solidFill>
              </a:rPr>
              <a:t>চারটি</a:t>
            </a:r>
            <a:r>
              <a:rPr lang="en-US" dirty="0" smtClean="0">
                <a:solidFill>
                  <a:srgbClr val="0070C4"/>
                </a:solidFill>
              </a:rPr>
              <a:t>  </a:t>
            </a:r>
            <a:r>
              <a:rPr lang="en-US" dirty="0" err="1" smtClean="0">
                <a:solidFill>
                  <a:srgbClr val="0070C4"/>
                </a:solidFill>
              </a:rPr>
              <a:t>বিষয়ের</a:t>
            </a:r>
            <a:r>
              <a:rPr lang="en-US" dirty="0" smtClean="0">
                <a:solidFill>
                  <a:srgbClr val="0070C4"/>
                </a:solidFill>
              </a:rPr>
              <a:t>   </a:t>
            </a:r>
            <a:r>
              <a:rPr lang="en-US" dirty="0" err="1" smtClean="0">
                <a:solidFill>
                  <a:srgbClr val="0070C4"/>
                </a:solidFill>
              </a:rPr>
              <a:t>প্রতি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ইঙ্গিত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করছেন</a:t>
            </a:r>
            <a:r>
              <a:rPr lang="en-US" dirty="0" smtClean="0">
                <a:solidFill>
                  <a:srgbClr val="0070C4"/>
                </a:solidFill>
              </a:rPr>
              <a:t>  </a:t>
            </a:r>
            <a:r>
              <a:rPr lang="en-US" dirty="0" err="1" smtClean="0">
                <a:solidFill>
                  <a:srgbClr val="0070C4"/>
                </a:solidFill>
              </a:rPr>
              <a:t>তা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জীবনের</a:t>
            </a:r>
            <a:r>
              <a:rPr lang="en-US" dirty="0" smtClean="0">
                <a:solidFill>
                  <a:srgbClr val="0070C4"/>
                </a:solidFill>
              </a:rPr>
              <a:t>  </a:t>
            </a:r>
            <a:r>
              <a:rPr lang="en-US" dirty="0" err="1" smtClean="0">
                <a:solidFill>
                  <a:srgbClr val="0070C4"/>
                </a:solidFill>
              </a:rPr>
              <a:t>সাথে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মিলিয়ে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পথ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চলতে</a:t>
            </a:r>
            <a:r>
              <a:rPr lang="en-US" dirty="0" smtClean="0">
                <a:solidFill>
                  <a:srgbClr val="0070C4"/>
                </a:solidFill>
              </a:rPr>
              <a:t> </a:t>
            </a:r>
            <a:r>
              <a:rPr lang="en-US" dirty="0" err="1" smtClean="0">
                <a:solidFill>
                  <a:srgbClr val="0070C4"/>
                </a:solidFill>
              </a:rPr>
              <a:t>পারবে</a:t>
            </a:r>
            <a:r>
              <a:rPr lang="en-US" dirty="0" smtClean="0">
                <a:solidFill>
                  <a:srgbClr val="0070C4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4"/>
                </a:solidFill>
              </a:rPr>
              <a:t>৫। </a:t>
            </a:r>
            <a:r>
              <a:rPr lang="en-US" dirty="0" err="1">
                <a:solidFill>
                  <a:srgbClr val="0070C4"/>
                </a:solidFill>
              </a:rPr>
              <a:t>সূরায়</a:t>
            </a:r>
            <a:r>
              <a:rPr lang="en-US" dirty="0">
                <a:solidFill>
                  <a:srgbClr val="0070C4"/>
                </a:solidFill>
              </a:rPr>
              <a:t> </a:t>
            </a:r>
            <a:r>
              <a:rPr lang="en-US" dirty="0" err="1">
                <a:solidFill>
                  <a:srgbClr val="0070C4"/>
                </a:solidFill>
              </a:rPr>
              <a:t>আল</a:t>
            </a:r>
            <a:r>
              <a:rPr lang="en-US" dirty="0">
                <a:solidFill>
                  <a:srgbClr val="0070C4"/>
                </a:solidFill>
              </a:rPr>
              <a:t> </a:t>
            </a:r>
            <a:r>
              <a:rPr lang="en-US" dirty="0" err="1">
                <a:solidFill>
                  <a:srgbClr val="0070C4"/>
                </a:solidFill>
              </a:rPr>
              <a:t>আসরে</a:t>
            </a:r>
            <a:r>
              <a:rPr lang="en-US" dirty="0">
                <a:solidFill>
                  <a:srgbClr val="0070C4"/>
                </a:solidFill>
              </a:rPr>
              <a:t> </a:t>
            </a:r>
            <a:r>
              <a:rPr lang="en-US" dirty="0" err="1">
                <a:solidFill>
                  <a:srgbClr val="0070C4"/>
                </a:solidFill>
              </a:rPr>
              <a:t>শিক্ষা</a:t>
            </a:r>
            <a:r>
              <a:rPr lang="en-US" dirty="0">
                <a:solidFill>
                  <a:srgbClr val="0070C4"/>
                </a:solidFill>
              </a:rPr>
              <a:t> </a:t>
            </a:r>
            <a:r>
              <a:rPr lang="en-US" dirty="0" err="1">
                <a:solidFill>
                  <a:srgbClr val="0070C4"/>
                </a:solidFill>
              </a:rPr>
              <a:t>বর্ণনা</a:t>
            </a:r>
            <a:r>
              <a:rPr lang="en-US" dirty="0">
                <a:solidFill>
                  <a:srgbClr val="0070C4"/>
                </a:solidFill>
              </a:rPr>
              <a:t> </a:t>
            </a:r>
            <a:r>
              <a:rPr lang="en-US" dirty="0" err="1">
                <a:solidFill>
                  <a:srgbClr val="0070C4"/>
                </a:solidFill>
              </a:rPr>
              <a:t>করতে</a:t>
            </a:r>
            <a:r>
              <a:rPr lang="en-US" dirty="0">
                <a:solidFill>
                  <a:srgbClr val="0070C4"/>
                </a:solidFill>
              </a:rPr>
              <a:t> </a:t>
            </a:r>
            <a:r>
              <a:rPr lang="en-US" dirty="0" err="1">
                <a:solidFill>
                  <a:srgbClr val="0070C4"/>
                </a:solidFill>
              </a:rPr>
              <a:t>পারবে</a:t>
            </a:r>
            <a:r>
              <a:rPr lang="en-US" dirty="0">
                <a:solidFill>
                  <a:srgbClr val="0070C4"/>
                </a:solidFill>
              </a:rPr>
              <a:t>।</a:t>
            </a:r>
          </a:p>
          <a:p>
            <a:pPr marL="0" indent="0">
              <a:buNone/>
            </a:pPr>
            <a:endParaRPr lang="en-US" dirty="0">
              <a:solidFill>
                <a:srgbClr val="0070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সূরা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আসরের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আল্লাহর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প্রতি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ঈমান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আনা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নেক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আমল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কোন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প্রকার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অন্যায়</a:t>
            </a:r>
            <a:r>
              <a:rPr lang="en-US" dirty="0" smtClean="0">
                <a:solidFill>
                  <a:srgbClr val="00B050"/>
                </a:solidFill>
              </a:rPr>
              <a:t> ও </a:t>
            </a:r>
            <a:r>
              <a:rPr lang="en-US" dirty="0" err="1" smtClean="0">
                <a:solidFill>
                  <a:srgbClr val="00B050"/>
                </a:solidFill>
              </a:rPr>
              <a:t>অনৈতিক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কাজ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যাবে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না</a:t>
            </a:r>
            <a:r>
              <a:rPr lang="en-US" dirty="0" smtClean="0">
                <a:solidFill>
                  <a:srgbClr val="00B050"/>
                </a:solidFill>
              </a:rPr>
              <a:t>। 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আমরা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আমাদের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বন্ধুবান্ধব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ভাই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আত্মীয়স্বজন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পাড়া-প্রতিবেশী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সবাইকে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সত্য</a:t>
            </a:r>
            <a:r>
              <a:rPr lang="en-US" dirty="0" smtClean="0">
                <a:solidFill>
                  <a:srgbClr val="00B050"/>
                </a:solidFill>
              </a:rPr>
              <a:t> ও </a:t>
            </a:r>
            <a:r>
              <a:rPr lang="en-US" dirty="0" err="1" smtClean="0">
                <a:solidFill>
                  <a:srgbClr val="00B050"/>
                </a:solidFill>
              </a:rPr>
              <a:t>সুন্দরের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দিকে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আহ্ববান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করব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বিপদে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আপদে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ধৈর্যধারণ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করব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তেলওয়াত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অর্থঃ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70237"/>
            <a:ext cx="7772400" cy="3459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ইহা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আলকুরআনের</a:t>
            </a:r>
            <a:r>
              <a:rPr lang="en-US" dirty="0" smtClean="0">
                <a:solidFill>
                  <a:srgbClr val="00B050"/>
                </a:solidFill>
              </a:rPr>
              <a:t> ১০৩ </a:t>
            </a:r>
            <a:r>
              <a:rPr lang="en-US" dirty="0" err="1" smtClean="0">
                <a:solidFill>
                  <a:srgbClr val="00B050"/>
                </a:solidFill>
              </a:rPr>
              <a:t>তম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সূরা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এই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সূরা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সম্পর্কে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ইমাম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শাফিয়ী</a:t>
            </a:r>
            <a:r>
              <a:rPr lang="en-US" dirty="0" smtClean="0">
                <a:solidFill>
                  <a:srgbClr val="00B050"/>
                </a:solidFill>
              </a:rPr>
              <a:t> (র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)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বলেছেন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- ‘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যদি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মানুষ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কেবল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এ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সূরাটি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নিয়ে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চিন্তা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করত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তবে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এটাই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তাদের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জন্য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যথেষ্ট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। (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ইবনে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কাসির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143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66800" y="1143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53000" y="1143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43455" y="1143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2057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আবৃতি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করা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224206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পাঠ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2057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পড়া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সরল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অনুবাদ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990600"/>
            <a:ext cx="723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00B050"/>
                </a:solidFill>
              </a:rPr>
              <a:t>وَالْعَ</a:t>
            </a:r>
            <a:r>
              <a:rPr lang="ar-SA" sz="3200" dirty="0">
                <a:solidFill>
                  <a:srgbClr val="00B050"/>
                </a:solidFill>
              </a:rPr>
              <a:t>صْر</a:t>
            </a:r>
            <a:r>
              <a:rPr lang="ar-SA" sz="1400" dirty="0">
                <a:solidFill>
                  <a:srgbClr val="00B050"/>
                </a:solidFill>
              </a:rPr>
              <a:t>ِ</a:t>
            </a:r>
          </a:p>
          <a:p>
            <a:r>
              <a:rPr lang="as-IN" sz="2800" dirty="0">
                <a:solidFill>
                  <a:srgbClr val="00B050"/>
                </a:solidFill>
              </a:rPr>
              <a:t>১. শপথ অপরাহ্নের;</a:t>
            </a:r>
          </a:p>
          <a:p>
            <a:r>
              <a:rPr lang="ar-SA" sz="2800" dirty="0">
                <a:solidFill>
                  <a:srgbClr val="00B050"/>
                </a:solidFill>
              </a:rPr>
              <a:t>إِنَّ الْإِنسَانَ لَفِي خُسْرٍ</a:t>
            </a:r>
            <a:br>
              <a:rPr lang="ar-SA" sz="2800" dirty="0">
                <a:solidFill>
                  <a:srgbClr val="00B050"/>
                </a:solidFill>
              </a:rPr>
            </a:br>
            <a:r>
              <a:rPr lang="as-IN" sz="2800" dirty="0">
                <a:solidFill>
                  <a:srgbClr val="00B050"/>
                </a:solidFill>
              </a:rPr>
              <a:t>২. নিশ্চয় মানুষ ক্ষতিগ্রস্থদের অন্তর্ভূক্ত;</a:t>
            </a:r>
          </a:p>
          <a:p>
            <a:r>
              <a:rPr lang="ar-SA" sz="2800" dirty="0">
                <a:solidFill>
                  <a:srgbClr val="00B050"/>
                </a:solidFill>
              </a:rPr>
              <a:t>إِلَّا الَّذِينَ آمَنُوا وَعَمِلُوا الصَّالِحَاتِ وَتَوَاصَوْا بِالْحَقِّ وَتَوَاصَوْا بِالصَّبْرِ</a:t>
            </a:r>
            <a:br>
              <a:rPr lang="ar-SA" sz="2800" dirty="0">
                <a:solidFill>
                  <a:srgbClr val="00B050"/>
                </a:solidFill>
              </a:rPr>
            </a:br>
            <a:r>
              <a:rPr lang="as-IN" sz="2800" dirty="0">
                <a:solidFill>
                  <a:srgbClr val="00B050"/>
                </a:solidFill>
              </a:rPr>
              <a:t>৩. কিন্তু তারা ব্যতীত, যারা বিশ্বাস স্থাপন করে ও সৎকর্ম করে এবং পরস্পরকে উপদেশ দেয় সত্যের এবং উপদেশ প্রদান করে ধৈর্য্যের৷</a:t>
            </a:r>
          </a:p>
        </p:txBody>
      </p:sp>
    </p:spTree>
    <p:extLst>
      <p:ext uri="{BB962C8B-B14F-4D97-AF65-F5344CB8AC3E}">
        <p14:creationId xmlns:p14="http://schemas.microsoft.com/office/powerpoint/2010/main" val="22357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396</Words>
  <Application>Microsoft Office PowerPoint</Application>
  <PresentationFormat>On-screen Show (4:3)</PresentationFormat>
  <Paragraphs>64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পরিচিতি </vt:lpstr>
      <vt:lpstr>নিচের ছবিগুলো লক্ষ্য কর এবং বল</vt:lpstr>
      <vt:lpstr>নিচের ছবিগুলোতে কি লক্ষ্য করছ?</vt:lpstr>
      <vt:lpstr> </vt:lpstr>
      <vt:lpstr>শিখন ফল</vt:lpstr>
      <vt:lpstr>সূরা আল আসরের শিক্ষা</vt:lpstr>
      <vt:lpstr>তেলওয়াত অর্থঃ  </vt:lpstr>
      <vt:lpstr>সরল অনুবাদ </vt:lpstr>
      <vt:lpstr>সূরার ব্যাখ্যা</vt:lpstr>
      <vt:lpstr>এ সূরায় চারটি বিষয় গুরুত্বপূর্ণ</vt:lpstr>
      <vt:lpstr>একক কাজ</vt:lpstr>
      <vt:lpstr>দলীয় কাজ</vt:lpstr>
      <vt:lpstr>বাড়ির কাজ</vt:lpstr>
      <vt:lpstr>মূল্যায়ন </vt:lpstr>
      <vt:lpstr>সবাইকে অসংখ্য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Talha</dc:creator>
  <cp:lastModifiedBy>Talha</cp:lastModifiedBy>
  <cp:revision>46</cp:revision>
  <dcterms:created xsi:type="dcterms:W3CDTF">2006-08-16T00:00:00Z</dcterms:created>
  <dcterms:modified xsi:type="dcterms:W3CDTF">2020-06-23T17:22:07Z</dcterms:modified>
</cp:coreProperties>
</file>