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98" r:id="rId2"/>
    <p:sldId id="269" r:id="rId3"/>
    <p:sldId id="256" r:id="rId4"/>
    <p:sldId id="296" r:id="rId5"/>
    <p:sldId id="299" r:id="rId6"/>
    <p:sldId id="319" r:id="rId7"/>
    <p:sldId id="320" r:id="rId8"/>
    <p:sldId id="321" r:id="rId9"/>
    <p:sldId id="322" r:id="rId10"/>
    <p:sldId id="329" r:id="rId11"/>
    <p:sldId id="327" r:id="rId12"/>
    <p:sldId id="324" r:id="rId13"/>
    <p:sldId id="323" r:id="rId14"/>
    <p:sldId id="268" r:id="rId15"/>
    <p:sldId id="287" r:id="rId16"/>
    <p:sldId id="325" r:id="rId17"/>
    <p:sldId id="32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FB8A-CB1A-44F7-911A-FE700C3E5C0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5D7A-388E-4B95-B685-34B78BB8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800" baseline="0" dirty="0" err="1"/>
              <a:t>শিক্ষার্থীরা</a:t>
            </a:r>
            <a:r>
              <a:rPr lang="en-US" sz="1800" baseline="0" dirty="0"/>
              <a:t> </a:t>
            </a:r>
            <a:r>
              <a:rPr lang="en-US" sz="1800" baseline="0" dirty="0" err="1"/>
              <a:t>কারণ</a:t>
            </a:r>
            <a:r>
              <a:rPr lang="en-US" sz="1800" baseline="0" dirty="0"/>
              <a:t> </a:t>
            </a:r>
            <a:r>
              <a:rPr lang="en-US" sz="1800" baseline="0" dirty="0" err="1"/>
              <a:t>গুলো</a:t>
            </a:r>
            <a:r>
              <a:rPr lang="en-US" sz="1800" baseline="0" dirty="0"/>
              <a:t> </a:t>
            </a:r>
            <a:r>
              <a:rPr lang="en-US" sz="1800" baseline="0" dirty="0" err="1"/>
              <a:t>খাতায়</a:t>
            </a:r>
            <a:r>
              <a:rPr lang="en-US" sz="1800" baseline="0" dirty="0"/>
              <a:t> </a:t>
            </a:r>
            <a:r>
              <a:rPr lang="en-US" sz="1800" baseline="0" dirty="0" err="1"/>
              <a:t>লিখে</a:t>
            </a:r>
            <a:r>
              <a:rPr lang="en-US" sz="1800" baseline="0" dirty="0"/>
              <a:t> </a:t>
            </a:r>
            <a:r>
              <a:rPr lang="en-US" sz="1800" baseline="0" dirty="0" err="1"/>
              <a:t>নিবে</a:t>
            </a:r>
            <a:r>
              <a:rPr lang="en-US" sz="1800" baseline="0" dirty="0"/>
              <a:t>।</a:t>
            </a:r>
            <a:endParaRPr lang="en-US" sz="1800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এনিমেশনের</a:t>
            </a:r>
            <a:r>
              <a:rPr lang="en-US" baseline="0" dirty="0"/>
              <a:t> </a:t>
            </a:r>
            <a:r>
              <a:rPr lang="en-US" baseline="0" dirty="0" err="1"/>
              <a:t>শেষের</a:t>
            </a:r>
            <a:r>
              <a:rPr lang="en-US" baseline="0" dirty="0"/>
              <a:t> </a:t>
            </a:r>
            <a:r>
              <a:rPr lang="en-US" baseline="0" dirty="0" err="1"/>
              <a:t>দিকে</a:t>
            </a:r>
            <a:r>
              <a:rPr lang="en-US" baseline="0" dirty="0"/>
              <a:t> </a:t>
            </a:r>
            <a:r>
              <a:rPr lang="en-US" baseline="0" dirty="0" err="1"/>
              <a:t>তীর</a:t>
            </a:r>
            <a:r>
              <a:rPr lang="en-US" baseline="0" dirty="0"/>
              <a:t> </a:t>
            </a:r>
            <a:r>
              <a:rPr lang="en-US" baseline="0" dirty="0" err="1"/>
              <a:t>চিহ্ন</a:t>
            </a:r>
            <a:r>
              <a:rPr lang="en-US" baseline="0" dirty="0"/>
              <a:t> </a:t>
            </a:r>
            <a:r>
              <a:rPr lang="en-US" dirty="0" err="1"/>
              <a:t>পানি</a:t>
            </a:r>
            <a:r>
              <a:rPr lang="en-US" dirty="0"/>
              <a:t> </a:t>
            </a:r>
            <a:r>
              <a:rPr lang="en-US" dirty="0" err="1"/>
              <a:t>শোষণ</a:t>
            </a:r>
            <a:r>
              <a:rPr lang="en-US" baseline="0" dirty="0"/>
              <a:t> </a:t>
            </a:r>
            <a:r>
              <a:rPr lang="en-US" baseline="0" dirty="0" err="1"/>
              <a:t>বুঝানো</a:t>
            </a:r>
            <a:r>
              <a:rPr lang="en-US" baseline="0" dirty="0"/>
              <a:t> </a:t>
            </a:r>
            <a:r>
              <a:rPr lang="en-US" baseline="0" dirty="0" err="1"/>
              <a:t>হচ্ছে</a:t>
            </a:r>
            <a:r>
              <a:rPr lang="en-US" baseline="0" dirty="0"/>
              <a:t>।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কারণ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bn-IN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1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কারণ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15D7A-388E-4B95-B685-34B78BB88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কী হতে পারে? অবশ্যই</a:t>
            </a:r>
            <a:r>
              <a:rPr lang="bn-IN" baseline="0" dirty="0"/>
              <a:t> কৃমি তাই না ...। এই বলে পাঠে অগ্রসর হওয়া যেতে পারে । প্রশ্নউত্তর পদ্ধতিতে এই স্লাইডটির ধারনা দেয়া যেতে পারে। পরে দলগত কাজ।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2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/>
              <a:t>প্রশ্নউত্তর পদ্ধতিতে এই স্লাইডটির ধারনা দেয়া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8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2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1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53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9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5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4479E2-5479-4611-ABCE-0A40BCEA7C5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E8F191-14D7-464F-AD7B-E518B756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4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hunter.com/powerpoint-templates/widescreen-family-powerpoint-templat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2016.igem.org/Team:SRM_Chennai/Descrip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cce.org/2014/10/16/presentation-slides-finding-teacher-voice-online-cours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5DE680-E9FD-4263-B959-8283F4F6C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563" y="200191"/>
            <a:ext cx="11230421" cy="6657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9CAA6-13CE-4147-A02C-D00962E0724E}"/>
              </a:ext>
            </a:extLst>
          </p:cNvPr>
          <p:cNvSpPr txBox="1"/>
          <p:nvPr/>
        </p:nvSpPr>
        <p:spPr>
          <a:xfrm>
            <a:off x="2489980" y="2280588"/>
            <a:ext cx="18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CD90E-1303-406E-A296-D6497F0CB20A}"/>
              </a:ext>
            </a:extLst>
          </p:cNvPr>
          <p:cNvSpPr txBox="1"/>
          <p:nvPr/>
        </p:nvSpPr>
        <p:spPr>
          <a:xfrm>
            <a:off x="1856935" y="1495758"/>
            <a:ext cx="5838092" cy="14465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 Cut Above The Rest" panose="020B0604020202020204" pitchFamily="34" charset="0"/>
              </a:rPr>
              <a:t>WELCOME</a:t>
            </a:r>
            <a:r>
              <a:rPr lang="bn-BD" sz="8800" dirty="0">
                <a:latin typeface="A Cut Above The Rest" panose="020B0604020202020204" pitchFamily="34" charset="0"/>
              </a:rPr>
              <a:t> </a:t>
            </a:r>
            <a:endParaRPr lang="en-US" sz="8800" dirty="0">
              <a:latin typeface="A Cut Above The Rest" panose="020B0604020202020204" pitchFamily="34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8D9F015-8126-4045-8B9A-10644F3A4965}"/>
              </a:ext>
            </a:extLst>
          </p:cNvPr>
          <p:cNvSpPr/>
          <p:nvPr/>
        </p:nvSpPr>
        <p:spPr>
          <a:xfrm>
            <a:off x="5736" y="0"/>
            <a:ext cx="12186264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7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1C35B06E-2C20-4B0C-930D-3A919CFC8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51088"/>
              </p:ext>
            </p:extLst>
          </p:nvPr>
        </p:nvGraphicFramePr>
        <p:xfrm>
          <a:off x="4518177" y="2035768"/>
          <a:ext cx="2447925" cy="13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4" imgW="1631880" imgH="491040" progId="Package">
                  <p:embed/>
                </p:oleObj>
              </mc:Choice>
              <mc:Fallback>
                <p:oleObj name="Packager Shell Object" showAsIcon="1" r:id="rId4" imgW="1631880" imgH="491040" progId="Package">
                  <p:embed/>
                  <p:pic>
                    <p:nvPicPr>
                      <p:cNvPr id="9" name="Object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8177" y="2035768"/>
                        <a:ext cx="2447925" cy="1335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path path="circle">
                          <a:fillToRect l="100000" t="10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A48895F-2B6A-4473-BC59-3E644CB21C07}"/>
              </a:ext>
            </a:extLst>
          </p:cNvPr>
          <p:cNvSpPr/>
          <p:nvPr/>
        </p:nvSpPr>
        <p:spPr>
          <a:xfrm>
            <a:off x="1887591" y="1069110"/>
            <a:ext cx="7821637" cy="45243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কিভাবে এন্ডোসকপি করে তা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ভিডিওতে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005" y="207592"/>
            <a:ext cx="6437103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বৃহদান্ত্রের সিকামের সাথে আঙ্গুলের আকারের থলেটির নাম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1806158" y="923924"/>
            <a:ext cx="4876800" cy="5634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53191" b="12069"/>
          <a:stretch/>
        </p:blipFill>
        <p:spPr>
          <a:xfrm rot="21183962">
            <a:off x="2796759" y="4648201"/>
            <a:ext cx="1260893" cy="1159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b="7866"/>
          <a:stretch/>
        </p:blipFill>
        <p:spPr>
          <a:xfrm>
            <a:off x="6219825" y="3687961"/>
            <a:ext cx="2466975" cy="2035969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7614651" y="2230886"/>
            <a:ext cx="1376950" cy="323004"/>
          </a:xfrm>
          <a:prstGeom prst="wedgeRoundRectCallout">
            <a:avLst>
              <a:gd name="adj1" fmla="val -95542"/>
              <a:gd name="adj2" fmla="val 1509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অ্যাপেন্ডিক্স</a:t>
            </a:r>
            <a:endParaRPr lang="en-US" sz="2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099859" y="4350966"/>
            <a:ext cx="2409825" cy="709958"/>
          </a:xfrm>
          <a:prstGeom prst="wedgeRoundRectCallout">
            <a:avLst>
              <a:gd name="adj1" fmla="val -58783"/>
              <a:gd name="adj2" fmla="val 9461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অ্যাপেন্ডিক্স সংক্রমিত হওয়ার পর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01758" y="923925"/>
            <a:ext cx="4518443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সংক্রমনের পর কী ঘটে এবং কী করা উচিত?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6453" r="8957" b="8579"/>
          <a:stretch/>
        </p:blipFill>
        <p:spPr>
          <a:xfrm>
            <a:off x="1676401" y="3429000"/>
            <a:ext cx="2819401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897816" y="5905039"/>
            <a:ext cx="4518443" cy="4524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শল্যচিকিৎসার মাধ্যমে অপসারনের পর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086100" y="5071360"/>
            <a:ext cx="341104" cy="833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6453" r="8957" b="8579"/>
          <a:stretch/>
        </p:blipFill>
        <p:spPr>
          <a:xfrm>
            <a:off x="1676400" y="3360366"/>
            <a:ext cx="2819401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01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2.77778E-7 0.00023 C 0.00347 -0.0044 0.00729 -0.00833 0.01076 -0.01273 C 0.0125 -0.01458 0.01372 -0.01713 0.01562 -0.01875 C 0.01858 -0.02199 0.02222 -0.02361 0.025 -0.02708 C 0.03247 -0.03727 0.02865 -0.03333 0.03576 -0.03958 C 0.03681 -0.0419 0.0375 -0.04445 0.03889 -0.04607 C 0.0408 -0.04792 0.04323 -0.04861 0.04514 -0.05023 C 0.04687 -0.05139 0.04844 -0.05255 0.05 -0.0544 C 0.0526 -0.05741 0.05503 -0.06158 0.05764 -0.06458 C 0.06337 -0.0713 0.0691 -0.07732 0.075 -0.08357 C 0.075 -0.08333 0.09045 -0.1 0.09062 -0.10023 C 0.09201 -0.10162 0.09375 -0.10278 0.09514 -0.1044 C 0.12031 -0.1294 0.09236 -0.10046 0.10625 -0.11875 C 0.10747 -0.1206 0.10937 -0.12153 0.11076 -0.12292 C 0.12448 -0.13588 0.11076 -0.12361 0.12187 -0.13357 C 0.12674 -0.14329 0.12257 -0.13727 0.13125 -0.14375 C 0.14132 -0.15162 0.13021 -0.14398 0.14062 -0.1544 C 0.14288 -0.15671 0.14601 -0.15787 0.14826 -0.16042 L 0.1625 -0.1794 C 0.16493 -0.18264 0.16701 -0.1875 0.17014 -0.18958 L 0.17639 -0.19375 C 0.17743 -0.19607 0.1783 -0.19838 0.17951 -0.20023 C 0.1809 -0.20185 0.18281 -0.20278 0.18437 -0.2044 C 0.18594 -0.20625 0.18733 -0.20857 0.18889 -0.21042 C 0.19045 -0.21204 0.19219 -0.2132 0.19375 -0.21458 C 0.19531 -0.21667 0.19653 -0.21921 0.19826 -0.22107 C 0.20069 -0.22338 0.20382 -0.22477 0.20625 -0.22708 C 0.22604 -0.24838 0.2026 -0.22847 0.22187 -0.24375 C 0.22292 -0.24607 0.22361 -0.24838 0.225 -0.25023 C 0.24653 -0.27894 0.22292 -0.24537 0.2375 -0.26273 C 0.24132 -0.26713 0.2434 -0.275 0.24826 -0.27708 C 0.25955 -0.28218 0.25503 -0.27894 0.2625 -0.28542 C 0.26354 -0.28773 0.26424 -0.29005 0.26562 -0.2919 C 0.27066 -0.29861 0.27361 -0.29838 0.27951 -0.3044 C 0.28924 -0.31389 0.27847 -0.30903 0.29201 -0.31273 C 0.2941 -0.31458 0.29601 -0.31713 0.29826 -0.31875 C 0.31389 -0.33056 0.29132 -0.30949 0.30764 -0.32523 C 0.3099 -0.32708 0.31198 -0.32917 0.31389 -0.33125 C 0.31562 -0.33333 0.31684 -0.33588 0.31875 -0.33773 C 0.3217 -0.34074 0.32535 -0.34236 0.32812 -0.34607 C 0.32951 -0.34792 0.3309 -0.35046 0.33264 -0.35208 C 0.34358 -0.36181 0.33108 -0.34537 0.34201 -0.35857 C 0.35625 -0.37523 0.34583 -0.36713 0.35764 -0.37523 C 0.35868 -0.37708 0.35937 -0.37963 0.36076 -0.38125 C 0.36372 -0.38472 0.37014 -0.38958 0.37014 -0.38935 L 0.36389 -0.38958 " pathEditMode="relative" rAng="0" ptsTypes="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94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474" y="6200018"/>
            <a:ext cx="5029200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শিশুটির পেট দেখে কি স্বাভাবিক মনে হয়?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056" y="1224200"/>
            <a:ext cx="3640415" cy="4870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5" y="4084918"/>
            <a:ext cx="2366100" cy="1815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92" y="2541964"/>
            <a:ext cx="2438879" cy="19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6" y="1461226"/>
            <a:ext cx="2291945" cy="1718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43524" y="3278237"/>
            <a:ext cx="1264444" cy="351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গোলকৃমি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974571" y="5987940"/>
            <a:ext cx="1264444" cy="351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ফিতাকৃমি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8634269" y="4484877"/>
            <a:ext cx="1264444" cy="351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সুতাকৃমি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132309" y="1224200"/>
            <a:ext cx="8163278" cy="5285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শিশুটির কী উপসর্গ দেখা দিতে পারে এবং এ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রোগ প্রতিরোধের উপায় খুঁজে বের কর।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857373" y="161470"/>
            <a:ext cx="4097618" cy="399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      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3857374" y="3393250"/>
            <a:ext cx="4297391" cy="4546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 এরা মানুষের দেহে প্রবেশ করে?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8536134" y="5987939"/>
            <a:ext cx="1964276" cy="65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কৃমিজনিত রোগ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23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3981450" cy="2777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9652" y="4067210"/>
            <a:ext cx="2802146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তৈরি করা হচ্ছে?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3008" y="4916635"/>
            <a:ext cx="4518443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রোগের জন্য এটি প্রয়োজন?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010025" y="226778"/>
            <a:ext cx="3581400" cy="65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Diarrhoea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1830" y="2250022"/>
            <a:ext cx="320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এরোগের লক্ষণ গুলো কী?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9011" y="3198167"/>
            <a:ext cx="482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রোগ হওয়ার কারণ গুলো কী হতে পারে?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7"/>
          <a:stretch/>
        </p:blipFill>
        <p:spPr>
          <a:xfrm>
            <a:off x="7563262" y="379927"/>
            <a:ext cx="4079667" cy="396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83460" y="4469974"/>
            <a:ext cx="1839270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রোটা ভাইরাস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630658" y="5565367"/>
            <a:ext cx="5825161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রোগ হলে কী সচেতনতা মূলক কর্মকান্ড  গ্রহণ করবে?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9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93 L 1.66667E-6 0.00023 C -0.17309 0.0088 -0.10781 0.00787 -0.19583 0.00787 L -0.19583 0.00718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3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build="allAtOnce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4246360" cy="14849712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cs typeface="Ekushey Mohua" panose="03080603080002020207" pitchFamily="6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410" y="483470"/>
            <a:ext cx="4297180" cy="11946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Ekushey Mohua" panose="03080603080002020207" pitchFamily="66"/>
              </a:rPr>
              <a:t>মূল্যায়ন</a:t>
            </a:r>
            <a:endParaRPr lang="en-US" sz="6600" dirty="0">
              <a:solidFill>
                <a:schemeClr val="tx1"/>
              </a:solidFill>
              <a:cs typeface="Ekushey Mohua" panose="03080603080002020207" pitchFamily="6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397" y="4760749"/>
            <a:ext cx="11272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Ekushey Mohua" panose="03080603080002020207" pitchFamily="66"/>
              </a:rPr>
              <a:t>৪</a:t>
            </a:r>
            <a:r>
              <a:rPr lang="bn-IN" sz="6600" dirty="0">
                <a:latin typeface="NikoshBAN" pitchFamily="2" charset="0"/>
                <a:cs typeface="Ekushey Mohua" panose="03080603080002020207" pitchFamily="66"/>
              </a:rPr>
              <a:t>। রাফেজ খাবার কেন খাওয়া উচিৎ?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9397" y="2096208"/>
            <a:ext cx="8728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Ekushey Mohua" panose="03080603080002020207" pitchFamily="66"/>
              </a:rPr>
              <a:t>১।</a:t>
            </a:r>
            <a:r>
              <a:rPr lang="bn-IN" sz="6600" dirty="0">
                <a:latin typeface="NikoshBAN" pitchFamily="2" charset="0"/>
                <a:cs typeface="Ekushey Mohua" panose="03080603080002020207" pitchFamily="66"/>
              </a:rPr>
              <a:t> আলসার কী </a:t>
            </a:r>
            <a:r>
              <a:rPr lang="en-US" sz="6600" dirty="0">
                <a:latin typeface="NikoshBAN" pitchFamily="2" charset="0"/>
                <a:cs typeface="Ekushey Mohua" panose="03080603080002020207" pitchFamily="66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9397" y="2998814"/>
            <a:ext cx="98543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itchFamily="2" charset="0"/>
                <a:cs typeface="Ekushey Mohua" panose="03080603080002020207" pitchFamily="66"/>
              </a:rPr>
              <a:t>২। ডায়রিয়ার উপসর্গ কী?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9397" y="3924512"/>
            <a:ext cx="105031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Ekushey Mohua" panose="03080603080002020207" pitchFamily="66"/>
              </a:rPr>
              <a:t>৩।</a:t>
            </a:r>
            <a:r>
              <a:rPr lang="bn-IN" sz="6600" dirty="0">
                <a:latin typeface="NikoshBAN" panose="02000000000000000000" pitchFamily="2" charset="0"/>
                <a:cs typeface="Ekushey Mohua" panose="03080603080002020207" pitchFamily="66"/>
              </a:rPr>
              <a:t> অ্যাপেনডিসাইটিস কী?</a:t>
            </a:r>
            <a:endParaRPr lang="en-US" sz="6600" dirty="0">
              <a:latin typeface="NikoshBAN" panose="02000000000000000000" pitchFamily="2" charset="0"/>
              <a:cs typeface="Ekushey Mohua" panose="03080603080002020207" pitchFamily="6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647" y="419756"/>
            <a:ext cx="10867868" cy="7344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0935" y="1359931"/>
            <a:ext cx="5430129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অজীর্ণতা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থাইরয়েড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সিগেলা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গ্যাস্ট্রিক আলসার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এন্ডোসকপি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অ্যাপেডিসাইটিস</a:t>
            </a:r>
            <a:endParaRPr lang="bn-IN" sz="4000" dirty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শস্য স্যালাইন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রোটা ভাইরাস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47650"/>
            <a:ext cx="3677516" cy="522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58" y="1002729"/>
            <a:ext cx="4114799" cy="39118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94675" y="5147079"/>
            <a:ext cx="11392525" cy="964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আমাশয়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গ্যাস্ট্রিক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আলসার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পরিত্রানের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তুলবে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 খাতায় লিখে নিয়ে আসবে।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44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98994-3934-4AAA-B6F2-6E0F58AED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9" y="568063"/>
            <a:ext cx="11578302" cy="506823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5AAEB08-6C30-439D-90EC-85A6CA1C96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9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50419-D464-401C-8D3F-9E491AFF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3" y="1630796"/>
            <a:ext cx="5316427" cy="3596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62F505-BB18-437B-8C1B-A262AC329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60347" y="1630795"/>
            <a:ext cx="4661942" cy="3596407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45EC1D71-CF94-499E-8100-6C04E18406AA}"/>
              </a:ext>
            </a:extLst>
          </p:cNvPr>
          <p:cNvSpPr/>
          <p:nvPr/>
        </p:nvSpPr>
        <p:spPr>
          <a:xfrm>
            <a:off x="5736" y="0"/>
            <a:ext cx="12186264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B4C36-CFFC-42AB-81CA-B3C564FD9062}"/>
              </a:ext>
            </a:extLst>
          </p:cNvPr>
          <p:cNvSpPr txBox="1"/>
          <p:nvPr/>
        </p:nvSpPr>
        <p:spPr>
          <a:xfrm>
            <a:off x="779573" y="799798"/>
            <a:ext cx="79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cs typeface="Ekushey Mohua" panose="03080603080002020207" pitchFamily="66"/>
              </a:rPr>
              <a:t>নিচের চিত্র দুইটি লক্ষ্য করঃ </a:t>
            </a:r>
            <a:endParaRPr lang="en-US" sz="4800" dirty="0">
              <a:cs typeface="Ekushey Mohua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57872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F59C10E0-345E-4C91-8364-26B7A9B1C860}"/>
              </a:ext>
            </a:extLst>
          </p:cNvPr>
          <p:cNvSpPr/>
          <p:nvPr/>
        </p:nvSpPr>
        <p:spPr>
          <a:xfrm>
            <a:off x="5736" y="0"/>
            <a:ext cx="12186264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8688A-18DC-4A6A-91B6-938981E4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9" y="1614487"/>
            <a:ext cx="5170534" cy="30432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14131B-F98B-4074-B50E-55DA245B0DD9}"/>
              </a:ext>
            </a:extLst>
          </p:cNvPr>
          <p:cNvSpPr/>
          <p:nvPr/>
        </p:nvSpPr>
        <p:spPr>
          <a:xfrm>
            <a:off x="614388" y="685800"/>
            <a:ext cx="110272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অসুবিধার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4AF85-4EE8-4B95-9700-ECD474E1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8" y="1600200"/>
            <a:ext cx="4973588" cy="3057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2E3E44-3D13-4352-82C8-3821862A35B8}"/>
              </a:ext>
            </a:extLst>
          </p:cNvPr>
          <p:cNvSpPr/>
          <p:nvPr/>
        </p:nvSpPr>
        <p:spPr>
          <a:xfrm>
            <a:off x="614388" y="5048905"/>
            <a:ext cx="110272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তোমরা বলতে পারো 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56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9993" y="618977"/>
            <a:ext cx="11362007" cy="5472333"/>
            <a:chOff x="1752600" y="914400"/>
            <a:chExt cx="6171099" cy="3774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914400"/>
              <a:ext cx="5638800" cy="37748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399508" y="1686827"/>
              <a:ext cx="5524191" cy="116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আন্ত্রিক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সমস্যা</a:t>
              </a:r>
              <a:endPara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আমাশয়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পেটে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ব্যাথ্যা</a:t>
              </a:r>
              <a:r>
                <a:rPr lang="bn-IN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--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E0A4B3E-4CC3-48BE-AEB6-C9FEBA143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57" y="1415849"/>
            <a:ext cx="3108961" cy="36453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B491F5-0931-4189-A188-4964A8A83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0AD61-E0CB-42C2-AAA0-1DBA7F0F280B}"/>
              </a:ext>
            </a:extLst>
          </p:cNvPr>
          <p:cNvSpPr txBox="1"/>
          <p:nvPr/>
        </p:nvSpPr>
        <p:spPr>
          <a:xfrm>
            <a:off x="0" y="6858000"/>
            <a:ext cx="1219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log.ncce.org/2014/10/16/presentation-slides-finding-teacher-voice-online-cours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8123F4-4AEE-4648-91F7-75C14586B616}"/>
              </a:ext>
            </a:extLst>
          </p:cNvPr>
          <p:cNvSpPr/>
          <p:nvPr/>
        </p:nvSpPr>
        <p:spPr>
          <a:xfrm>
            <a:off x="299803" y="751822"/>
            <a:ext cx="11647358" cy="498598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আন্ত্রিক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সমস্যাজনিত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রোগগুলো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রোগগুলোর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স্বচেষ্ট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0379EBC-AF79-4418-B4BE-22A1DB39EF16}"/>
              </a:ext>
            </a:extLst>
          </p:cNvPr>
          <p:cNvSpPr/>
          <p:nvPr/>
        </p:nvSpPr>
        <p:spPr>
          <a:xfrm>
            <a:off x="5736" y="0"/>
            <a:ext cx="12186264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132" y="3429000"/>
            <a:ext cx="1981200" cy="212856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1" y="228600"/>
            <a:ext cx="3291079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অজীর্ণতা বা বদহজম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838201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514601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লক্ষণ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7400" y="5381509"/>
            <a:ext cx="1538288" cy="37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1938" y="842884"/>
            <a:ext cx="5434012" cy="443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অতি ভোজন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ভাল করে চিবিয়ে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345" r="2128" b="689"/>
          <a:stretch/>
        </p:blipFill>
        <p:spPr>
          <a:xfrm>
            <a:off x="3595688" y="1521405"/>
            <a:ext cx="2500312" cy="3685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423298" y="2958931"/>
            <a:ext cx="4847034" cy="6081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বুকে ব্যাথ্যা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জ্বালা করা, পেট ফাঁপা, টক ঢেঁকুর উঠা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71938" y="5381508"/>
            <a:ext cx="6367462" cy="4911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অতি ভোজন না করা, ভাল করে চিবিয়ে খাওয়া, ধুমপান না করা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5978629"/>
            <a:ext cx="8153400" cy="61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পাকস্থলীতে সংক্রমন, বিষণ্নতা, থাইরয়েড সমস্যা, এনজাইমের ঘাটতি, ডায়াবেটিস ইত্যাদির ফলে বদহজম হয়।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9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8100" y="330509"/>
            <a:ext cx="4572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70104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4897" y="5048627"/>
            <a:ext cx="475074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লক্ষণ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কী?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37500"/>
          <a:stretch/>
        </p:blipFill>
        <p:spPr>
          <a:xfrm>
            <a:off x="7239000" y="990600"/>
            <a:ext cx="3200400" cy="3146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86" y="1142520"/>
            <a:ext cx="4481154" cy="3146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0" y="1515783"/>
            <a:ext cx="3352800" cy="2131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12238" y="5687969"/>
            <a:ext cx="2550319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প্রতিকার কী হতে পারে?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2731" y="4365540"/>
            <a:ext cx="3369469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Entamoeba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histolytica</a:t>
            </a:r>
            <a:endParaRPr lang="en-US" sz="2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4365539"/>
            <a:ext cx="2819400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Shigella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ব্যাক্টেরিয়া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199" y="30363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জীবানু আমাদের দেহে কীভাবে প্রবেশ করে?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394376" y="363379"/>
            <a:ext cx="3479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আমাশয় রোগসৃষ্টিকারী জীবানু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" b="97619" l="17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66" y="236757"/>
            <a:ext cx="1163822" cy="19699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8" grpId="0" animBg="1"/>
      <p:bldP spid="9" grpId="0" animBg="1"/>
      <p:bldP spid="10" grpId="0" animBg="1"/>
      <p:bldP spid="7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13" y="1029638"/>
            <a:ext cx="3148365" cy="490809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5419192" y="2529984"/>
            <a:ext cx="1286409" cy="735747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9664" y="228600"/>
            <a:ext cx="2732673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কোষ্ঠকাঠিন্য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08483" y="2611470"/>
            <a:ext cx="2735997" cy="516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পায়খানার বেগ চেপে রাখলে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665980" y="1660637"/>
            <a:ext cx="2011421" cy="542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আন্ত্রিক গোলযোগে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606026" y="1660637"/>
            <a:ext cx="1838454" cy="4305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পরিশ্রম না করলে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6118081"/>
            <a:ext cx="7707576" cy="414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ষ্টি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কনালীর মধ্য দিয়ে অপাচ্য অংশ ধীরে গমন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ফলে বেশি পানি শোষণ হয়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905000" y="3410303"/>
            <a:ext cx="2514600" cy="7981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কোলন অপাচ্য অংশ হতে  বেশি পানি শোষণ করলে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665980" y="2684587"/>
            <a:ext cx="2773420" cy="406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রাফেজযুক্ত খাবার না খেলে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15" idx="1"/>
            <a:endCxn id="10" idx="3"/>
          </p:cNvCxnSpPr>
          <p:nvPr/>
        </p:nvCxnSpPr>
        <p:spPr>
          <a:xfrm flipH="1" flipV="1">
            <a:off x="4444481" y="1875929"/>
            <a:ext cx="1163101" cy="761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5" idx="2"/>
          </p:cNvCxnSpPr>
          <p:nvPr/>
        </p:nvCxnSpPr>
        <p:spPr>
          <a:xfrm flipH="1" flipV="1">
            <a:off x="4428663" y="2887793"/>
            <a:ext cx="990529" cy="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3"/>
            <a:endCxn id="13" idx="3"/>
          </p:cNvCxnSpPr>
          <p:nvPr/>
        </p:nvCxnSpPr>
        <p:spPr>
          <a:xfrm flipH="1">
            <a:off x="4419601" y="3157983"/>
            <a:ext cx="1187981" cy="651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4"/>
            <a:endCxn id="11" idx="0"/>
          </p:cNvCxnSpPr>
          <p:nvPr/>
        </p:nvCxnSpPr>
        <p:spPr>
          <a:xfrm>
            <a:off x="6062396" y="3265731"/>
            <a:ext cx="77392" cy="2852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5"/>
            <a:endCxn id="35" idx="1"/>
          </p:cNvCxnSpPr>
          <p:nvPr/>
        </p:nvCxnSpPr>
        <p:spPr>
          <a:xfrm>
            <a:off x="6517211" y="3157982"/>
            <a:ext cx="1148769" cy="67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6"/>
            <a:endCxn id="16" idx="1"/>
          </p:cNvCxnSpPr>
          <p:nvPr/>
        </p:nvCxnSpPr>
        <p:spPr>
          <a:xfrm flipV="1">
            <a:off x="6705600" y="2887793"/>
            <a:ext cx="960380" cy="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7"/>
            <a:endCxn id="9" idx="1"/>
          </p:cNvCxnSpPr>
          <p:nvPr/>
        </p:nvCxnSpPr>
        <p:spPr>
          <a:xfrm flipV="1">
            <a:off x="6517211" y="1931865"/>
            <a:ext cx="1148769" cy="705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65980" y="3410304"/>
            <a:ext cx="2632397" cy="8548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কোলনের মাংসপেশি আস্তে আস্তে সংকুচিত হলে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3608506" y="4509643"/>
            <a:ext cx="4868205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প্রতিকার কী হতে পারে?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5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  <p:bldP spid="16" grpId="0" animBg="1"/>
      <p:bldP spid="35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/>
          <a:stretch/>
        </p:blipFill>
        <p:spPr>
          <a:xfrm>
            <a:off x="4164919" y="995362"/>
            <a:ext cx="6374377" cy="43303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31793" y="5099470"/>
            <a:ext cx="2710087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গ্যাস্ট্রিক আলসার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1230974"/>
            <a:ext cx="2942376" cy="4830868"/>
            <a:chOff x="88392" y="198332"/>
            <a:chExt cx="2819400" cy="48308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044" l="9989" r="986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4" r="2460"/>
            <a:stretch/>
          </p:blipFill>
          <p:spPr>
            <a:xfrm>
              <a:off x="88392" y="198332"/>
              <a:ext cx="2819400" cy="34777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1" r="52888" b="49605"/>
            <a:stretch/>
          </p:blipFill>
          <p:spPr>
            <a:xfrm>
              <a:off x="747421" y="3352800"/>
              <a:ext cx="1764792" cy="1676400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3886200" y="2895600"/>
            <a:ext cx="0" cy="685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65427" y="171317"/>
            <a:ext cx="4242816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গ্যাস্ট্রিক আলসার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277623" y="1428004"/>
            <a:ext cx="1376950" cy="3230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এন্ডোসকপি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479815" y="711255"/>
            <a:ext cx="3434923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এরোগ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613164" y="2008100"/>
            <a:ext cx="4594082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এরোগ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প্রতিকারের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21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4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</TotalTime>
  <Words>580</Words>
  <Application>Microsoft Office PowerPoint</Application>
  <PresentationFormat>Widescreen</PresentationFormat>
  <Paragraphs>98</Paragraphs>
  <Slides>17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 Cut Above The Rest</vt:lpstr>
      <vt:lpstr>Calibri</vt:lpstr>
      <vt:lpstr>Century Gothic</vt:lpstr>
      <vt:lpstr>NikoshBAN</vt:lpstr>
      <vt:lpstr>Wingdings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Bellal Hossain</dc:creator>
  <cp:lastModifiedBy>Md Bellal Hossain</cp:lastModifiedBy>
  <cp:revision>19</cp:revision>
  <dcterms:created xsi:type="dcterms:W3CDTF">2020-06-10T17:19:37Z</dcterms:created>
  <dcterms:modified xsi:type="dcterms:W3CDTF">2020-06-23T11:01:45Z</dcterms:modified>
</cp:coreProperties>
</file>