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65" r:id="rId10"/>
    <p:sldId id="264" r:id="rId11"/>
    <p:sldId id="267" r:id="rId12"/>
    <p:sldId id="266" r:id="rId13"/>
    <p:sldId id="270" r:id="rId14"/>
    <p:sldId id="276" r:id="rId15"/>
    <p:sldId id="268" r:id="rId16"/>
    <p:sldId id="269" r:id="rId17"/>
    <p:sldId id="275" r:id="rId18"/>
    <p:sldId id="274" r:id="rId19"/>
    <p:sldId id="272" r:id="rId20"/>
    <p:sldId id="273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4563-83A3-4D28-B9F9-3F0598665D91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5852-509E-4332-9D9C-C281FACA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2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4563-83A3-4D28-B9F9-3F0598665D91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5852-509E-4332-9D9C-C281FACA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5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4563-83A3-4D28-B9F9-3F0598665D91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5852-509E-4332-9D9C-C281FACA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7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4563-83A3-4D28-B9F9-3F0598665D91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5852-509E-4332-9D9C-C281FACA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0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4563-83A3-4D28-B9F9-3F0598665D91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5852-509E-4332-9D9C-C281FACA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2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4563-83A3-4D28-B9F9-3F0598665D91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5852-509E-4332-9D9C-C281FACA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4563-83A3-4D28-B9F9-3F0598665D91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5852-509E-4332-9D9C-C281FACA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4563-83A3-4D28-B9F9-3F0598665D91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5852-509E-4332-9D9C-C281FACA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1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4563-83A3-4D28-B9F9-3F0598665D91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5852-509E-4332-9D9C-C281FACA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0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4563-83A3-4D28-B9F9-3F0598665D91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5852-509E-4332-9D9C-C281FACA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4563-83A3-4D28-B9F9-3F0598665D91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5852-509E-4332-9D9C-C281FACA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4563-83A3-4D28-B9F9-3F0598665D91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A5852-509E-4332-9D9C-C281FACA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442451"/>
            <a:ext cx="5076210" cy="5437239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5928853" y="442451"/>
            <a:ext cx="6056670" cy="5437239"/>
          </a:xfrm>
          <a:prstGeom prst="doubleWave">
            <a:avLst>
              <a:gd name="adj1" fmla="val 11012"/>
              <a:gd name="adj2" fmla="val 1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মালটিমিডিয়া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84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73220" y="1086417"/>
            <a:ext cx="3939785" cy="21385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97555" y="258096"/>
            <a:ext cx="5889524" cy="6189408"/>
            <a:chOff x="5597555" y="258096"/>
            <a:chExt cx="5889524" cy="6189408"/>
          </a:xfrm>
        </p:grpSpPr>
        <p:grpSp>
          <p:nvGrpSpPr>
            <p:cNvPr id="3" name="Group 2"/>
            <p:cNvGrpSpPr/>
            <p:nvPr/>
          </p:nvGrpSpPr>
          <p:grpSpPr>
            <a:xfrm>
              <a:off x="5597555" y="258096"/>
              <a:ext cx="5889524" cy="6189408"/>
              <a:chOff x="4740262" y="2186424"/>
              <a:chExt cx="4444181" cy="359860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4740262" y="2186424"/>
                <a:ext cx="4444181" cy="35986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8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3)৭১৫(২৩৮  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   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১১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৯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২৫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২৪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১</a:t>
                </a:r>
              </a:p>
              <a:p>
                <a:pPr algn="ctr"/>
                <a:endParaRPr lang="en-US" sz="8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017830" y="3736535"/>
                <a:ext cx="1889048" cy="2658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7524680" y="4156633"/>
              <a:ext cx="2035275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54180" y="5457941"/>
              <a:ext cx="2035275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566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7333" y="1125746"/>
            <a:ext cx="3939785" cy="21385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53193" y="376083"/>
            <a:ext cx="5889524" cy="6189408"/>
            <a:chOff x="5597555" y="258096"/>
            <a:chExt cx="5889524" cy="6189408"/>
          </a:xfrm>
        </p:grpSpPr>
        <p:grpSp>
          <p:nvGrpSpPr>
            <p:cNvPr id="4" name="Group 3"/>
            <p:cNvGrpSpPr/>
            <p:nvPr/>
          </p:nvGrpSpPr>
          <p:grpSpPr>
            <a:xfrm>
              <a:off x="5597555" y="258096"/>
              <a:ext cx="5889524" cy="6189408"/>
              <a:chOff x="4740262" y="2186424"/>
              <a:chExt cx="4444181" cy="359860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740262" y="2186424"/>
                <a:ext cx="4444181" cy="35986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8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3)৯৬২(৩২০  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৯   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৬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৬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২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০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২</a:t>
                </a:r>
              </a:p>
              <a:p>
                <a:pPr algn="ctr"/>
                <a:endParaRPr lang="en-US" sz="8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017830" y="3736535"/>
                <a:ext cx="1889048" cy="2658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7524680" y="4156633"/>
              <a:ext cx="2035275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554180" y="5457941"/>
              <a:ext cx="2035275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4161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61469" y="201366"/>
            <a:ext cx="5889524" cy="6189408"/>
            <a:chOff x="5749959" y="211198"/>
            <a:chExt cx="5889524" cy="6189408"/>
          </a:xfrm>
        </p:grpSpPr>
        <p:grpSp>
          <p:nvGrpSpPr>
            <p:cNvPr id="3" name="Group 2"/>
            <p:cNvGrpSpPr/>
            <p:nvPr/>
          </p:nvGrpSpPr>
          <p:grpSpPr>
            <a:xfrm>
              <a:off x="5749959" y="211198"/>
              <a:ext cx="5889524" cy="6189408"/>
              <a:chOff x="4654943" y="2186424"/>
              <a:chExt cx="4444181" cy="359860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654943" y="2186424"/>
                <a:ext cx="4444181" cy="35986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8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৪)৬৮৩(১৭০  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   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২৮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২৮ 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৩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০</a:t>
                </a:r>
              </a:p>
              <a:p>
                <a:pPr algn="ctr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৩</a:t>
                </a:r>
              </a:p>
              <a:p>
                <a:pPr algn="ctr"/>
                <a:endParaRPr lang="en-US" sz="8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017830" y="3736535"/>
                <a:ext cx="1889048" cy="2658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7790151" y="4109735"/>
              <a:ext cx="2035275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819651" y="5411043"/>
              <a:ext cx="2035275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30184" y="1351888"/>
            <a:ext cx="3939785" cy="21385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0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15243" y="335724"/>
            <a:ext cx="10730113" cy="5848765"/>
            <a:chOff x="665473" y="394718"/>
            <a:chExt cx="10730113" cy="5848765"/>
          </a:xfrm>
        </p:grpSpPr>
        <p:sp>
          <p:nvSpPr>
            <p:cNvPr id="3" name="TextBox 2"/>
            <p:cNvSpPr txBox="1"/>
            <p:nvPr/>
          </p:nvSpPr>
          <p:spPr>
            <a:xfrm>
              <a:off x="665473" y="394718"/>
              <a:ext cx="905427" cy="1318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17372" y="394718"/>
              <a:ext cx="2058481" cy="1318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en-US" sz="9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r>
                <a:rPr lang="en-US" sz="1100" dirty="0" smtClean="0"/>
                <a:t> </a:t>
              </a:r>
              <a:endParaRPr lang="en-US" sz="11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13494" y="394718"/>
              <a:ext cx="902821" cy="1318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415334" y="542181"/>
              <a:ext cx="1497837" cy="21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862769" y="542181"/>
              <a:ext cx="2787573" cy="1318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53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3494" y="1406612"/>
              <a:ext cx="1901519" cy="1318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r>
                <a:rPr lang="bn-IN" sz="9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r>
                <a:rPr lang="en-US" sz="1100" dirty="0" smtClean="0"/>
                <a:t> </a:t>
              </a:r>
              <a:endParaRPr lang="en-US" sz="11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23455" y="2690838"/>
              <a:ext cx="3330084" cy="280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70258" y="2572353"/>
              <a:ext cx="2146003" cy="3671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en-US" sz="8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</a:p>
            <a:p>
              <a:r>
                <a:rPr lang="en-US" sz="8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24</a:t>
              </a:r>
            </a:p>
            <a:p>
              <a:r>
                <a:rPr lang="en-US" sz="8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3</a:t>
              </a:r>
            </a:p>
            <a:p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18093" y="4047440"/>
              <a:ext cx="417749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উঃ</a:t>
              </a:r>
              <a:r>
                <a:rPr lang="bn-IN" sz="60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ভাগফল </a:t>
              </a:r>
              <a:r>
                <a:rPr lang="en-US" sz="6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53</a:t>
              </a:r>
              <a:r>
                <a:rPr lang="bn-IN" sz="6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6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ভাগশেষ </a:t>
              </a:r>
              <a:r>
                <a:rPr lang="en-US" sz="6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886176" y="5547922"/>
              <a:ext cx="3330084" cy="280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c 12"/>
          <p:cNvSpPr/>
          <p:nvPr/>
        </p:nvSpPr>
        <p:spPr>
          <a:xfrm rot="3510051">
            <a:off x="-1343811" y="-193429"/>
            <a:ext cx="2944091" cy="3560618"/>
          </a:xfrm>
          <a:prstGeom prst="arc">
            <a:avLst>
              <a:gd name="adj1" fmla="val 15090016"/>
              <a:gd name="adj2" fmla="val 20080775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3580995">
            <a:off x="4629716" y="-557603"/>
            <a:ext cx="2701169" cy="3242051"/>
          </a:xfrm>
          <a:prstGeom prst="arc">
            <a:avLst>
              <a:gd name="adj1" fmla="val 15657441"/>
              <a:gd name="adj2" fmla="val 21124958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8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1" y="276225"/>
            <a:ext cx="1845084" cy="1845084"/>
          </a:xfrm>
          <a:prstGeom prst="rect">
            <a:avLst/>
          </a:prstGeom>
        </p:spPr>
      </p:pic>
      <p:sp>
        <p:nvSpPr>
          <p:cNvPr id="3" name="Callout: Down Arrow 6">
            <a:extLst>
              <a:ext uri="{FF2B5EF4-FFF2-40B4-BE49-F238E27FC236}">
                <a16:creationId xmlns:a16="http://schemas.microsoft.com/office/drawing/2014/main" id="{9E4DBC59-133B-4D7D-BB63-81FC0CEAA56A}"/>
              </a:ext>
            </a:extLst>
          </p:cNvPr>
          <p:cNvSpPr/>
          <p:nvPr/>
        </p:nvSpPr>
        <p:spPr>
          <a:xfrm>
            <a:off x="4336028" y="276225"/>
            <a:ext cx="3764126" cy="1732458"/>
          </a:xfrm>
          <a:prstGeom prst="downArrowCallou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98091" y="2335161"/>
                <a:ext cx="6164825" cy="41549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7"/>
                <a:r>
                  <a:rPr lang="bn-BD" sz="4400" dirty="0" smtClean="0"/>
                  <a:t>ভাগ </a:t>
                </a:r>
                <a:r>
                  <a:rPr lang="bn-BD" sz="4400" dirty="0" smtClean="0"/>
                  <a:t>করি</a:t>
                </a:r>
              </a:p>
              <a:p>
                <a:r>
                  <a:rPr lang="en-US" sz="4400" dirty="0" smtClean="0"/>
                  <a:t>         </a:t>
                </a:r>
                <a:r>
                  <a:rPr lang="bn-BD" sz="4400" dirty="0" smtClean="0"/>
                  <a:t>১</a:t>
                </a:r>
                <a:r>
                  <a:rPr lang="bn-BD" sz="4400" dirty="0" smtClean="0"/>
                  <a:t>/    ১৪</a:t>
                </a:r>
                <a:r>
                  <a:rPr lang="en-US" sz="4400" dirty="0" smtClean="0"/>
                  <a:t>  </a:t>
                </a:r>
                <a:r>
                  <a:rPr lang="bn-BD" sz="4400" dirty="0" smtClean="0"/>
                  <a:t> </a:t>
                </a:r>
                <a14:m>
                  <m:oMath xmlns:m="http://schemas.openxmlformats.org/officeDocument/2006/math">
                    <m:r>
                      <a:rPr lang="bn-BD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400" dirty="0" smtClean="0"/>
                  <a:t>     </a:t>
                </a:r>
                <a:r>
                  <a:rPr lang="bn-BD" sz="4400" dirty="0" smtClean="0"/>
                  <a:t>২  =</a:t>
                </a:r>
              </a:p>
              <a:p>
                <a:r>
                  <a:rPr lang="en-US" sz="4400" dirty="0" smtClean="0"/>
                  <a:t>         </a:t>
                </a:r>
                <a:r>
                  <a:rPr lang="bn-BD" sz="4400" dirty="0" smtClean="0"/>
                  <a:t>২</a:t>
                </a:r>
                <a:r>
                  <a:rPr lang="bn-BD" sz="4400" dirty="0" smtClean="0"/>
                  <a:t>/    ৩০  </a:t>
                </a:r>
                <a14:m>
                  <m:oMath xmlns:m="http://schemas.openxmlformats.org/officeDocument/2006/math">
                    <m:r>
                      <a:rPr lang="bn-BD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bn-BD" sz="4400" dirty="0" smtClean="0"/>
                  <a:t> </a:t>
                </a:r>
                <a:r>
                  <a:rPr lang="en-US" sz="4400" dirty="0" smtClean="0"/>
                  <a:t>  </a:t>
                </a:r>
                <a:r>
                  <a:rPr lang="bn-BD" sz="4400" dirty="0" smtClean="0"/>
                  <a:t>৫  =</a:t>
                </a:r>
              </a:p>
              <a:p>
                <a:r>
                  <a:rPr lang="en-US" sz="4400" dirty="0" smtClean="0"/>
                  <a:t>        </a:t>
                </a:r>
                <a:r>
                  <a:rPr lang="bn-BD" sz="4400" dirty="0" smtClean="0"/>
                  <a:t>৩</a:t>
                </a:r>
                <a:r>
                  <a:rPr lang="bn-BD" sz="4400" dirty="0" smtClean="0"/>
                  <a:t>/   ১২   </a:t>
                </a:r>
                <a14:m>
                  <m:oMath xmlns:m="http://schemas.openxmlformats.org/officeDocument/2006/math">
                    <m:r>
                      <a:rPr lang="bn-BD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bn-BD" sz="4400" dirty="0" smtClean="0"/>
                  <a:t>   ৪   =</a:t>
                </a:r>
              </a:p>
              <a:p>
                <a:r>
                  <a:rPr lang="en-US" sz="4400" dirty="0" smtClean="0"/>
                  <a:t>        </a:t>
                </a:r>
                <a:r>
                  <a:rPr lang="bn-BD" sz="4400" dirty="0" smtClean="0"/>
                  <a:t>৪</a:t>
                </a:r>
                <a:r>
                  <a:rPr lang="bn-BD" sz="4400" dirty="0" smtClean="0"/>
                  <a:t>/   ৩৬   </a:t>
                </a:r>
                <a14:m>
                  <m:oMath xmlns:m="http://schemas.openxmlformats.org/officeDocument/2006/math">
                    <m:r>
                      <a:rPr lang="bn-BD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bn-BD" sz="4400" dirty="0" smtClean="0"/>
                  <a:t>  ৬  =</a:t>
                </a:r>
              </a:p>
              <a:p>
                <a:r>
                  <a:rPr lang="en-US" sz="4400" dirty="0" smtClean="0"/>
                  <a:t>       </a:t>
                </a:r>
                <a:r>
                  <a:rPr lang="bn-BD" sz="4400" dirty="0" smtClean="0"/>
                  <a:t>৫</a:t>
                </a:r>
                <a:r>
                  <a:rPr lang="bn-BD" sz="4400" dirty="0" smtClean="0"/>
                  <a:t>/   ১৬ </a:t>
                </a:r>
                <a14:m>
                  <m:oMath xmlns:m="http://schemas.openxmlformats.org/officeDocument/2006/math">
                    <m:r>
                      <a:rPr lang="bn-BD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bn-BD" sz="4400" dirty="0" smtClean="0"/>
                  <a:t>৮   =</a:t>
                </a:r>
                <a:endParaRPr lang="en-US" sz="4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1" y="2335161"/>
                <a:ext cx="6164825" cy="4154984"/>
              </a:xfrm>
              <a:prstGeom prst="rect">
                <a:avLst/>
              </a:prstGeom>
              <a:blipFill>
                <a:blip r:embed="rId3"/>
                <a:stretch>
                  <a:fillRect t="-2158" b="-4604"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85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47" y="258145"/>
            <a:ext cx="2646214" cy="1984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6499123" y="2812025"/>
            <a:ext cx="4961716" cy="3459445"/>
            <a:chOff x="5735336" y="2295486"/>
            <a:chExt cx="3364343" cy="3366385"/>
          </a:xfrm>
        </p:grpSpPr>
        <p:sp>
          <p:nvSpPr>
            <p:cNvPr id="4" name="TextBox 3"/>
            <p:cNvSpPr txBox="1"/>
            <p:nvPr/>
          </p:nvSpPr>
          <p:spPr>
            <a:xfrm>
              <a:off x="5735336" y="2295486"/>
              <a:ext cx="3204748" cy="70788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ক.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ভাজ্য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66883" y="3057526"/>
              <a:ext cx="3332796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ভাগফল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35336" y="4045052"/>
              <a:ext cx="3311259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ভাজক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35337" y="4953985"/>
              <a:ext cx="3364342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ভাগশেষ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2" r="2640" b="3419"/>
          <a:stretch/>
        </p:blipFill>
        <p:spPr>
          <a:xfrm>
            <a:off x="488189" y="904567"/>
            <a:ext cx="3562701" cy="5487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lowchart: Punched Tape 8"/>
          <p:cNvSpPr/>
          <p:nvPr/>
        </p:nvSpPr>
        <p:spPr>
          <a:xfrm>
            <a:off x="4601498" y="149989"/>
            <a:ext cx="4090218" cy="1332451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73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96" y="173852"/>
            <a:ext cx="3158836" cy="23691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lowchart: Alternate Process 2"/>
          <p:cNvSpPr/>
          <p:nvPr/>
        </p:nvSpPr>
        <p:spPr>
          <a:xfrm>
            <a:off x="3333135" y="283570"/>
            <a:ext cx="3136491" cy="976522"/>
          </a:xfrm>
          <a:prstGeom prst="flowChartAlternateProces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14633" r="2212" b="15192"/>
          <a:stretch/>
        </p:blipFill>
        <p:spPr>
          <a:xfrm>
            <a:off x="981499" y="3293805"/>
            <a:ext cx="10581238" cy="1484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90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5608" y="688623"/>
            <a:ext cx="9999875" cy="5289389"/>
            <a:chOff x="1002422" y="1091746"/>
            <a:chExt cx="9070968" cy="4482773"/>
          </a:xfrm>
        </p:grpSpPr>
        <p:sp>
          <p:nvSpPr>
            <p:cNvPr id="3" name="Callout: Down Arrow 6">
              <a:extLst>
                <a:ext uri="{FF2B5EF4-FFF2-40B4-BE49-F238E27FC236}">
                  <a16:creationId xmlns:a16="http://schemas.microsoft.com/office/drawing/2014/main" id="{9E4DBC59-133B-4D7D-BB63-81FC0CEAA56A}"/>
                </a:ext>
              </a:extLst>
            </p:cNvPr>
            <p:cNvSpPr/>
            <p:nvPr/>
          </p:nvSpPr>
          <p:spPr>
            <a:xfrm>
              <a:off x="4332159" y="1091746"/>
              <a:ext cx="3435325" cy="1094282"/>
            </a:xfrm>
            <a:prstGeom prst="downArrowCallout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মৌখিক</a:t>
              </a:r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6BDCF3-3C70-49E0-BC8D-489D88773F7B}"/>
                </a:ext>
              </a:extLst>
            </p:cNvPr>
            <p:cNvSpPr txBox="1"/>
            <p:nvPr/>
          </p:nvSpPr>
          <p:spPr>
            <a:xfrm>
              <a:off x="1002422" y="2935645"/>
              <a:ext cx="2495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১। ২২ 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৫ 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667806-ACED-4CD6-B2B1-A04CEAC97662}"/>
                </a:ext>
              </a:extLst>
            </p:cNvPr>
            <p:cNvSpPr txBox="1"/>
            <p:nvPr/>
          </p:nvSpPr>
          <p:spPr>
            <a:xfrm>
              <a:off x="1125261" y="3871145"/>
              <a:ext cx="2495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১৩ 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৩ 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316371-7DE7-493C-9389-D08E5F3ABABA}"/>
                </a:ext>
              </a:extLst>
            </p:cNvPr>
            <p:cNvSpPr txBox="1"/>
            <p:nvPr/>
          </p:nvSpPr>
          <p:spPr>
            <a:xfrm>
              <a:off x="1304990" y="2186028"/>
              <a:ext cx="4631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উত্তরটি খাতায় ল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396DED-0E2A-4861-BA22-AFB48BE6FAB4}"/>
                </a:ext>
              </a:extLst>
            </p:cNvPr>
            <p:cNvSpPr txBox="1"/>
            <p:nvPr/>
          </p:nvSpPr>
          <p:spPr>
            <a:xfrm>
              <a:off x="3460653" y="2986855"/>
              <a:ext cx="13732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ভাগফল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5E7184-F68F-4E1E-9D0B-A3F71F3C806E}"/>
                </a:ext>
              </a:extLst>
            </p:cNvPr>
            <p:cNvSpPr txBox="1"/>
            <p:nvPr/>
          </p:nvSpPr>
          <p:spPr>
            <a:xfrm>
              <a:off x="1125261" y="4866633"/>
              <a:ext cx="3206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৩। ১৫ 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৫ 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৩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41EC78-D1D4-46CF-B488-2AF849FE7100}"/>
                </a:ext>
              </a:extLst>
            </p:cNvPr>
            <p:cNvSpPr txBox="1"/>
            <p:nvPr/>
          </p:nvSpPr>
          <p:spPr>
            <a:xfrm>
              <a:off x="3497708" y="3891379"/>
              <a:ext cx="13732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ভাগফল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AFC2A0-34E4-4430-B2AC-659924079325}"/>
                </a:ext>
              </a:extLst>
            </p:cNvPr>
            <p:cNvSpPr txBox="1"/>
            <p:nvPr/>
          </p:nvSpPr>
          <p:spPr>
            <a:xfrm>
              <a:off x="5073786" y="3855577"/>
              <a:ext cx="29682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৩ 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৪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A9085A-A615-4FEA-BEEC-D21A923E10F8}"/>
                </a:ext>
              </a:extLst>
            </p:cNvPr>
            <p:cNvSpPr txBox="1"/>
            <p:nvPr/>
          </p:nvSpPr>
          <p:spPr>
            <a:xfrm>
              <a:off x="5212933" y="2935645"/>
              <a:ext cx="29682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৩ 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২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3FE25A-54A2-4917-9AE8-AE756E889273}"/>
                </a:ext>
              </a:extLst>
            </p:cNvPr>
            <p:cNvSpPr txBox="1"/>
            <p:nvPr/>
          </p:nvSpPr>
          <p:spPr>
            <a:xfrm>
              <a:off x="4184335" y="4866633"/>
              <a:ext cx="58890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 ভাজ্য ৩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৫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১৫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871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3844" y="469492"/>
            <a:ext cx="2824317" cy="121182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782529" y="2389239"/>
            <a:ext cx="6715432" cy="3903406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2" panose="02000506000000020004" pitchFamily="2" charset="0"/>
                <a:cs typeface="Nikosh2" panose="02000506000000020004" pitchFamily="2" charset="0"/>
              </a:rPr>
              <a:t>১।৪)৭০৫(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2" panose="02000506000000020004" pitchFamily="2" charset="0"/>
                <a:cs typeface="Nikosh2" panose="02000506000000020004" pitchFamily="2" charset="0"/>
              </a:rPr>
              <a:t>২।৭)৩৯০(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2" panose="02000506000000020004" pitchFamily="2" charset="0"/>
                <a:cs typeface="Nikosh2" panose="02000506000000020004" pitchFamily="2" charset="0"/>
              </a:rPr>
              <a:t>৩।৬)৯৩১(</a:t>
            </a:r>
            <a:endParaRPr lang="en-US" sz="6000" dirty="0">
              <a:solidFill>
                <a:srgbClr val="FF0000"/>
              </a:solidFill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05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94" y="797960"/>
            <a:ext cx="8573729" cy="560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964" y="446021"/>
            <a:ext cx="10800449" cy="5863042"/>
            <a:chOff x="526312" y="624735"/>
            <a:chExt cx="10859443" cy="5805550"/>
          </a:xfrm>
        </p:grpSpPr>
        <p:grpSp>
          <p:nvGrpSpPr>
            <p:cNvPr id="3" name="Group 2"/>
            <p:cNvGrpSpPr/>
            <p:nvPr/>
          </p:nvGrpSpPr>
          <p:grpSpPr>
            <a:xfrm>
              <a:off x="526312" y="624735"/>
              <a:ext cx="10859443" cy="5805550"/>
              <a:chOff x="473177" y="844825"/>
              <a:chExt cx="10193863" cy="532180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239262" y="844825"/>
                <a:ext cx="3124200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/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b="1" dirty="0" err="1" smtClean="0">
                    <a:ln/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4800" b="1" dirty="0">
                  <a:ln/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27" t="23799" r="-2473" b="40215"/>
              <a:stretch/>
            </p:blipFill>
            <p:spPr>
              <a:xfrm>
                <a:off x="667341" y="844825"/>
                <a:ext cx="3075057" cy="2241277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180F364-B463-43BA-B75C-207CD89D1EEF}"/>
                  </a:ext>
                </a:extLst>
              </p:cNvPr>
              <p:cNvSpPr/>
              <p:nvPr/>
            </p:nvSpPr>
            <p:spPr>
              <a:xfrm>
                <a:off x="473177" y="3796749"/>
                <a:ext cx="4080387" cy="23698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dashDot"/>
              </a:ln>
            </p:spPr>
            <p:txBody>
              <a:bodyPr wrap="squar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 defTabSz="609585">
                  <a:defRPr/>
                </a:pPr>
                <a:r>
                  <a:rPr lang="en-US" sz="3600" b="1" kern="0" dirty="0" err="1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বিপ্লব</a:t>
                </a:r>
                <a:r>
                  <a:rPr lang="en-US" sz="3600" b="1" kern="0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kern="0" dirty="0" err="1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কুমার</a:t>
                </a:r>
                <a:r>
                  <a:rPr lang="en-US" sz="3600" b="1" kern="0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kern="0" dirty="0" err="1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দাস</a:t>
                </a:r>
                <a:endParaRPr lang="bn-BD" sz="3200" b="1" kern="0" dirty="0">
                  <a:ln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defTabSz="609585">
                  <a:defRPr/>
                </a:pPr>
                <a:r>
                  <a:rPr lang="bn-BD" sz="2800" b="1" kern="0" dirty="0">
                    <a:ln/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  <a:p>
                <a:pPr algn="ctr" defTabSz="609585">
                  <a:defRPr/>
                </a:pPr>
                <a:r>
                  <a:rPr lang="en-US" sz="2800" b="1" kern="0" dirty="0" err="1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লুটিয়া</a:t>
                </a:r>
                <a:r>
                  <a:rPr lang="bn-BD" sz="2800" b="1" kern="0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kern="0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 প্রাথমিক </a:t>
                </a:r>
                <a:r>
                  <a:rPr lang="bn-BD" sz="2800" b="1" kern="0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</a:t>
                </a:r>
                <a:r>
                  <a:rPr lang="en-US" sz="2800" b="1" kern="0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</a:p>
              <a:p>
                <a:pPr algn="ctr" defTabSz="609585">
                  <a:defRPr/>
                </a:pPr>
                <a:r>
                  <a:rPr lang="en-US" sz="2800" b="1" kern="0" dirty="0" err="1" smtClean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লোহাগড়া</a:t>
                </a:r>
                <a:r>
                  <a:rPr lang="bn-BD" sz="2800" b="1" kern="0" dirty="0" smtClean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kern="0" dirty="0" smtClean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kern="0" dirty="0" err="1" smtClean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নড়াইল</a:t>
                </a:r>
                <a:r>
                  <a:rPr lang="bn-BD" sz="2800" b="1" kern="0" dirty="0" smtClean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2800" b="1" kern="0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defTabSz="609585">
                  <a:defRPr/>
                </a:pPr>
                <a:r>
                  <a:rPr lang="bn-BD" sz="2800" b="1" kern="0" dirty="0" smtClean="0">
                    <a:ln/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০১৭</a:t>
                </a:r>
                <a:r>
                  <a:rPr lang="en-US" sz="2800" b="1" kern="0" dirty="0" smtClean="0">
                    <a:ln/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১৬৫৬১৪৯৭</a:t>
                </a:r>
                <a:endParaRPr lang="en-US" b="1" kern="0" dirty="0">
                  <a:ln/>
                  <a:solidFill>
                    <a:srgbClr val="C0000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801362" y="3623974"/>
                <a:ext cx="4865678" cy="245454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শ্রেণিঃ৩য়</a:t>
                </a:r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বিষয়ঃ প্রাথমিক গণিত </a:t>
                </a:r>
              </a:p>
              <a:p>
                <a:pPr algn="ctr"/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পাঠ </a:t>
                </a:r>
                <a:r>
                  <a:rPr lang="bn-BD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শিরোনামঃ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ভাগ</a:t>
                </a:r>
                <a:endPara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পাঠ্যাংশঃ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(৬৮পৃষ্ঠা) </a:t>
                </a:r>
              </a:p>
              <a:p>
                <a:pPr algn="ctr"/>
                <a:r>
                  <a:rPr lang="en-US" sz="28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অধ্যায়ঃ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BD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সময়ঃ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IN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০ মিনিট</a:t>
                </a:r>
                <a:endPara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6" t="5114" r="7739" b="8240"/>
            <a:stretch/>
          </p:blipFill>
          <p:spPr>
            <a:xfrm>
              <a:off x="9006533" y="624735"/>
              <a:ext cx="1907273" cy="244500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83371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D120A4A0-2662-4ABC-8C6E-9433893152AC}"/>
              </a:ext>
            </a:extLst>
          </p:cNvPr>
          <p:cNvSpPr/>
          <p:nvPr/>
        </p:nvSpPr>
        <p:spPr>
          <a:xfrm>
            <a:off x="974005" y="403430"/>
            <a:ext cx="6301866" cy="1230422"/>
          </a:xfrm>
          <a:prstGeom prst="flowChartDecision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6FD3D5-5ABE-46E8-A2F1-A5822C66BF43}"/>
              </a:ext>
            </a:extLst>
          </p:cNvPr>
          <p:cNvSpPr/>
          <p:nvPr/>
        </p:nvSpPr>
        <p:spPr>
          <a:xfrm>
            <a:off x="581506" y="3667539"/>
            <a:ext cx="1116874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৪১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শিক্ষার্থী আছে। প্রত্যেক বেঞ্চে ৩ জন করে শিক্ষার্থী বসতে পারে। তাদের জন্য কতগুলো বেঞ্চের প্রয়োজন হবে।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8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4" y="385915"/>
            <a:ext cx="6201697" cy="62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8161" y="661181"/>
            <a:ext cx="11083063" cy="5567786"/>
            <a:chOff x="942394" y="287555"/>
            <a:chExt cx="10398685" cy="5567786"/>
          </a:xfrm>
        </p:grpSpPr>
        <p:sp>
          <p:nvSpPr>
            <p:cNvPr id="3" name="Title 6">
              <a:extLst>
                <a:ext uri="{FF2B5EF4-FFF2-40B4-BE49-F238E27FC236}">
                  <a16:creationId xmlns:a16="http://schemas.microsoft.com/office/drawing/2014/main" id="{27882FEC-4250-4A67-963A-569C3B5BB493}"/>
                </a:ext>
              </a:extLst>
            </p:cNvPr>
            <p:cNvSpPr txBox="1">
              <a:spLocks/>
            </p:cNvSpPr>
            <p:nvPr/>
          </p:nvSpPr>
          <p:spPr>
            <a:xfrm>
              <a:off x="1396238" y="287555"/>
              <a:ext cx="5474345" cy="945627"/>
            </a:xfrm>
            <a:prstGeom prst="rect">
              <a:avLst/>
            </a:prstGeom>
          </p:spPr>
          <p:txBody>
            <a:bodyPr numCol="1">
              <a:prstTxWarp prst="textCascadeUp">
                <a:avLst>
                  <a:gd name="adj" fmla="val 50679"/>
                </a:avLst>
              </a:prstTxWarp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BD" sz="6600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65D576-A24F-44D6-B5BB-0AAE953C4890}"/>
                </a:ext>
              </a:extLst>
            </p:cNvPr>
            <p:cNvSpPr txBox="1"/>
            <p:nvPr/>
          </p:nvSpPr>
          <p:spPr>
            <a:xfrm>
              <a:off x="1396238" y="1501492"/>
              <a:ext cx="4131327" cy="1090670"/>
            </a:xfrm>
            <a:prstGeom prst="rect">
              <a:avLst/>
            </a:prstGeom>
            <a:noFill/>
          </p:spPr>
          <p:txBody>
            <a:bodyPr wrap="square" rtlCol="0">
              <a:prstTxWarp prst="textDoubleWave1">
                <a:avLst/>
              </a:prstTxWarp>
              <a:spAutoFit/>
            </a:bodyPr>
            <a:lstStyle/>
            <a:p>
              <a:r>
                <a:rPr lang="en-US" sz="6600" b="1" u="sng" dirty="0" err="1">
                  <a:ln w="10160">
                    <a:noFill/>
                    <a:prstDash val="solid"/>
                  </a:ln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en-US" sz="3600" b="1" u="sng" dirty="0" err="1">
                  <a:ln w="10160">
                    <a:noFill/>
                    <a:prstDash val="solid"/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ঠশেষে</a:t>
              </a:r>
              <a:r>
                <a:rPr lang="en-US" sz="3600" b="1" u="sng" dirty="0">
                  <a:ln w="10160">
                    <a:noFill/>
                    <a:prstDash val="solid"/>
                  </a:ln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u="sng" dirty="0" err="1">
                  <a:ln w="10160">
                    <a:noFill/>
                    <a:prstDash val="solid"/>
                  </a:ln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b="1" u="sng" dirty="0">
                  <a:ln w="10160">
                    <a:noFill/>
                    <a:prstDash val="solid"/>
                  </a:ln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-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42394" y="2860472"/>
              <a:ext cx="10398685" cy="299486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১৩.১.২</a:t>
              </a:r>
              <a:r>
                <a:rPr lang="bn-IN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অঙ্কের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সংখ্যাকে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অঙ্কের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দ্বারা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(নামতা ব্যবহার ক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রে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)।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323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649F59-5618-4217-B07F-7682DEC34020}"/>
              </a:ext>
            </a:extLst>
          </p:cNvPr>
          <p:cNvSpPr txBox="1"/>
          <p:nvPr/>
        </p:nvSpPr>
        <p:spPr>
          <a:xfrm>
            <a:off x="2423938" y="776238"/>
            <a:ext cx="581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092055D1-52B4-4228-8CA0-1B581906D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590049"/>
              </p:ext>
            </p:extLst>
          </p:nvPr>
        </p:nvGraphicFramePr>
        <p:xfrm>
          <a:off x="3181411" y="3195998"/>
          <a:ext cx="30178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ackager Shell Object" showAsIcon="1" r:id="rId3" imgW="3018600" imgH="478800" progId="Package">
                  <p:embed/>
                </p:oleObj>
              </mc:Choice>
              <mc:Fallback>
                <p:oleObj name="Packager Shell Object" showAsIcon="1" r:id="rId3" imgW="3018600" imgH="478800" progId="Package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92055D1-52B4-4228-8CA0-1B581906D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1411" y="3195998"/>
                        <a:ext cx="3017838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89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93292" y="2084438"/>
            <a:ext cx="5397908" cy="19959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53961"/>
            <a:ext cx="5368412" cy="608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3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1427" y="442643"/>
            <a:ext cx="10125512" cy="6025319"/>
            <a:chOff x="2369660" y="1299764"/>
            <a:chExt cx="7599530" cy="492526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D5018B-A3AC-46C1-A237-F941FFF9F307}"/>
                </a:ext>
              </a:extLst>
            </p:cNvPr>
            <p:cNvSpPr/>
            <p:nvPr/>
          </p:nvSpPr>
          <p:spPr>
            <a:xfrm>
              <a:off x="2369660" y="1299764"/>
              <a:ext cx="7182853" cy="11242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BCB0B0-98E0-43D8-88E2-7C27C14D1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661" y="2424026"/>
              <a:ext cx="7182852" cy="380100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F5EB29-5BA8-463C-9DC0-D1B135588CDB}"/>
                </a:ext>
              </a:extLst>
            </p:cNvPr>
            <p:cNvSpPr txBox="1"/>
            <p:nvPr/>
          </p:nvSpPr>
          <p:spPr>
            <a:xfrm>
              <a:off x="4827563" y="2445317"/>
              <a:ext cx="514162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u="sng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endParaRPr lang="en-US" sz="66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34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34182" y="929894"/>
            <a:ext cx="9376228" cy="4250179"/>
            <a:chOff x="899886" y="566100"/>
            <a:chExt cx="9376228" cy="42501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0E9635-ED92-4C01-8191-3CC64307446E}"/>
                </a:ext>
              </a:extLst>
            </p:cNvPr>
            <p:cNvSpPr txBox="1"/>
            <p:nvPr/>
          </p:nvSpPr>
          <p:spPr>
            <a:xfrm>
              <a:off x="3565624" y="566100"/>
              <a:ext cx="40447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পূর্বজ্ঞান </a:t>
              </a:r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যাচাই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39275C-0413-45AB-B122-CE1EF80A7EFD}"/>
                </a:ext>
              </a:extLst>
            </p:cNvPr>
            <p:cNvSpPr txBox="1"/>
            <p:nvPr/>
          </p:nvSpPr>
          <p:spPr>
            <a:xfrm>
              <a:off x="899886" y="2075543"/>
              <a:ext cx="93762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l">
                <a:buFont typeface="Wingdings" panose="05000000000000000000" pitchFamily="2" charset="2"/>
                <a:buChar char="Ø"/>
              </a:pP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থীরা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1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র্যন্ত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নামতা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যাচাই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করবো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 algn="l">
                <a:buFont typeface="Wingdings" panose="05000000000000000000" pitchFamily="2" charset="2"/>
                <a:buChar char="Ø"/>
              </a:pP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কয়েকটি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অ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ংক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ো।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D09E40-F97C-4341-A428-D980166ABCEC}"/>
                </a:ext>
              </a:extLst>
            </p:cNvPr>
            <p:cNvSpPr/>
            <p:nvPr/>
          </p:nvSpPr>
          <p:spPr>
            <a:xfrm>
              <a:off x="1414576" y="4092857"/>
              <a:ext cx="175721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১৪÷২</a:t>
              </a:r>
              <a:endParaRPr lang="en-US" sz="40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F580B5-268E-4807-B134-A7D2C0F53F59}"/>
                </a:ext>
              </a:extLst>
            </p:cNvPr>
            <p:cNvSpPr/>
            <p:nvPr/>
          </p:nvSpPr>
          <p:spPr>
            <a:xfrm>
              <a:off x="3387808" y="4108393"/>
              <a:ext cx="171553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(খ)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৪২÷৭</a:t>
              </a:r>
              <a:endParaRPr lang="en-US" sz="4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94F6F3-0198-4781-B4E0-652F195A14CA}"/>
                </a:ext>
              </a:extLst>
            </p:cNvPr>
            <p:cNvSpPr/>
            <p:nvPr/>
          </p:nvSpPr>
          <p:spPr>
            <a:xfrm>
              <a:off x="5535382" y="4086231"/>
              <a:ext cx="204575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৩৬÷৪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AEFB5C-4607-4A8F-8F13-3A1835276D12}"/>
                </a:ext>
              </a:extLst>
            </p:cNvPr>
            <p:cNvSpPr/>
            <p:nvPr/>
          </p:nvSpPr>
          <p:spPr>
            <a:xfrm>
              <a:off x="7938946" y="4108393"/>
              <a:ext cx="17299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(ঘ)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৪০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649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46498" y="325997"/>
            <a:ext cx="9144000" cy="6188278"/>
            <a:chOff x="1459684" y="276837"/>
            <a:chExt cx="9144000" cy="6188278"/>
          </a:xfrm>
        </p:grpSpPr>
        <p:sp>
          <p:nvSpPr>
            <p:cNvPr id="3" name="Rectangle 2"/>
            <p:cNvSpPr/>
            <p:nvPr/>
          </p:nvSpPr>
          <p:spPr>
            <a:xfrm>
              <a:off x="1459684" y="276837"/>
              <a:ext cx="9144000" cy="82212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যেভাবে</a:t>
              </a:r>
              <a:r>
                <a:rPr lang="en-US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আমি</a:t>
              </a:r>
              <a:r>
                <a:rPr lang="en-US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অংক</a:t>
              </a:r>
              <a:r>
                <a:rPr lang="en-US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শেখাবো</a:t>
              </a:r>
              <a:endPara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59684" y="1929468"/>
              <a:ext cx="9144000" cy="914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প্রথমে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বাস্তব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উপকরনঃ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কাঠির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-  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93908" y="3129094"/>
              <a:ext cx="5943600" cy="8053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অর্ধবাস্তব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উপকরণ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আমের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974596" y="4407715"/>
              <a:ext cx="5204985" cy="2057400"/>
              <a:chOff x="52815" y="4038600"/>
              <a:chExt cx="5204985" cy="1673412"/>
            </a:xfrm>
          </p:grpSpPr>
          <p:pic>
            <p:nvPicPr>
              <p:cNvPr id="7" name="Picture 6" descr="0mango.jpg"/>
              <p:cNvPicPr>
                <a:picLocks noChangeAspect="1"/>
              </p:cNvPicPr>
              <p:nvPr/>
            </p:nvPicPr>
            <p:blipFill>
              <a:blip r:embed="rId2" cstate="print"/>
              <a:srcRect l="16666" t="14286" r="13333" b="19048"/>
              <a:stretch>
                <a:fillRect/>
              </a:stretch>
            </p:blipFill>
            <p:spPr>
              <a:xfrm>
                <a:off x="4015681" y="4134224"/>
                <a:ext cx="1175319" cy="669365"/>
              </a:xfrm>
              <a:prstGeom prst="rect">
                <a:avLst/>
              </a:prstGeom>
            </p:spPr>
          </p:pic>
          <p:pic>
            <p:nvPicPr>
              <p:cNvPr id="8" name="Picture 7" descr="0mango.jpg"/>
              <p:cNvPicPr>
                <a:picLocks noChangeAspect="1"/>
              </p:cNvPicPr>
              <p:nvPr/>
            </p:nvPicPr>
            <p:blipFill>
              <a:blip r:embed="rId2" cstate="print"/>
              <a:srcRect l="13333" t="9524" r="13334" b="14286"/>
              <a:stretch>
                <a:fillRect/>
              </a:stretch>
            </p:blipFill>
            <p:spPr>
              <a:xfrm>
                <a:off x="2627323" y="4038600"/>
                <a:ext cx="1231287" cy="764988"/>
              </a:xfrm>
              <a:prstGeom prst="rect">
                <a:avLst/>
              </a:prstGeom>
            </p:spPr>
          </p:pic>
          <p:pic>
            <p:nvPicPr>
              <p:cNvPr id="9" name="Picture 8" descr="0mango.jpg"/>
              <p:cNvPicPr>
                <a:picLocks noChangeAspect="1"/>
              </p:cNvPicPr>
              <p:nvPr/>
            </p:nvPicPr>
            <p:blipFill>
              <a:blip r:embed="rId2" cstate="print"/>
              <a:srcRect l="13333" t="9524" r="13333" b="19048"/>
              <a:stretch>
                <a:fillRect/>
              </a:stretch>
            </p:blipFill>
            <p:spPr>
              <a:xfrm>
                <a:off x="52815" y="4038600"/>
                <a:ext cx="1231287" cy="717176"/>
              </a:xfrm>
              <a:prstGeom prst="rect">
                <a:avLst/>
              </a:prstGeom>
            </p:spPr>
          </p:pic>
          <p:pic>
            <p:nvPicPr>
              <p:cNvPr id="10" name="Picture 9" descr="0mango.jpg"/>
              <p:cNvPicPr>
                <a:picLocks noChangeAspect="1"/>
              </p:cNvPicPr>
              <p:nvPr/>
            </p:nvPicPr>
            <p:blipFill>
              <a:blip r:embed="rId2" cstate="print"/>
              <a:srcRect l="13333" t="9524" r="10000" b="19048"/>
              <a:stretch>
                <a:fillRect/>
              </a:stretch>
            </p:blipFill>
            <p:spPr>
              <a:xfrm>
                <a:off x="3970546" y="4947024"/>
                <a:ext cx="1287254" cy="717176"/>
              </a:xfrm>
              <a:prstGeom prst="rect">
                <a:avLst/>
              </a:prstGeom>
            </p:spPr>
          </p:pic>
          <p:pic>
            <p:nvPicPr>
              <p:cNvPr id="11" name="Picture 10" descr="0mango.jpg"/>
              <p:cNvPicPr>
                <a:picLocks noChangeAspect="1"/>
              </p:cNvPicPr>
              <p:nvPr/>
            </p:nvPicPr>
            <p:blipFill>
              <a:blip r:embed="rId2" cstate="print"/>
              <a:srcRect l="13333" t="9524" r="13333" b="14286"/>
              <a:stretch>
                <a:fillRect/>
              </a:stretch>
            </p:blipFill>
            <p:spPr>
              <a:xfrm>
                <a:off x="1340069" y="4038600"/>
                <a:ext cx="1231287" cy="764988"/>
              </a:xfrm>
              <a:prstGeom prst="rect">
                <a:avLst/>
              </a:prstGeom>
            </p:spPr>
          </p:pic>
          <p:pic>
            <p:nvPicPr>
              <p:cNvPr id="12" name="Picture 11" descr="0mango.jpg"/>
              <p:cNvPicPr>
                <a:picLocks noChangeAspect="1"/>
              </p:cNvPicPr>
              <p:nvPr/>
            </p:nvPicPr>
            <p:blipFill>
              <a:blip r:embed="rId2" cstate="print"/>
              <a:srcRect l="13333" t="4762" r="10000" b="19048"/>
              <a:stretch>
                <a:fillRect/>
              </a:stretch>
            </p:blipFill>
            <p:spPr>
              <a:xfrm>
                <a:off x="1340069" y="4947024"/>
                <a:ext cx="1287254" cy="764988"/>
              </a:xfrm>
              <a:prstGeom prst="rect">
                <a:avLst/>
              </a:prstGeom>
            </p:spPr>
          </p:pic>
          <p:pic>
            <p:nvPicPr>
              <p:cNvPr id="13" name="Picture 12" descr="0mango.jpg"/>
              <p:cNvPicPr>
                <a:picLocks noChangeAspect="1"/>
              </p:cNvPicPr>
              <p:nvPr/>
            </p:nvPicPr>
            <p:blipFill>
              <a:blip r:embed="rId3" cstate="print"/>
              <a:srcRect l="13793" t="9852" r="6897" b="16256"/>
              <a:stretch>
                <a:fillRect/>
              </a:stretch>
            </p:blipFill>
            <p:spPr>
              <a:xfrm>
                <a:off x="52815" y="4994835"/>
                <a:ext cx="1287254" cy="717176"/>
              </a:xfrm>
              <a:prstGeom prst="rect">
                <a:avLst/>
              </a:prstGeom>
            </p:spPr>
          </p:pic>
          <p:pic>
            <p:nvPicPr>
              <p:cNvPr id="14" name="Picture 13" descr="0mango.jpg"/>
              <p:cNvPicPr>
                <a:picLocks noChangeAspect="1"/>
              </p:cNvPicPr>
              <p:nvPr/>
            </p:nvPicPr>
            <p:blipFill>
              <a:blip r:embed="rId2" cstate="print"/>
              <a:srcRect l="13333" t="9524" r="10000" b="19048"/>
              <a:stretch>
                <a:fillRect/>
              </a:stretch>
            </p:blipFill>
            <p:spPr>
              <a:xfrm>
                <a:off x="2683291" y="4994835"/>
                <a:ext cx="1287254" cy="7171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2998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3858" r="1840" b="941"/>
          <a:stretch/>
        </p:blipFill>
        <p:spPr>
          <a:xfrm>
            <a:off x="5368413" y="334296"/>
            <a:ext cx="5368413" cy="6315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425736" y="555475"/>
            <a:ext cx="4116767" cy="206973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8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404</Words>
  <Application>Microsoft Office PowerPoint</Application>
  <PresentationFormat>Widescreen</PresentationFormat>
  <Paragraphs>105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Nikosh2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70</cp:revision>
  <dcterms:created xsi:type="dcterms:W3CDTF">2020-06-15T03:17:36Z</dcterms:created>
  <dcterms:modified xsi:type="dcterms:W3CDTF">2020-06-22T18:30:27Z</dcterms:modified>
</cp:coreProperties>
</file>