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72" r:id="rId1"/>
  </p:sldMasterIdLst>
  <p:notesMasterIdLst>
    <p:notesMasterId r:id="rId2"/>
  </p:notesMasterIdLst>
  <p:sldIdLst>
    <p:sldId id="341" r:id="rId3"/>
    <p:sldId id="342" r:id="rId4"/>
    <p:sldId id="343" r:id="rId5"/>
    <p:sldId id="344" r:id="rId6"/>
    <p:sldId id="345" r:id="rId7"/>
    <p:sldId id="346" r:id="rId8"/>
    <p:sldId id="347" r:id="rId9"/>
    <p:sldId id="348" r:id="rId10"/>
    <p:sldId id="349" r:id="rId11"/>
    <p:sldId id="350" r:id="rId12"/>
    <p:sldId id="351" r:id="rId13"/>
    <p:sldId id="352" r:id="rId14"/>
    <p:sldId id="353" r:id="rId15"/>
    <p:sldId id="354" r:id="rId16"/>
    <p:sldId id="355" r:id="rId17"/>
    <p:sldId id="356" r:id="rId18"/>
    <p:sldId id="357" r:id="rId19"/>
    <p:sldId id="358" r:id="rId20"/>
    <p:sldId id="359" r:id="rId21"/>
    <p:sldId id="360" r:id="rId22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tableStyles" Target="tableStyles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6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748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/>
              <a:t>Click to edit Master title style</a:t>
            </a:r>
            <a:endParaRPr dirty="0" lang="en-US"/>
          </a:p>
        </p:txBody>
      </p:sp>
      <p:sp>
        <p:nvSpPr>
          <p:cNvPr id="1048637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/>
              <a:t>Click to edit Master subtitle style</a:t>
            </a:r>
            <a:endParaRPr dirty="0" lang="en-US"/>
          </a:p>
        </p:txBody>
      </p:sp>
      <p:sp>
        <p:nvSpPr>
          <p:cNvPr id="104863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2020/6/22</a:t>
            </a:fld>
            <a:endParaRPr altLang="en-US" lang="zh-CN"/>
          </a:p>
        </p:txBody>
      </p:sp>
      <p:sp>
        <p:nvSpPr>
          <p:cNvPr id="10486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6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/>
              <a:t>Click to edit Master title style</a:t>
            </a:r>
            <a:endParaRPr dirty="0" lang="en-US"/>
          </a:p>
        </p:txBody>
      </p:sp>
      <p:sp>
        <p:nvSpPr>
          <p:cNvPr id="1048717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/>
              <a:t>Click to edit Master text styles</a:t>
            </a:r>
          </a:p>
          <a:p>
            <a:pPr lvl="1"/>
            <a:r>
              <a:rPr altLang="zh-CN" lang="en-US"/>
              <a:t>Second level</a:t>
            </a:r>
          </a:p>
          <a:p>
            <a:pPr lvl="2"/>
            <a:r>
              <a:rPr altLang="zh-CN" lang="en-US"/>
              <a:t>Third level</a:t>
            </a:r>
          </a:p>
          <a:p>
            <a:pPr lvl="3"/>
            <a:r>
              <a:rPr altLang="zh-CN" lang="en-US"/>
              <a:t>Fourth level</a:t>
            </a:r>
          </a:p>
          <a:p>
            <a:pPr lvl="4"/>
            <a:r>
              <a:rPr altLang="zh-CN" lang="en-US"/>
              <a:t>Fifth level</a:t>
            </a:r>
            <a:endParaRPr dirty="0" lang="en-US"/>
          </a:p>
        </p:txBody>
      </p:sp>
      <p:sp>
        <p:nvSpPr>
          <p:cNvPr id="104871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2020/6/22</a:t>
            </a:fld>
            <a:endParaRPr altLang="en-US" lang="zh-CN"/>
          </a:p>
        </p:txBody>
      </p:sp>
      <p:sp>
        <p:nvSpPr>
          <p:cNvPr id="10487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7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5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0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/>
              <a:t>Click to edit Master title style</a:t>
            </a:r>
            <a:endParaRPr dirty="0" lang="en-US"/>
          </a:p>
        </p:txBody>
      </p:sp>
      <p:sp>
        <p:nvSpPr>
          <p:cNvPr id="1048701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/>
              <a:t>Click to edit Master text styles</a:t>
            </a:r>
          </a:p>
          <a:p>
            <a:pPr lvl="1"/>
            <a:r>
              <a:rPr altLang="zh-CN" lang="en-US"/>
              <a:t>Second level</a:t>
            </a:r>
          </a:p>
          <a:p>
            <a:pPr lvl="2"/>
            <a:r>
              <a:rPr altLang="zh-CN" lang="en-US"/>
              <a:t>Third level</a:t>
            </a:r>
          </a:p>
          <a:p>
            <a:pPr lvl="3"/>
            <a:r>
              <a:rPr altLang="zh-CN" lang="en-US"/>
              <a:t>Fourth level</a:t>
            </a:r>
          </a:p>
          <a:p>
            <a:pPr lvl="4"/>
            <a:r>
              <a:rPr altLang="zh-CN" lang="en-US"/>
              <a:t>Fifth level</a:t>
            </a:r>
            <a:endParaRPr dirty="0" lang="en-US"/>
          </a:p>
        </p:txBody>
      </p:sp>
      <p:sp>
        <p:nvSpPr>
          <p:cNvPr id="104870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2020/6/22</a:t>
            </a:fld>
            <a:endParaRPr altLang="en-US" lang="zh-CN"/>
          </a:p>
        </p:txBody>
      </p:sp>
      <p:sp>
        <p:nvSpPr>
          <p:cNvPr id="104870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70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5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/>
              <a:t>Click to edit Master title style</a:t>
            </a:r>
            <a:endParaRPr dirty="0" lang="en-US"/>
          </a:p>
        </p:txBody>
      </p:sp>
      <p:sp>
        <p:nvSpPr>
          <p:cNvPr id="1048706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/>
              <a:t>Click to edit Master text styles</a:t>
            </a:r>
          </a:p>
          <a:p>
            <a:pPr lvl="1"/>
            <a:r>
              <a:rPr altLang="zh-CN" lang="en-US"/>
              <a:t>Second level</a:t>
            </a:r>
          </a:p>
          <a:p>
            <a:pPr lvl="2"/>
            <a:r>
              <a:rPr altLang="zh-CN" lang="en-US"/>
              <a:t>Third level</a:t>
            </a:r>
          </a:p>
          <a:p>
            <a:pPr lvl="3"/>
            <a:r>
              <a:rPr altLang="zh-CN" lang="en-US"/>
              <a:t>Fourth level</a:t>
            </a:r>
          </a:p>
          <a:p>
            <a:pPr lvl="4"/>
            <a:r>
              <a:rPr altLang="zh-CN" lang="en-US"/>
              <a:t>Fifth level</a:t>
            </a:r>
            <a:endParaRPr dirty="0" lang="en-US"/>
          </a:p>
        </p:txBody>
      </p:sp>
      <p:sp>
        <p:nvSpPr>
          <p:cNvPr id="104870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2020/6/22</a:t>
            </a:fld>
            <a:endParaRPr altLang="en-US" lang="zh-CN"/>
          </a:p>
        </p:txBody>
      </p:sp>
      <p:sp>
        <p:nvSpPr>
          <p:cNvPr id="104870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70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6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1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/>
              <a:t>Click to edit Master title style</a:t>
            </a:r>
            <a:endParaRPr dirty="0" lang="en-US"/>
          </a:p>
        </p:txBody>
      </p:sp>
      <p:sp>
        <p:nvSpPr>
          <p:cNvPr id="1048722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/>
              <a:t>Click to edit Master text styles</a:t>
            </a:r>
          </a:p>
        </p:txBody>
      </p:sp>
      <p:sp>
        <p:nvSpPr>
          <p:cNvPr id="104872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2020/6/22</a:t>
            </a:fld>
            <a:endParaRPr altLang="en-US" lang="zh-CN"/>
          </a:p>
        </p:txBody>
      </p:sp>
      <p:sp>
        <p:nvSpPr>
          <p:cNvPr id="104872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7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6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/>
              <a:t>Click to edit Master title style</a:t>
            </a:r>
            <a:endParaRPr dirty="0" lang="en-US"/>
          </a:p>
        </p:txBody>
      </p:sp>
      <p:sp>
        <p:nvSpPr>
          <p:cNvPr id="1048727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/>
              <a:t>Click to edit Master text styles</a:t>
            </a:r>
          </a:p>
          <a:p>
            <a:pPr lvl="1"/>
            <a:r>
              <a:rPr altLang="zh-CN" lang="en-US"/>
              <a:t>Second level</a:t>
            </a:r>
          </a:p>
          <a:p>
            <a:pPr lvl="2"/>
            <a:r>
              <a:rPr altLang="zh-CN" lang="en-US"/>
              <a:t>Third level</a:t>
            </a:r>
          </a:p>
          <a:p>
            <a:pPr lvl="3"/>
            <a:r>
              <a:rPr altLang="zh-CN" lang="en-US"/>
              <a:t>Fourth level</a:t>
            </a:r>
          </a:p>
          <a:p>
            <a:pPr lvl="4"/>
            <a:r>
              <a:rPr altLang="zh-CN" lang="en-US"/>
              <a:t>Fifth level</a:t>
            </a:r>
            <a:endParaRPr dirty="0" lang="en-US"/>
          </a:p>
        </p:txBody>
      </p:sp>
      <p:sp>
        <p:nvSpPr>
          <p:cNvPr id="1048728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/>
              <a:t>Click to edit Master text styles</a:t>
            </a:r>
          </a:p>
          <a:p>
            <a:pPr lvl="1"/>
            <a:r>
              <a:rPr altLang="zh-CN" lang="en-US"/>
              <a:t>Second level</a:t>
            </a:r>
          </a:p>
          <a:p>
            <a:pPr lvl="2"/>
            <a:r>
              <a:rPr altLang="zh-CN" lang="en-US"/>
              <a:t>Third level</a:t>
            </a:r>
          </a:p>
          <a:p>
            <a:pPr lvl="3"/>
            <a:r>
              <a:rPr altLang="zh-CN" lang="en-US"/>
              <a:t>Fourth level</a:t>
            </a:r>
          </a:p>
          <a:p>
            <a:pPr lvl="4"/>
            <a:r>
              <a:rPr altLang="zh-CN" lang="en-US"/>
              <a:t>Fifth level</a:t>
            </a:r>
            <a:endParaRPr dirty="0" lang="en-US"/>
          </a:p>
        </p:txBody>
      </p:sp>
      <p:sp>
        <p:nvSpPr>
          <p:cNvPr id="104872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2020/6/22</a:t>
            </a:fld>
            <a:endParaRPr altLang="en-US" lang="zh-CN"/>
          </a:p>
        </p:txBody>
      </p:sp>
      <p:sp>
        <p:nvSpPr>
          <p:cNvPr id="104873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73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6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/>
              <a:t>Click to edit Master title style</a:t>
            </a:r>
            <a:endParaRPr dirty="0" lang="en-US"/>
          </a:p>
        </p:txBody>
      </p:sp>
      <p:sp>
        <p:nvSpPr>
          <p:cNvPr id="104873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/>
              <a:t>Click to edit Master text styles</a:t>
            </a:r>
          </a:p>
        </p:txBody>
      </p:sp>
      <p:sp>
        <p:nvSpPr>
          <p:cNvPr id="104873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/>
              <a:t>Click to edit Master text styles</a:t>
            </a:r>
          </a:p>
          <a:p>
            <a:pPr lvl="1"/>
            <a:r>
              <a:rPr altLang="zh-CN" lang="en-US"/>
              <a:t>Second level</a:t>
            </a:r>
          </a:p>
          <a:p>
            <a:pPr lvl="2"/>
            <a:r>
              <a:rPr altLang="zh-CN" lang="en-US"/>
              <a:t>Third level</a:t>
            </a:r>
          </a:p>
          <a:p>
            <a:pPr lvl="3"/>
            <a:r>
              <a:rPr altLang="zh-CN" lang="en-US"/>
              <a:t>Fourth level</a:t>
            </a:r>
          </a:p>
          <a:p>
            <a:pPr lvl="4"/>
            <a:r>
              <a:rPr altLang="zh-CN" lang="en-US"/>
              <a:t>Fifth level</a:t>
            </a:r>
            <a:endParaRPr dirty="0" lang="en-US"/>
          </a:p>
        </p:txBody>
      </p:sp>
      <p:sp>
        <p:nvSpPr>
          <p:cNvPr id="104873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/>
              <a:t>Click to edit Master text styles</a:t>
            </a:r>
          </a:p>
        </p:txBody>
      </p:sp>
      <p:sp>
        <p:nvSpPr>
          <p:cNvPr id="104873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/>
              <a:t>Click to edit Master text styles</a:t>
            </a:r>
          </a:p>
          <a:p>
            <a:pPr lvl="1"/>
            <a:r>
              <a:rPr altLang="zh-CN" lang="en-US"/>
              <a:t>Second level</a:t>
            </a:r>
          </a:p>
          <a:p>
            <a:pPr lvl="2"/>
            <a:r>
              <a:rPr altLang="zh-CN" lang="en-US"/>
              <a:t>Third level</a:t>
            </a:r>
          </a:p>
          <a:p>
            <a:pPr lvl="3"/>
            <a:r>
              <a:rPr altLang="zh-CN" lang="en-US"/>
              <a:t>Fourth level</a:t>
            </a:r>
          </a:p>
          <a:p>
            <a:pPr lvl="4"/>
            <a:r>
              <a:rPr altLang="zh-CN" lang="en-US"/>
              <a:t>Fifth level</a:t>
            </a:r>
            <a:endParaRPr dirty="0" lang="en-US"/>
          </a:p>
        </p:txBody>
      </p:sp>
      <p:sp>
        <p:nvSpPr>
          <p:cNvPr id="104873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2020/6/22</a:t>
            </a:fld>
            <a:endParaRPr altLang="en-US" lang="zh-CN"/>
          </a:p>
        </p:txBody>
      </p:sp>
      <p:sp>
        <p:nvSpPr>
          <p:cNvPr id="104873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73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5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/>
              <a:t>Click to edit Master title style</a:t>
            </a:r>
            <a:endParaRPr dirty="0" lang="en-US"/>
          </a:p>
        </p:txBody>
      </p:sp>
      <p:sp>
        <p:nvSpPr>
          <p:cNvPr id="104869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2020/6/22</a:t>
            </a:fld>
            <a:endParaRPr altLang="en-US" lang="zh-CN"/>
          </a:p>
        </p:txBody>
      </p:sp>
      <p:sp>
        <p:nvSpPr>
          <p:cNvPr id="104869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9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2020/6/22</a:t>
            </a:fld>
            <a:endParaRPr altLang="en-US" lang="zh-CN"/>
          </a:p>
        </p:txBody>
      </p:sp>
      <p:sp>
        <p:nvSpPr>
          <p:cNvPr id="104858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6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0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/>
              <a:t>Click to edit Master title style</a:t>
            </a:r>
            <a:endParaRPr dirty="0" lang="en-US"/>
          </a:p>
        </p:txBody>
      </p:sp>
      <p:sp>
        <p:nvSpPr>
          <p:cNvPr id="1048741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/>
              <a:t>Click to edit Master text styles</a:t>
            </a:r>
          </a:p>
          <a:p>
            <a:pPr lvl="1"/>
            <a:r>
              <a:rPr altLang="zh-CN" lang="en-US"/>
              <a:t>Second level</a:t>
            </a:r>
          </a:p>
          <a:p>
            <a:pPr lvl="2"/>
            <a:r>
              <a:rPr altLang="zh-CN" lang="en-US"/>
              <a:t>Third level</a:t>
            </a:r>
          </a:p>
          <a:p>
            <a:pPr lvl="3"/>
            <a:r>
              <a:rPr altLang="zh-CN" lang="en-US"/>
              <a:t>Fourth level</a:t>
            </a:r>
          </a:p>
          <a:p>
            <a:pPr lvl="4"/>
            <a:r>
              <a:rPr altLang="zh-CN" lang="en-US"/>
              <a:t>Fifth level</a:t>
            </a:r>
            <a:endParaRPr dirty="0" lang="en-US"/>
          </a:p>
        </p:txBody>
      </p:sp>
      <p:sp>
        <p:nvSpPr>
          <p:cNvPr id="1048742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/>
              <a:t>Click to edit Master text styles</a:t>
            </a:r>
          </a:p>
        </p:txBody>
      </p:sp>
      <p:sp>
        <p:nvSpPr>
          <p:cNvPr id="104874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2020/6/22</a:t>
            </a:fld>
            <a:endParaRPr altLang="en-US" lang="zh-CN"/>
          </a:p>
        </p:txBody>
      </p:sp>
      <p:sp>
        <p:nvSpPr>
          <p:cNvPr id="104874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74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5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0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/>
              <a:t>Click to edit Master title style</a:t>
            </a:r>
            <a:endParaRPr dirty="0" lang="en-US"/>
          </a:p>
        </p:txBody>
      </p:sp>
      <p:sp>
        <p:nvSpPr>
          <p:cNvPr id="1048711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/>
              <a:t>Click icon to add picture</a:t>
            </a:r>
            <a:endParaRPr dirty="0" lang="en-US"/>
          </a:p>
        </p:txBody>
      </p:sp>
      <p:sp>
        <p:nvSpPr>
          <p:cNvPr id="1048712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/>
              <a:t>Click to edit Master text styles</a:t>
            </a:r>
          </a:p>
        </p:txBody>
      </p:sp>
      <p:sp>
        <p:nvSpPr>
          <p:cNvPr id="104871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2020/6/22</a:t>
            </a:fld>
            <a:endParaRPr altLang="en-US" lang="zh-CN"/>
          </a:p>
        </p:txBody>
      </p:sp>
      <p:sp>
        <p:nvSpPr>
          <p:cNvPr id="104871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71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/>
              <a:t>Click to edit Master text styles</a:t>
            </a:r>
          </a:p>
          <a:p>
            <a:pPr lvl="1"/>
            <a:r>
              <a:rPr altLang="zh-CN" lang="en-US"/>
              <a:t>Second level</a:t>
            </a:r>
          </a:p>
          <a:p>
            <a:pPr lvl="2"/>
            <a:r>
              <a:rPr altLang="zh-CN" lang="en-US"/>
              <a:t>Third level</a:t>
            </a:r>
          </a:p>
          <a:p>
            <a:pPr lvl="3"/>
            <a:r>
              <a:rPr altLang="zh-CN" lang="en-US"/>
              <a:t>Fourth level</a:t>
            </a:r>
          </a:p>
          <a:p>
            <a:pPr lvl="4"/>
            <a:r>
              <a:rPr altLang="zh-CN" lang="en-US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2020/6/22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Picture 2097151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-31949" y="-100135"/>
            <a:ext cx="9175949" cy="6958135"/>
          </a:xfrm>
          <a:prstGeom prst="rect"/>
        </p:spPr>
      </p:pic>
      <p:sp>
        <p:nvSpPr>
          <p:cNvPr id="1048606" name="TextBox 1048583"/>
          <p:cNvSpPr txBox="1"/>
          <p:nvPr/>
        </p:nvSpPr>
        <p:spPr>
          <a:xfrm>
            <a:off x="1596558" y="5671080"/>
            <a:ext cx="6620780" cy="205740"/>
          </a:xfrm>
          <a:prstGeom prst="rect"/>
        </p:spPr>
        <p:txBody>
          <a:bodyPr rtlCol="0" wrap="square">
            <a:spAutoFit/>
          </a:bodyPr>
          <a:p>
            <a:pPr algn="ctr"/>
            <a:r>
              <a:rPr b="1" sz="900" lang="en-US">
                <a:solidFill>
                  <a:srgbClr val="0000FF"/>
                </a:solidFill>
              </a:rPr>
              <a:t>Online class is available now at -  </a:t>
            </a:r>
            <a:r>
              <a:rPr b="1" sz="900" lang="en-US">
                <a:solidFill>
                  <a:srgbClr val="C00000"/>
                </a:solidFill>
              </a:rPr>
              <a:t>www.facebook.com/groups/869900720180779</a:t>
            </a:r>
            <a:endParaRPr b="1" sz="900"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">
                      <p:stCondLst>
                        <p:cond delay="indefinite"/>
                      </p:stCondLst>
                      <p:childTnLst>
                        <p:par>
                          <p:cTn fill="hold" id="8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9" nodeType="click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1"/>
                                        <p:tgtEl>
                                          <p:spTgt spid="1048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1048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13"/>
                                        <p:tgtEl>
                                          <p:spTgt spid="104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">
                      <p:stCondLst>
                        <p:cond delay="indefinite"/>
                      </p:stCondLst>
                      <p:childTnLst>
                        <p:par>
                          <p:cTn fill="hold" id="15">
                            <p:stCondLst>
                              <p:cond delay="0"/>
                            </p:stCondLst>
                            <p:childTnLst>
                              <p:par>
                                <p:cTn fill="hold" grpId="1" id="16" nodeType="clickEffect" presetClass="emph" presetID="6" presetSubtype="0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dur="2000" fill="hold" id="17"/>
                                        <p:tgtEl>
                                          <p:spTgt spid="104860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6" grpId="0"/>
      <p:bldP spid="1048606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Subtitle 2"/>
          <p:cNvSpPr>
            <a:spLocks noGrp="1"/>
          </p:cNvSpPr>
          <p:nvPr>
            <p:ph type="subTitle" idx="1"/>
          </p:nvPr>
        </p:nvSpPr>
        <p:spPr>
          <a:xfrm>
            <a:off x="1219069" y="1735422"/>
            <a:ext cx="3974766" cy="693091"/>
          </a:xfrm>
        </p:spPr>
        <p:txBody>
          <a:bodyPr>
            <a:noAutofit/>
          </a:bodyPr>
          <a:p>
            <a:pPr algn="l"/>
            <a:r>
              <a:rPr altLang="zh-CN" b="1" sz="3200" lang="en-US"/>
              <a:t>Articles</a:t>
            </a:r>
          </a:p>
        </p:txBody>
      </p:sp>
      <p:sp>
        <p:nvSpPr>
          <p:cNvPr id="1048662" name="TextBox 1048601"/>
          <p:cNvSpPr txBox="1"/>
          <p:nvPr/>
        </p:nvSpPr>
        <p:spPr>
          <a:xfrm>
            <a:off x="1219069" y="2804159"/>
            <a:ext cx="5508116" cy="574040"/>
          </a:xfrm>
          <a:prstGeom prst="rect"/>
        </p:spPr>
        <p:txBody>
          <a:bodyPr rtlCol="0" wrap="square">
            <a:spAutoFit/>
          </a:bodyPr>
          <a:p>
            <a:pPr algn="l"/>
            <a:r>
              <a:rPr b="1" sz="3200" lang="en-US">
                <a:solidFill>
                  <a:srgbClr val="0000FF"/>
                </a:solidFill>
              </a:rPr>
              <a:t>Omission of Article:  </a:t>
            </a:r>
          </a:p>
        </p:txBody>
      </p:sp>
      <p:sp>
        <p:nvSpPr>
          <p:cNvPr id="1048663" name="Isosceles Triangle 1048587"/>
          <p:cNvSpPr/>
          <p:nvPr/>
        </p:nvSpPr>
        <p:spPr>
          <a:xfrm rot="19881856">
            <a:off x="7492315" y="19406"/>
            <a:ext cx="1158165" cy="494024"/>
          </a:xfrm>
          <a:prstGeom prst="triangle"/>
          <a:solidFill>
            <a:srgbClr val="D66565"/>
          </a:solidFill>
          <a:ln w="63500">
            <a:solidFill>
              <a:srgbClr val="008000"/>
            </a:solidFill>
          </a:ln>
        </p:spPr>
        <p:txBody>
          <a:bodyPr anchor="ctr"/>
          <a:p>
            <a:pPr algn="ctr"/>
            <a:endParaRPr lang="en-US"/>
          </a:p>
        </p:txBody>
      </p:sp>
      <p:sp>
        <p:nvSpPr>
          <p:cNvPr id="1048664" name="TextBox 1048588"/>
          <p:cNvSpPr txBox="1"/>
          <p:nvPr/>
        </p:nvSpPr>
        <p:spPr>
          <a:xfrm>
            <a:off x="6006262" y="574035"/>
            <a:ext cx="4489186" cy="447039"/>
          </a:xfrm>
          <a:prstGeom prst="rect"/>
        </p:spPr>
        <p:txBody>
          <a:bodyPr rtlCol="0" wrap="square">
            <a:spAutoFit/>
          </a:bodyPr>
          <a:p>
            <a:pPr algn="ctr"/>
            <a:r>
              <a:rPr b="1" sz="1200" lang="en-US">
                <a:solidFill>
                  <a:srgbClr val="000000"/>
                </a:solidFill>
              </a:rPr>
              <a:t>Stay Home</a:t>
            </a:r>
          </a:p>
          <a:p>
            <a:pPr algn="ctr"/>
            <a:r>
              <a:rPr b="1" sz="1200" lang="en-US">
                <a:solidFill>
                  <a:srgbClr val="000000"/>
                </a:solidFill>
              </a:rPr>
              <a:t> Safe Home</a:t>
            </a:r>
          </a:p>
        </p:txBody>
      </p:sp>
      <p:sp>
        <p:nvSpPr>
          <p:cNvPr id="1048665" name="TextBox 1048679"/>
          <p:cNvSpPr txBox="1"/>
          <p:nvPr/>
        </p:nvSpPr>
        <p:spPr>
          <a:xfrm>
            <a:off x="1219069" y="3804645"/>
            <a:ext cx="6292049" cy="358141"/>
          </a:xfrm>
          <a:prstGeom prst="rect"/>
        </p:spPr>
        <p:txBody>
          <a:bodyPr rtlCol="0" wrap="square">
            <a:spAutoFit/>
          </a:bodyPr>
          <a:p>
            <a:r>
              <a:rPr b="1" sz="1800" lang="en-US">
                <a:solidFill>
                  <a:srgbClr val="000000"/>
                </a:solidFill>
              </a:rPr>
              <a:t>এবার ২২ টি বিষয় মনে রাখার উপায় জানবোঃ</a:t>
            </a:r>
            <a:endParaRPr altLang="en-US" sz="1800" lang="zh-CN"/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7"/>
                                        <p:tgtEl>
                                          <p:spTgt spid="1048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6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Subtitle 2"/>
          <p:cNvSpPr>
            <a:spLocks noGrp="1"/>
          </p:cNvSpPr>
          <p:nvPr>
            <p:ph type="subTitle" idx="1"/>
          </p:nvPr>
        </p:nvSpPr>
        <p:spPr>
          <a:xfrm>
            <a:off x="1686693" y="1561740"/>
            <a:ext cx="4026331" cy="988635"/>
          </a:xfrm>
        </p:spPr>
        <p:txBody>
          <a:bodyPr>
            <a:noAutofit/>
          </a:bodyPr>
          <a:p>
            <a:pPr algn="l"/>
            <a:r>
              <a:rPr altLang="zh-CN" b="1" sz="3700" lang="en-US"/>
              <a:t>Articles</a:t>
            </a:r>
          </a:p>
        </p:txBody>
      </p:sp>
      <p:sp>
        <p:nvSpPr>
          <p:cNvPr id="1048667" name="TextBox 1048601"/>
          <p:cNvSpPr txBox="1"/>
          <p:nvPr/>
        </p:nvSpPr>
        <p:spPr>
          <a:xfrm>
            <a:off x="1686694" y="2237955"/>
            <a:ext cx="6108973" cy="624840"/>
          </a:xfrm>
          <a:prstGeom prst="rect"/>
        </p:spPr>
        <p:txBody>
          <a:bodyPr rtlCol="0" wrap="square">
            <a:spAutoFit/>
          </a:bodyPr>
          <a:p>
            <a:pPr algn="l"/>
            <a:r>
              <a:rPr b="1" sz="3600" lang="en-US">
                <a:solidFill>
                  <a:srgbClr val="0000FF"/>
                </a:solidFill>
              </a:rPr>
              <a:t>Omission of Article:  </a:t>
            </a:r>
          </a:p>
        </p:txBody>
      </p:sp>
      <p:sp>
        <p:nvSpPr>
          <p:cNvPr id="1048668" name="Isosceles Triangle 1048587"/>
          <p:cNvSpPr/>
          <p:nvPr/>
        </p:nvSpPr>
        <p:spPr>
          <a:xfrm rot="19881856">
            <a:off x="7492315" y="19406"/>
            <a:ext cx="1158165" cy="494024"/>
          </a:xfrm>
          <a:prstGeom prst="triangle"/>
          <a:solidFill>
            <a:srgbClr val="D66565"/>
          </a:solidFill>
          <a:ln w="63500">
            <a:solidFill>
              <a:srgbClr val="008000"/>
            </a:solidFill>
          </a:ln>
        </p:spPr>
        <p:txBody>
          <a:bodyPr anchor="ctr"/>
          <a:p>
            <a:pPr algn="ctr"/>
            <a:endParaRPr lang="en-US"/>
          </a:p>
        </p:txBody>
      </p:sp>
      <p:sp>
        <p:nvSpPr>
          <p:cNvPr id="1048669" name="TextBox 1048588"/>
          <p:cNvSpPr txBox="1"/>
          <p:nvPr/>
        </p:nvSpPr>
        <p:spPr>
          <a:xfrm>
            <a:off x="6006262" y="574035"/>
            <a:ext cx="4489186" cy="447039"/>
          </a:xfrm>
          <a:prstGeom prst="rect"/>
        </p:spPr>
        <p:txBody>
          <a:bodyPr rtlCol="0" wrap="square">
            <a:spAutoFit/>
          </a:bodyPr>
          <a:p>
            <a:pPr algn="ctr"/>
            <a:r>
              <a:rPr b="1" sz="1200" lang="en-US">
                <a:solidFill>
                  <a:srgbClr val="000000"/>
                </a:solidFill>
              </a:rPr>
              <a:t>Stay Home</a:t>
            </a:r>
          </a:p>
          <a:p>
            <a:pPr algn="ctr"/>
            <a:r>
              <a:rPr b="1" sz="1200" lang="en-US">
                <a:solidFill>
                  <a:srgbClr val="000000"/>
                </a:solidFill>
              </a:rPr>
              <a:t> Safe Home</a:t>
            </a:r>
          </a:p>
        </p:txBody>
      </p:sp>
      <p:sp>
        <p:nvSpPr>
          <p:cNvPr id="1048670" name="TextBox 1048679"/>
          <p:cNvSpPr txBox="1"/>
          <p:nvPr/>
        </p:nvSpPr>
        <p:spPr>
          <a:xfrm>
            <a:off x="1686694" y="3103609"/>
            <a:ext cx="5758073" cy="2225041"/>
          </a:xfrm>
          <a:prstGeom prst="rect"/>
        </p:spPr>
        <p:txBody>
          <a:bodyPr rtlCol="0" wrap="square">
            <a:spAutoFit/>
          </a:bodyPr>
          <a:p>
            <a:r>
              <a:rPr b="1" sz="1800" lang="en-US">
                <a:solidFill>
                  <a:srgbClr val="000000"/>
                </a:solidFill>
              </a:rPr>
              <a:t>এবার ২২ টি বিষয় মনে রাখার উপায় জানবঃ</a:t>
            </a:r>
          </a:p>
          <a:p>
            <a:r>
              <a:rPr b="1" sz="1800" lang="en-US">
                <a:solidFill>
                  <a:srgbClr val="000000"/>
                </a:solidFill>
              </a:rPr>
              <a:t>প্রথমে Noun: এখানে ৫ টি Noun এর কথা বলা হয়েছে--</a:t>
            </a:r>
          </a:p>
          <a:p>
            <a:r>
              <a:rPr b="1" sz="1800" lang="en-US">
                <a:solidFill>
                  <a:srgbClr val="000000"/>
                </a:solidFill>
              </a:rPr>
              <a:t>1.Proper Noun</a:t>
            </a:r>
          </a:p>
          <a:p>
            <a:r>
              <a:rPr b="1" sz="1800" lang="en-US">
                <a:solidFill>
                  <a:srgbClr val="000000"/>
                </a:solidFill>
              </a:rPr>
              <a:t>2.Uncontrollable Noun</a:t>
            </a:r>
          </a:p>
          <a:p>
            <a:r>
              <a:rPr b="1" sz="1800" lang="en-US">
                <a:solidFill>
                  <a:srgbClr val="000000"/>
                </a:solidFill>
              </a:rPr>
              <a:t>3.Abstract Noun</a:t>
            </a:r>
          </a:p>
          <a:p>
            <a:r>
              <a:rPr b="1" sz="1800" lang="en-US">
                <a:solidFill>
                  <a:srgbClr val="000000"/>
                </a:solidFill>
              </a:rPr>
              <a:t>4.Material Noun</a:t>
            </a:r>
          </a:p>
          <a:p>
            <a:r>
              <a:rPr b="1" sz="1800" lang="en-US">
                <a:solidFill>
                  <a:srgbClr val="000000"/>
                </a:solidFill>
              </a:rPr>
              <a:t>5.Plural Noun   </a:t>
            </a:r>
          </a:p>
          <a:p>
            <a:endParaRPr b="1" sz="1800"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7"/>
                                        <p:tgtEl>
                                          <p:spTgt spid="1048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7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1" name="Subtitle 2"/>
          <p:cNvSpPr>
            <a:spLocks noGrp="1"/>
          </p:cNvSpPr>
          <p:nvPr>
            <p:ph type="subTitle" idx="1"/>
          </p:nvPr>
        </p:nvSpPr>
        <p:spPr>
          <a:xfrm>
            <a:off x="1195705" y="526757"/>
            <a:ext cx="4026331" cy="988635"/>
          </a:xfrm>
        </p:spPr>
        <p:txBody>
          <a:bodyPr>
            <a:noAutofit/>
          </a:bodyPr>
          <a:p>
            <a:pPr algn="l"/>
            <a:r>
              <a:rPr altLang="zh-CN" b="1" sz="3700" lang="en-US"/>
              <a:t>Articles</a:t>
            </a:r>
          </a:p>
        </p:txBody>
      </p:sp>
      <p:sp>
        <p:nvSpPr>
          <p:cNvPr id="1048672" name="TextBox 1048601"/>
          <p:cNvSpPr txBox="1"/>
          <p:nvPr/>
        </p:nvSpPr>
        <p:spPr>
          <a:xfrm>
            <a:off x="1195706" y="1293919"/>
            <a:ext cx="5050004" cy="624840"/>
          </a:xfrm>
          <a:prstGeom prst="rect"/>
        </p:spPr>
        <p:txBody>
          <a:bodyPr rtlCol="0" wrap="square">
            <a:spAutoFit/>
          </a:bodyPr>
          <a:p>
            <a:pPr algn="l"/>
            <a:r>
              <a:rPr b="1" sz="3600" lang="en-US">
                <a:solidFill>
                  <a:srgbClr val="0000FF"/>
                </a:solidFill>
              </a:rPr>
              <a:t>Omission of Article:  </a:t>
            </a:r>
          </a:p>
        </p:txBody>
      </p:sp>
      <p:sp>
        <p:nvSpPr>
          <p:cNvPr id="1048673" name="Isosceles Triangle 1048587"/>
          <p:cNvSpPr/>
          <p:nvPr/>
        </p:nvSpPr>
        <p:spPr>
          <a:xfrm rot="19881856">
            <a:off x="7492315" y="19406"/>
            <a:ext cx="1158165" cy="494024"/>
          </a:xfrm>
          <a:prstGeom prst="triangle"/>
          <a:solidFill>
            <a:srgbClr val="D66565"/>
          </a:solidFill>
          <a:ln w="63500">
            <a:solidFill>
              <a:srgbClr val="008000"/>
            </a:solidFill>
          </a:ln>
        </p:spPr>
        <p:txBody>
          <a:bodyPr anchor="ctr"/>
          <a:p>
            <a:pPr algn="ctr"/>
            <a:endParaRPr lang="en-US"/>
          </a:p>
        </p:txBody>
      </p:sp>
      <p:sp>
        <p:nvSpPr>
          <p:cNvPr id="1048674" name="TextBox 1048588"/>
          <p:cNvSpPr txBox="1"/>
          <p:nvPr/>
        </p:nvSpPr>
        <p:spPr>
          <a:xfrm>
            <a:off x="6006262" y="574035"/>
            <a:ext cx="4489186" cy="447039"/>
          </a:xfrm>
          <a:prstGeom prst="rect"/>
        </p:spPr>
        <p:txBody>
          <a:bodyPr rtlCol="0" wrap="square">
            <a:spAutoFit/>
          </a:bodyPr>
          <a:p>
            <a:pPr algn="ctr"/>
            <a:r>
              <a:rPr b="1" sz="1200" lang="en-US">
                <a:solidFill>
                  <a:srgbClr val="000000"/>
                </a:solidFill>
              </a:rPr>
              <a:t>Stay Home</a:t>
            </a:r>
          </a:p>
          <a:p>
            <a:pPr algn="ctr"/>
            <a:r>
              <a:rPr b="1" sz="1200" lang="en-US">
                <a:solidFill>
                  <a:srgbClr val="000000"/>
                </a:solidFill>
              </a:rPr>
              <a:t> Safe Home</a:t>
            </a:r>
          </a:p>
        </p:txBody>
      </p:sp>
      <p:sp>
        <p:nvSpPr>
          <p:cNvPr id="1048675" name="TextBox 1048689"/>
          <p:cNvSpPr txBox="1"/>
          <p:nvPr/>
        </p:nvSpPr>
        <p:spPr>
          <a:xfrm>
            <a:off x="1195707" y="2191607"/>
            <a:ext cx="6752584" cy="3291840"/>
          </a:xfrm>
          <a:prstGeom prst="rect"/>
        </p:spPr>
        <p:txBody>
          <a:bodyPr rtlCol="0" wrap="square">
            <a:spAutoFit/>
          </a:bodyPr>
          <a:p>
            <a:r>
              <a:rPr b="1" sz="1800" lang="en-US">
                <a:solidFill>
                  <a:srgbClr val="000000"/>
                </a:solidFill>
              </a:rPr>
              <a:t>এবার ২২ টি বিষয় মনে রাখার উপায় জানবঃ</a:t>
            </a:r>
          </a:p>
          <a:p>
            <a:r>
              <a:rPr b="1" sz="1800" lang="en-US">
                <a:solidFill>
                  <a:srgbClr val="000000"/>
                </a:solidFill>
              </a:rPr>
              <a:t>এর পর ১১ টি Name এর কথা বলা হয়েছে---</a:t>
            </a:r>
          </a:p>
          <a:p>
            <a:r>
              <a:rPr b="1" sz="1800" lang="en-US">
                <a:solidFill>
                  <a:srgbClr val="000000"/>
                </a:solidFill>
              </a:rPr>
              <a:t>1.Name of Crowd Place</a:t>
            </a:r>
          </a:p>
          <a:p>
            <a:r>
              <a:rPr b="1" sz="1800" lang="en-US">
                <a:solidFill>
                  <a:srgbClr val="000000"/>
                </a:solidFill>
              </a:rPr>
              <a:t>2.Name of Male</a:t>
            </a:r>
          </a:p>
          <a:p>
            <a:r>
              <a:rPr b="1" sz="1800" lang="en-US">
                <a:solidFill>
                  <a:srgbClr val="000000"/>
                </a:solidFill>
              </a:rPr>
              <a:t>3.Name of Humanity</a:t>
            </a:r>
          </a:p>
          <a:p>
            <a:r>
              <a:rPr b="1" sz="1800" lang="en-US">
                <a:solidFill>
                  <a:srgbClr val="000000"/>
                </a:solidFill>
              </a:rPr>
              <a:t>4.Name of Country</a:t>
            </a:r>
          </a:p>
          <a:p>
            <a:r>
              <a:rPr b="1" sz="1800" lang="en-US">
                <a:solidFill>
                  <a:srgbClr val="000000"/>
                </a:solidFill>
              </a:rPr>
              <a:t>5.Name of Language</a:t>
            </a:r>
          </a:p>
          <a:p>
            <a:r>
              <a:rPr b="1" sz="1800" lang="en-US">
                <a:solidFill>
                  <a:srgbClr val="000000"/>
                </a:solidFill>
              </a:rPr>
              <a:t>6.Name of Diseases</a:t>
            </a:r>
          </a:p>
          <a:p>
            <a:r>
              <a:rPr b="1" sz="1800" lang="en-US">
                <a:solidFill>
                  <a:srgbClr val="000000"/>
                </a:solidFill>
              </a:rPr>
              <a:t>7.Name of Sports</a:t>
            </a:r>
          </a:p>
          <a:p>
            <a:r>
              <a:rPr b="1" sz="1800" lang="en-US">
                <a:solidFill>
                  <a:srgbClr val="000000"/>
                </a:solidFill>
              </a:rPr>
              <a:t>8.Name of Science-subjects</a:t>
            </a:r>
          </a:p>
          <a:p>
            <a:r>
              <a:rPr b="1" sz="1800" lang="en-US">
                <a:solidFill>
                  <a:srgbClr val="000000"/>
                </a:solidFill>
              </a:rPr>
              <a:t>9.Name of Festival</a:t>
            </a:r>
          </a:p>
          <a:p>
            <a:r>
              <a:rPr b="1" sz="1800" lang="en-US">
                <a:solidFill>
                  <a:srgbClr val="000000"/>
                </a:solidFill>
              </a:rPr>
              <a:t>10.Name of Month-Date &amp; 11. Name of Professional       </a:t>
            </a: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7"/>
                                        <p:tgtEl>
                                          <p:spTgt spid="104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7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6" name="Subtitle 2"/>
          <p:cNvSpPr>
            <a:spLocks noGrp="1"/>
          </p:cNvSpPr>
          <p:nvPr>
            <p:ph type="subTitle" idx="1"/>
          </p:nvPr>
        </p:nvSpPr>
        <p:spPr>
          <a:xfrm>
            <a:off x="1343056" y="1679631"/>
            <a:ext cx="4026331" cy="988635"/>
          </a:xfrm>
        </p:spPr>
        <p:txBody>
          <a:bodyPr>
            <a:noAutofit/>
          </a:bodyPr>
          <a:p>
            <a:pPr algn="l"/>
            <a:r>
              <a:rPr altLang="zh-CN" b="1" sz="3700" lang="en-US"/>
              <a:t>Articles</a:t>
            </a:r>
          </a:p>
        </p:txBody>
      </p:sp>
      <p:sp>
        <p:nvSpPr>
          <p:cNvPr id="1048677" name="TextBox 1048601"/>
          <p:cNvSpPr txBox="1"/>
          <p:nvPr/>
        </p:nvSpPr>
        <p:spPr>
          <a:xfrm>
            <a:off x="1343056" y="2668267"/>
            <a:ext cx="5479738" cy="624840"/>
          </a:xfrm>
          <a:prstGeom prst="rect"/>
        </p:spPr>
        <p:txBody>
          <a:bodyPr rtlCol="0" wrap="square">
            <a:spAutoFit/>
          </a:bodyPr>
          <a:p>
            <a:pPr algn="l"/>
            <a:r>
              <a:rPr b="1" sz="3600" lang="en-US">
                <a:solidFill>
                  <a:srgbClr val="0000FF"/>
                </a:solidFill>
              </a:rPr>
              <a:t>Omission of Article:  </a:t>
            </a:r>
          </a:p>
        </p:txBody>
      </p:sp>
      <p:sp>
        <p:nvSpPr>
          <p:cNvPr id="1048678" name="Isosceles Triangle 1048587"/>
          <p:cNvSpPr/>
          <p:nvPr/>
        </p:nvSpPr>
        <p:spPr>
          <a:xfrm rot="19881856">
            <a:off x="7492315" y="19406"/>
            <a:ext cx="1158165" cy="494024"/>
          </a:xfrm>
          <a:prstGeom prst="triangle"/>
          <a:solidFill>
            <a:srgbClr val="D66565"/>
          </a:solidFill>
          <a:ln w="63500">
            <a:solidFill>
              <a:srgbClr val="008000"/>
            </a:solidFill>
          </a:ln>
        </p:spPr>
        <p:txBody>
          <a:bodyPr anchor="ctr"/>
          <a:p>
            <a:pPr algn="ctr"/>
            <a:endParaRPr lang="en-US"/>
          </a:p>
        </p:txBody>
      </p:sp>
      <p:sp>
        <p:nvSpPr>
          <p:cNvPr id="1048679" name="TextBox 1048588"/>
          <p:cNvSpPr txBox="1"/>
          <p:nvPr/>
        </p:nvSpPr>
        <p:spPr>
          <a:xfrm>
            <a:off x="6006262" y="574035"/>
            <a:ext cx="4489186" cy="447039"/>
          </a:xfrm>
          <a:prstGeom prst="rect"/>
        </p:spPr>
        <p:txBody>
          <a:bodyPr rtlCol="0" wrap="square">
            <a:spAutoFit/>
          </a:bodyPr>
          <a:p>
            <a:pPr algn="ctr"/>
            <a:r>
              <a:rPr b="1" sz="1200" lang="en-US">
                <a:solidFill>
                  <a:srgbClr val="000000"/>
                </a:solidFill>
              </a:rPr>
              <a:t>Stay Home</a:t>
            </a:r>
          </a:p>
          <a:p>
            <a:pPr algn="ctr"/>
            <a:r>
              <a:rPr b="1" sz="1200" lang="en-US">
                <a:solidFill>
                  <a:srgbClr val="000000"/>
                </a:solidFill>
              </a:rPr>
              <a:t> Safe Home</a:t>
            </a:r>
          </a:p>
        </p:txBody>
      </p:sp>
      <p:sp>
        <p:nvSpPr>
          <p:cNvPr id="1048680" name="TextBox 1048699"/>
          <p:cNvSpPr txBox="1"/>
          <p:nvPr/>
        </p:nvSpPr>
        <p:spPr>
          <a:xfrm>
            <a:off x="1343056" y="3429000"/>
            <a:ext cx="4975381" cy="1958341"/>
          </a:xfrm>
          <a:prstGeom prst="rect"/>
        </p:spPr>
        <p:txBody>
          <a:bodyPr rtlCol="0" wrap="square">
            <a:spAutoFit/>
          </a:bodyPr>
          <a:p>
            <a:r>
              <a:rPr b="1" sz="1800" lang="en-US">
                <a:solidFill>
                  <a:srgbClr val="000000"/>
                </a:solidFill>
              </a:rPr>
              <a:t>এবার ২২ টি বিষয় মনে রাখার উপায় জানবঃ</a:t>
            </a:r>
          </a:p>
          <a:p>
            <a:r>
              <a:rPr b="1" sz="1800" lang="en-US">
                <a:solidFill>
                  <a:srgbClr val="000000"/>
                </a:solidFill>
              </a:rPr>
              <a:t>সব শেষে ৫ টি Other facts এর কথা বলা হয়েছে----</a:t>
            </a:r>
          </a:p>
          <a:p>
            <a:r>
              <a:rPr b="1" sz="1800" lang="en-US">
                <a:solidFill>
                  <a:srgbClr val="000000"/>
                </a:solidFill>
              </a:rPr>
              <a:t>1.Adjective</a:t>
            </a:r>
          </a:p>
          <a:p>
            <a:r>
              <a:rPr b="1" sz="1800" lang="en-US">
                <a:solidFill>
                  <a:srgbClr val="000000"/>
                </a:solidFill>
              </a:rPr>
              <a:t>2.Possessive</a:t>
            </a:r>
          </a:p>
          <a:p>
            <a:r>
              <a:rPr b="1" sz="1800" lang="en-US">
                <a:solidFill>
                  <a:srgbClr val="000000"/>
                </a:solidFill>
              </a:rPr>
              <a:t>3.Determiners.</a:t>
            </a:r>
          </a:p>
          <a:p>
            <a:r>
              <a:rPr b="1" sz="1800" lang="en-US">
                <a:solidFill>
                  <a:srgbClr val="000000"/>
                </a:solidFill>
              </a:rPr>
              <a:t>4.Some Numerical Words</a:t>
            </a:r>
          </a:p>
          <a:p>
            <a:r>
              <a:rPr b="1" sz="1800" lang="en-US">
                <a:solidFill>
                  <a:srgbClr val="000000"/>
                </a:solidFill>
              </a:rPr>
              <a:t>5. Nature/Society/Space/Night          </a:t>
            </a:r>
            <a:endParaRPr altLang="en-US" sz="1800" lang="zh-CN"/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7"/>
                                        <p:tgtEl>
                                          <p:spTgt spid="104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8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1" name="Isosceles Triangle 1048587"/>
          <p:cNvSpPr/>
          <p:nvPr/>
        </p:nvSpPr>
        <p:spPr>
          <a:xfrm rot="19881856">
            <a:off x="7492315" y="19406"/>
            <a:ext cx="1158165" cy="494024"/>
          </a:xfrm>
          <a:prstGeom prst="triangle"/>
          <a:solidFill>
            <a:srgbClr val="D66565"/>
          </a:solidFill>
          <a:ln w="63500">
            <a:solidFill>
              <a:srgbClr val="008000"/>
            </a:solidFill>
          </a:ln>
        </p:spPr>
        <p:txBody>
          <a:bodyPr anchor="ctr"/>
          <a:p>
            <a:pPr algn="ctr"/>
            <a:endParaRPr lang="en-US"/>
          </a:p>
        </p:txBody>
      </p:sp>
      <p:sp>
        <p:nvSpPr>
          <p:cNvPr id="1048682" name="TextBox 1048588"/>
          <p:cNvSpPr txBox="1"/>
          <p:nvPr/>
        </p:nvSpPr>
        <p:spPr>
          <a:xfrm>
            <a:off x="6006262" y="574035"/>
            <a:ext cx="4489186" cy="447039"/>
          </a:xfrm>
          <a:prstGeom prst="rect"/>
        </p:spPr>
        <p:txBody>
          <a:bodyPr rtlCol="0" wrap="square">
            <a:spAutoFit/>
          </a:bodyPr>
          <a:p>
            <a:pPr algn="ctr"/>
            <a:r>
              <a:rPr b="1" sz="1200" lang="en-US">
                <a:solidFill>
                  <a:srgbClr val="000000"/>
                </a:solidFill>
              </a:rPr>
              <a:t>Stay Home</a:t>
            </a:r>
          </a:p>
          <a:p>
            <a:pPr algn="ctr"/>
            <a:r>
              <a:rPr b="1" sz="1200" lang="en-US">
                <a:solidFill>
                  <a:srgbClr val="000000"/>
                </a:solidFill>
              </a:rPr>
              <a:t> Safe Home</a:t>
            </a:r>
          </a:p>
        </p:txBody>
      </p:sp>
      <p:sp>
        <p:nvSpPr>
          <p:cNvPr id="1048683" name="TextBox 1048625"/>
          <p:cNvSpPr txBox="1"/>
          <p:nvPr/>
        </p:nvSpPr>
        <p:spPr>
          <a:xfrm>
            <a:off x="1467965" y="318764"/>
            <a:ext cx="5149065" cy="650240"/>
          </a:xfrm>
          <a:prstGeom prst="rect"/>
        </p:spPr>
        <p:txBody>
          <a:bodyPr rtlCol="0" wrap="square">
            <a:spAutoFit/>
          </a:bodyPr>
          <a:p>
            <a:pPr algn="ctr"/>
            <a:r>
              <a:rPr b="1" sz="3900" lang="en-US">
                <a:solidFill>
                  <a:srgbClr val="0000FF"/>
                </a:solidFill>
              </a:rPr>
              <a:t>Let's Practice</a:t>
            </a:r>
          </a:p>
        </p:txBody>
      </p:sp>
      <p:sp>
        <p:nvSpPr>
          <p:cNvPr id="1048684" name="TextBox 1048626"/>
          <p:cNvSpPr txBox="1"/>
          <p:nvPr/>
        </p:nvSpPr>
        <p:spPr>
          <a:xfrm>
            <a:off x="98087" y="969004"/>
            <a:ext cx="9045913" cy="2606040"/>
          </a:xfrm>
          <a:prstGeom prst="rect"/>
        </p:spPr>
        <p:txBody>
          <a:bodyPr rtlCol="0" wrap="square">
            <a:spAutoFit/>
          </a:bodyPr>
          <a:p>
            <a:pPr algn="l"/>
            <a:r>
              <a:rPr b="1" sz="2800" lang="en-US">
                <a:solidFill>
                  <a:srgbClr val="000000"/>
                </a:solidFill>
              </a:rPr>
              <a:t>DB-2017:  I live in(a)___Rajshahi.My elder brother who is (b)___engineer,works in Dhaka.(c)___last summer he asked me to stay(d)___few days with him and sent me (e)___plane ticket.That was my first journey by(f)___air.I arrived at(g)__airport about(h)___hour before(i)___flight.It was(j)___enjoyable plane journey.</a:t>
            </a: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8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dur="500" id="7"/>
                                        <p:tgtEl>
                                          <p:spTgt spid="104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12"/>
                                        <p:tgtEl>
                                          <p:spTgt spid="104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83" grpId="0"/>
      <p:bldP spid="104868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5" name="Isosceles Triangle 1048587"/>
          <p:cNvSpPr/>
          <p:nvPr/>
        </p:nvSpPr>
        <p:spPr>
          <a:xfrm rot="19881856">
            <a:off x="7492315" y="19406"/>
            <a:ext cx="1158165" cy="494024"/>
          </a:xfrm>
          <a:prstGeom prst="triangle"/>
          <a:solidFill>
            <a:srgbClr val="D66565"/>
          </a:solidFill>
          <a:ln w="63500">
            <a:solidFill>
              <a:srgbClr val="008000"/>
            </a:solidFill>
          </a:ln>
        </p:spPr>
        <p:txBody>
          <a:bodyPr anchor="ctr"/>
          <a:p>
            <a:pPr algn="ctr"/>
            <a:endParaRPr lang="en-US"/>
          </a:p>
        </p:txBody>
      </p:sp>
      <p:sp>
        <p:nvSpPr>
          <p:cNvPr id="1048686" name="TextBox 1048588"/>
          <p:cNvSpPr txBox="1"/>
          <p:nvPr/>
        </p:nvSpPr>
        <p:spPr>
          <a:xfrm>
            <a:off x="6006262" y="574035"/>
            <a:ext cx="4489186" cy="447039"/>
          </a:xfrm>
          <a:prstGeom prst="rect"/>
        </p:spPr>
        <p:txBody>
          <a:bodyPr rtlCol="0" wrap="square">
            <a:spAutoFit/>
          </a:bodyPr>
          <a:p>
            <a:pPr algn="ctr"/>
            <a:r>
              <a:rPr b="1" sz="1200" lang="en-US">
                <a:solidFill>
                  <a:srgbClr val="000000"/>
                </a:solidFill>
              </a:rPr>
              <a:t>Stay Home</a:t>
            </a:r>
          </a:p>
          <a:p>
            <a:pPr algn="ctr"/>
            <a:r>
              <a:rPr b="1" sz="1200" lang="en-US">
                <a:solidFill>
                  <a:srgbClr val="000000"/>
                </a:solidFill>
              </a:rPr>
              <a:t> Safe Home</a:t>
            </a:r>
          </a:p>
        </p:txBody>
      </p:sp>
      <p:sp>
        <p:nvSpPr>
          <p:cNvPr id="1048687" name="TextBox 1048629"/>
          <p:cNvSpPr txBox="1"/>
          <p:nvPr/>
        </p:nvSpPr>
        <p:spPr>
          <a:xfrm>
            <a:off x="1467965" y="318764"/>
            <a:ext cx="5149065" cy="650240"/>
          </a:xfrm>
          <a:prstGeom prst="rect"/>
        </p:spPr>
        <p:txBody>
          <a:bodyPr rtlCol="0" wrap="square">
            <a:spAutoFit/>
          </a:bodyPr>
          <a:p>
            <a:pPr algn="ctr"/>
            <a:r>
              <a:rPr b="1" sz="3900" lang="en-US">
                <a:solidFill>
                  <a:srgbClr val="0000FF"/>
                </a:solidFill>
              </a:rPr>
              <a:t>Let's Practice</a:t>
            </a:r>
          </a:p>
        </p:txBody>
      </p:sp>
      <p:sp>
        <p:nvSpPr>
          <p:cNvPr id="1048688" name="TextBox 1048630"/>
          <p:cNvSpPr txBox="1"/>
          <p:nvPr/>
        </p:nvSpPr>
        <p:spPr>
          <a:xfrm>
            <a:off x="98087" y="969004"/>
            <a:ext cx="9045913" cy="2606040"/>
          </a:xfrm>
          <a:prstGeom prst="rect"/>
        </p:spPr>
        <p:txBody>
          <a:bodyPr rtlCol="0" wrap="square">
            <a:spAutoFit/>
          </a:bodyPr>
          <a:p>
            <a:pPr algn="l"/>
            <a:r>
              <a:rPr b="1" sz="2800" lang="en-US">
                <a:solidFill>
                  <a:srgbClr val="000000"/>
                </a:solidFill>
              </a:rPr>
              <a:t>DB-2017:  I live in(a)___Rajshahi.My elder brother who is (b)___engineer,works in Dhaka.(c)___last summer he asked me to stay(d)___few days with him and sent me (e)___plane ticket.That was my first journey by(f)___air.I arrived at(g)__airport about(h)___hour before(i)___flight.It was(j)___enjoyable plane journey.</a:t>
            </a:r>
          </a:p>
        </p:txBody>
      </p:sp>
      <p:sp>
        <p:nvSpPr>
          <p:cNvPr id="1048689" name="TextBox 1048631"/>
          <p:cNvSpPr txBox="1"/>
          <p:nvPr/>
        </p:nvSpPr>
        <p:spPr>
          <a:xfrm>
            <a:off x="3406820" y="802633"/>
            <a:ext cx="660584" cy="561340"/>
          </a:xfrm>
          <a:prstGeom prst="rect"/>
        </p:spPr>
        <p:txBody>
          <a:bodyPr rtlCol="0" wrap="square">
            <a:spAutoFit/>
          </a:bodyPr>
          <a:p>
            <a:r>
              <a:rPr b="1" sz="3100" lang="en-US">
                <a:solidFill>
                  <a:srgbClr val="0000FF"/>
                </a:solidFill>
              </a:rPr>
              <a:t>×</a:t>
            </a:r>
          </a:p>
        </p:txBody>
      </p:sp>
      <p:sp>
        <p:nvSpPr>
          <p:cNvPr id="1048690" name="TextBox 1048632"/>
          <p:cNvSpPr txBox="1"/>
          <p:nvPr/>
        </p:nvSpPr>
        <p:spPr>
          <a:xfrm>
            <a:off x="5454053" y="1276344"/>
            <a:ext cx="712444" cy="569387"/>
          </a:xfrm>
          <a:prstGeom prst="rect"/>
        </p:spPr>
        <p:txBody>
          <a:bodyPr rtlCol="0" wrap="square">
            <a:spAutoFit/>
          </a:bodyPr>
          <a:p>
            <a:r>
              <a:rPr b="1" sz="3100" lang="en-US">
                <a:solidFill>
                  <a:srgbClr val="0000FF"/>
                </a:solidFill>
              </a:rPr>
              <a:t>×</a:t>
            </a:r>
          </a:p>
        </p:txBody>
      </p:sp>
      <p:sp>
        <p:nvSpPr>
          <p:cNvPr id="1048691" name="TextBox 1048633"/>
          <p:cNvSpPr txBox="1"/>
          <p:nvPr/>
        </p:nvSpPr>
        <p:spPr>
          <a:xfrm>
            <a:off x="7898253" y="2173016"/>
            <a:ext cx="326634" cy="561340"/>
          </a:xfrm>
          <a:prstGeom prst="rect"/>
        </p:spPr>
        <p:txBody>
          <a:bodyPr rtlCol="0" wrap="square">
            <a:spAutoFit/>
          </a:bodyPr>
          <a:p>
            <a:r>
              <a:rPr b="1" sz="3100" lang="en-US">
                <a:solidFill>
                  <a:srgbClr val="0000FF"/>
                </a:solidFill>
              </a:rPr>
              <a:t>×</a:t>
            </a: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0486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0486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9"/>
                                        <p:tgtEl>
                                          <p:spTgt spid="1048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>
                      <p:stCondLst>
                        <p:cond delay="indefinite"/>
                      </p:stCondLst>
                      <p:childTnLst>
                        <p:par>
                          <p:cTn fill="hold" id="11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2" nodeType="click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1048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5"/>
                                        <p:tgtEl>
                                          <p:spTgt spid="1048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16"/>
                                        <p:tgtEl>
                                          <p:spTgt spid="1048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">
                      <p:stCondLst>
                        <p:cond delay="indefinite"/>
                      </p:stCondLst>
                      <p:childTnLst>
                        <p:par>
                          <p:cTn fill="hold" id="18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9" nodeType="click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1"/>
                                        <p:tgtEl>
                                          <p:spTgt spid="10486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10486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23"/>
                                        <p:tgtEl>
                                          <p:spTgt spid="1048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89" grpId="0"/>
      <p:bldP spid="1048690" grpId="0"/>
      <p:bldP spid="104869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2" name="Isosceles Triangle 1048587"/>
          <p:cNvSpPr/>
          <p:nvPr/>
        </p:nvSpPr>
        <p:spPr>
          <a:xfrm rot="19881856">
            <a:off x="7492315" y="19406"/>
            <a:ext cx="1158165" cy="494024"/>
          </a:xfrm>
          <a:prstGeom prst="triangle"/>
          <a:solidFill>
            <a:srgbClr val="D66565"/>
          </a:solidFill>
          <a:ln w="63500">
            <a:solidFill>
              <a:srgbClr val="008000"/>
            </a:solidFill>
          </a:ln>
        </p:spPr>
        <p:txBody>
          <a:bodyPr anchor="ctr"/>
          <a:p>
            <a:pPr algn="ctr"/>
            <a:endParaRPr lang="en-US"/>
          </a:p>
        </p:txBody>
      </p:sp>
      <p:sp>
        <p:nvSpPr>
          <p:cNvPr id="1048693" name="TextBox 1048588"/>
          <p:cNvSpPr txBox="1"/>
          <p:nvPr/>
        </p:nvSpPr>
        <p:spPr>
          <a:xfrm>
            <a:off x="6006262" y="574035"/>
            <a:ext cx="4489186" cy="447039"/>
          </a:xfrm>
          <a:prstGeom prst="rect"/>
        </p:spPr>
        <p:txBody>
          <a:bodyPr rtlCol="0" wrap="square">
            <a:spAutoFit/>
          </a:bodyPr>
          <a:p>
            <a:pPr algn="ctr"/>
            <a:r>
              <a:rPr b="1" sz="1200" lang="en-US">
                <a:solidFill>
                  <a:srgbClr val="000000"/>
                </a:solidFill>
              </a:rPr>
              <a:t>Stay Home</a:t>
            </a:r>
          </a:p>
          <a:p>
            <a:pPr algn="ctr"/>
            <a:r>
              <a:rPr b="1" sz="1200" lang="en-US">
                <a:solidFill>
                  <a:srgbClr val="000000"/>
                </a:solidFill>
              </a:rPr>
              <a:t> Safe Home</a:t>
            </a:r>
          </a:p>
        </p:txBody>
      </p:sp>
      <p:sp>
        <p:nvSpPr>
          <p:cNvPr id="1048694" name="TextBox 1048636"/>
          <p:cNvSpPr txBox="1"/>
          <p:nvPr/>
        </p:nvSpPr>
        <p:spPr>
          <a:xfrm>
            <a:off x="1740726" y="472433"/>
            <a:ext cx="5149065" cy="650240"/>
          </a:xfrm>
          <a:prstGeom prst="rect"/>
        </p:spPr>
        <p:txBody>
          <a:bodyPr rtlCol="0" wrap="square">
            <a:spAutoFit/>
          </a:bodyPr>
          <a:p>
            <a:pPr algn="ctr"/>
            <a:r>
              <a:rPr b="1" sz="3900" lang="en-US">
                <a:solidFill>
                  <a:srgbClr val="0000FF"/>
                </a:solidFill>
              </a:rPr>
              <a:t>Let's Practice</a:t>
            </a:r>
          </a:p>
        </p:txBody>
      </p:sp>
      <p:sp>
        <p:nvSpPr>
          <p:cNvPr id="1048695" name="TextBox 1048637"/>
          <p:cNvSpPr txBox="1"/>
          <p:nvPr/>
        </p:nvSpPr>
        <p:spPr>
          <a:xfrm>
            <a:off x="98087" y="969004"/>
            <a:ext cx="9045913" cy="3025140"/>
          </a:xfrm>
          <a:prstGeom prst="rect"/>
        </p:spPr>
        <p:txBody>
          <a:bodyPr rtlCol="0" wrap="square">
            <a:spAutoFit/>
          </a:bodyPr>
          <a:p>
            <a:pPr algn="l"/>
            <a:endParaRPr b="1" sz="2800" lang="en-US">
              <a:solidFill>
                <a:srgbClr val="000000"/>
              </a:solidFill>
            </a:endParaRPr>
          </a:p>
          <a:p>
            <a:pPr algn="l"/>
            <a:r>
              <a:rPr b="1" sz="2800" lang="en-US">
                <a:solidFill>
                  <a:srgbClr val="000000"/>
                </a:solidFill>
              </a:rPr>
              <a:t>RJB--2017: Rainy season is one of(a)___most enjoyable seasons in(b)___Bangladesh.It rains(c)___almost all(d)___day long.Everybody becomes(e)___poet on a nainy day.But(f)___poor people suffer(g)___much on this day.Floods occur during(h)___rainy season.None can avoid(i)___impact of(j)____rainy season.</a:t>
            </a:r>
            <a:endParaRPr altLang="en-US" lang="zh-CN"/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7"/>
                                        <p:tgtEl>
                                          <p:spTgt spid="1048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12"/>
                                        <p:tgtEl>
                                          <p:spTgt spid="1048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94" grpId="0"/>
      <p:bldP spid="104869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Isosceles Triangle 1048587"/>
          <p:cNvSpPr/>
          <p:nvPr/>
        </p:nvSpPr>
        <p:spPr>
          <a:xfrm rot="19881856">
            <a:off x="7492315" y="19406"/>
            <a:ext cx="1158165" cy="494024"/>
          </a:xfrm>
          <a:prstGeom prst="triangle"/>
          <a:solidFill>
            <a:srgbClr val="D66565"/>
          </a:solidFill>
          <a:ln w="63500">
            <a:solidFill>
              <a:srgbClr val="008000"/>
            </a:solidFill>
          </a:ln>
        </p:spPr>
        <p:txBody>
          <a:bodyPr anchor="ctr"/>
          <a:p>
            <a:pPr algn="ctr"/>
            <a:endParaRPr lang="en-US"/>
          </a:p>
        </p:txBody>
      </p:sp>
      <p:sp>
        <p:nvSpPr>
          <p:cNvPr id="1048599" name="TextBox 1048588"/>
          <p:cNvSpPr txBox="1"/>
          <p:nvPr/>
        </p:nvSpPr>
        <p:spPr>
          <a:xfrm>
            <a:off x="6006262" y="574035"/>
            <a:ext cx="4489186" cy="447039"/>
          </a:xfrm>
          <a:prstGeom prst="rect"/>
        </p:spPr>
        <p:txBody>
          <a:bodyPr rtlCol="0" wrap="square">
            <a:spAutoFit/>
          </a:bodyPr>
          <a:p>
            <a:pPr algn="ctr"/>
            <a:r>
              <a:rPr b="1" sz="1200" lang="en-US">
                <a:solidFill>
                  <a:srgbClr val="000000"/>
                </a:solidFill>
              </a:rPr>
              <a:t>Stay Home</a:t>
            </a:r>
          </a:p>
          <a:p>
            <a:pPr algn="ctr"/>
            <a:r>
              <a:rPr b="1" sz="1200" lang="en-US">
                <a:solidFill>
                  <a:srgbClr val="000000"/>
                </a:solidFill>
              </a:rPr>
              <a:t> Safe Home</a:t>
            </a:r>
          </a:p>
        </p:txBody>
      </p:sp>
      <p:sp>
        <p:nvSpPr>
          <p:cNvPr id="1048600" name="TextBox 1048641"/>
          <p:cNvSpPr txBox="1"/>
          <p:nvPr/>
        </p:nvSpPr>
        <p:spPr>
          <a:xfrm>
            <a:off x="98087" y="969004"/>
            <a:ext cx="9045913" cy="3025140"/>
          </a:xfrm>
          <a:prstGeom prst="rect"/>
        </p:spPr>
        <p:txBody>
          <a:bodyPr rtlCol="0" wrap="square">
            <a:spAutoFit/>
          </a:bodyPr>
          <a:p>
            <a:pPr algn="l"/>
            <a:endParaRPr b="1" sz="2800" lang="en-US">
              <a:solidFill>
                <a:srgbClr val="000000"/>
              </a:solidFill>
            </a:endParaRPr>
          </a:p>
          <a:p>
            <a:pPr algn="l"/>
            <a:r>
              <a:rPr b="1" sz="2800" lang="en-US">
                <a:solidFill>
                  <a:srgbClr val="000000"/>
                </a:solidFill>
              </a:rPr>
              <a:t>RJB--2017: Rainy season is one of(a)___most enjoyable seasons in(b)___Bangladesh.It rains(c)___almost all(d)___day long.Everybody becomes(e)___poet on a nainy day.But(f)___poor people suffer(g)___much on this day.Foods occur during(h)___rainy season.None can avoid(i)___impact of(j)____rainy season.</a:t>
            </a:r>
          </a:p>
        </p:txBody>
      </p:sp>
      <p:sp>
        <p:nvSpPr>
          <p:cNvPr id="1048601" name="TextBox 1048642"/>
          <p:cNvSpPr txBox="1"/>
          <p:nvPr/>
        </p:nvSpPr>
        <p:spPr>
          <a:xfrm>
            <a:off x="2330358" y="1729455"/>
            <a:ext cx="624918" cy="561340"/>
          </a:xfrm>
          <a:prstGeom prst="rect"/>
        </p:spPr>
        <p:txBody>
          <a:bodyPr rtlCol="0" wrap="square">
            <a:spAutoFit/>
          </a:bodyPr>
          <a:p>
            <a:r>
              <a:rPr b="1" sz="3100" lang="en-US">
                <a:solidFill>
                  <a:srgbClr val="0000FF"/>
                </a:solidFill>
              </a:rPr>
              <a:t>×</a:t>
            </a:r>
          </a:p>
        </p:txBody>
      </p:sp>
      <p:sp>
        <p:nvSpPr>
          <p:cNvPr id="1048602" name="TextBox 1048643"/>
          <p:cNvSpPr txBox="1"/>
          <p:nvPr/>
        </p:nvSpPr>
        <p:spPr>
          <a:xfrm>
            <a:off x="6336415" y="1729455"/>
            <a:ext cx="370699" cy="561340"/>
          </a:xfrm>
          <a:prstGeom prst="rect"/>
        </p:spPr>
        <p:txBody>
          <a:bodyPr rtlCol="0" wrap="square">
            <a:spAutoFit/>
          </a:bodyPr>
          <a:p>
            <a:r>
              <a:rPr b="1" sz="3100" lang="en-US">
                <a:solidFill>
                  <a:srgbClr val="0000FF"/>
                </a:solidFill>
              </a:rPr>
              <a:t>×</a:t>
            </a:r>
          </a:p>
        </p:txBody>
      </p:sp>
      <p:sp>
        <p:nvSpPr>
          <p:cNvPr id="1048603" name="TextBox 1048644"/>
          <p:cNvSpPr txBox="1"/>
          <p:nvPr/>
        </p:nvSpPr>
        <p:spPr>
          <a:xfrm>
            <a:off x="1053917" y="2134267"/>
            <a:ext cx="828094" cy="561340"/>
          </a:xfrm>
          <a:prstGeom prst="rect"/>
        </p:spPr>
        <p:txBody>
          <a:bodyPr rtlCol="0" wrap="square">
            <a:spAutoFit/>
          </a:bodyPr>
          <a:p>
            <a:r>
              <a:rPr b="1" sz="3100" lang="en-US">
                <a:solidFill>
                  <a:srgbClr val="0000FF"/>
                </a:solidFill>
              </a:rPr>
              <a:t>×</a:t>
            </a:r>
          </a:p>
        </p:txBody>
      </p:sp>
      <p:sp>
        <p:nvSpPr>
          <p:cNvPr id="1048604" name="TextBox 1048645"/>
          <p:cNvSpPr txBox="1"/>
          <p:nvPr/>
        </p:nvSpPr>
        <p:spPr>
          <a:xfrm>
            <a:off x="6593449" y="2600120"/>
            <a:ext cx="754873" cy="561340"/>
          </a:xfrm>
          <a:prstGeom prst="rect"/>
        </p:spPr>
        <p:txBody>
          <a:bodyPr rtlCol="0" wrap="square">
            <a:spAutoFit/>
          </a:bodyPr>
          <a:p>
            <a:r>
              <a:rPr b="1" sz="3100" lang="en-US">
                <a:solidFill>
                  <a:srgbClr val="0000FF"/>
                </a:solidFill>
              </a:rPr>
              <a:t>×</a:t>
            </a:r>
          </a:p>
        </p:txBody>
      </p:sp>
      <p:sp>
        <p:nvSpPr>
          <p:cNvPr id="1048605" name="TextBox 1048636"/>
          <p:cNvSpPr txBox="1"/>
          <p:nvPr/>
        </p:nvSpPr>
        <p:spPr>
          <a:xfrm>
            <a:off x="1740726" y="472433"/>
            <a:ext cx="5149065" cy="650240"/>
          </a:xfrm>
          <a:prstGeom prst="rect"/>
        </p:spPr>
        <p:txBody>
          <a:bodyPr rtlCol="0" wrap="square">
            <a:spAutoFit/>
          </a:bodyPr>
          <a:p>
            <a:pPr algn="ctr"/>
            <a:r>
              <a:rPr b="1" sz="3900" lang="en-US">
                <a:solidFill>
                  <a:srgbClr val="0000FF"/>
                </a:solidFill>
              </a:rPr>
              <a:t>Let's Practice</a:t>
            </a: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0486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0486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9"/>
                                        <p:tgtEl>
                                          <p:spTgt spid="1048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>
                      <p:stCondLst>
                        <p:cond delay="indefinite"/>
                      </p:stCondLst>
                      <p:childTnLst>
                        <p:par>
                          <p:cTn fill="hold" id="11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2" nodeType="click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1048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5"/>
                                        <p:tgtEl>
                                          <p:spTgt spid="1048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16"/>
                                        <p:tgtEl>
                                          <p:spTgt spid="1048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">
                      <p:stCondLst>
                        <p:cond delay="indefinite"/>
                      </p:stCondLst>
                      <p:childTnLst>
                        <p:par>
                          <p:cTn fill="hold" id="18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9" nodeType="click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1"/>
                                        <p:tgtEl>
                                          <p:spTgt spid="1048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1048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23"/>
                                        <p:tgtEl>
                                          <p:spTgt spid="1048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4">
                      <p:stCondLst>
                        <p:cond delay="indefinite"/>
                      </p:stCondLst>
                      <p:childTnLst>
                        <p:par>
                          <p:cTn fill="hold" id="25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6" nodeType="click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1048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9"/>
                                        <p:tgtEl>
                                          <p:spTgt spid="1048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30"/>
                                        <p:tgtEl>
                                          <p:spTgt spid="1048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1" grpId="0"/>
      <p:bldP spid="1048602" grpId="0"/>
      <p:bldP spid="1048603" grpId="0"/>
      <p:bldP spid="104860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Isosceles Triangle 1048587"/>
          <p:cNvSpPr/>
          <p:nvPr/>
        </p:nvSpPr>
        <p:spPr>
          <a:xfrm rot="19881856">
            <a:off x="7492315" y="19406"/>
            <a:ext cx="1158165" cy="494024"/>
          </a:xfrm>
          <a:prstGeom prst="triangle"/>
          <a:solidFill>
            <a:srgbClr val="D66565"/>
          </a:solidFill>
          <a:ln w="63500">
            <a:solidFill>
              <a:srgbClr val="008000"/>
            </a:solidFill>
          </a:ln>
        </p:spPr>
        <p:txBody>
          <a:bodyPr anchor="ctr"/>
          <a:p>
            <a:pPr algn="ctr"/>
            <a:endParaRPr lang="en-US"/>
          </a:p>
        </p:txBody>
      </p:sp>
      <p:sp>
        <p:nvSpPr>
          <p:cNvPr id="1048595" name="TextBox 1048588"/>
          <p:cNvSpPr txBox="1"/>
          <p:nvPr/>
        </p:nvSpPr>
        <p:spPr>
          <a:xfrm>
            <a:off x="6006262" y="574035"/>
            <a:ext cx="4489186" cy="447039"/>
          </a:xfrm>
          <a:prstGeom prst="rect"/>
        </p:spPr>
        <p:txBody>
          <a:bodyPr rtlCol="0" wrap="square">
            <a:spAutoFit/>
          </a:bodyPr>
          <a:p>
            <a:pPr algn="ctr"/>
            <a:r>
              <a:rPr b="1" sz="1200" lang="en-US">
                <a:solidFill>
                  <a:srgbClr val="000000"/>
                </a:solidFill>
              </a:rPr>
              <a:t>Stay Home</a:t>
            </a:r>
          </a:p>
          <a:p>
            <a:pPr algn="ctr"/>
            <a:r>
              <a:rPr b="1" sz="1200" lang="en-US">
                <a:solidFill>
                  <a:srgbClr val="000000"/>
                </a:solidFill>
              </a:rPr>
              <a:t> Safe Home</a:t>
            </a:r>
          </a:p>
        </p:txBody>
      </p:sp>
      <p:sp>
        <p:nvSpPr>
          <p:cNvPr id="1048596" name="TextBox 1048648"/>
          <p:cNvSpPr txBox="1"/>
          <p:nvPr/>
        </p:nvSpPr>
        <p:spPr>
          <a:xfrm>
            <a:off x="1467965" y="318764"/>
            <a:ext cx="5149065" cy="650240"/>
          </a:xfrm>
          <a:prstGeom prst="rect"/>
        </p:spPr>
        <p:txBody>
          <a:bodyPr rtlCol="0" wrap="square">
            <a:spAutoFit/>
          </a:bodyPr>
          <a:p>
            <a:pPr algn="ctr"/>
            <a:r>
              <a:rPr b="1" sz="3900" lang="en-US">
                <a:solidFill>
                  <a:srgbClr val="0000FF"/>
                </a:solidFill>
              </a:rPr>
              <a:t>Let's Practice</a:t>
            </a:r>
          </a:p>
        </p:txBody>
      </p:sp>
      <p:sp>
        <p:nvSpPr>
          <p:cNvPr id="1048597" name="TextBox 1048649"/>
          <p:cNvSpPr txBox="1"/>
          <p:nvPr/>
        </p:nvSpPr>
        <p:spPr>
          <a:xfrm>
            <a:off x="98087" y="969004"/>
            <a:ext cx="9045913" cy="2606040"/>
          </a:xfrm>
          <a:prstGeom prst="rect"/>
        </p:spPr>
        <p:txBody>
          <a:bodyPr rtlCol="0" wrap="square">
            <a:spAutoFit/>
          </a:bodyPr>
          <a:p>
            <a:pPr algn="l"/>
            <a:endParaRPr b="1" sz="2800" lang="en-US">
              <a:solidFill>
                <a:srgbClr val="000000"/>
              </a:solidFill>
            </a:endParaRPr>
          </a:p>
          <a:p>
            <a:pPr algn="l"/>
            <a:r>
              <a:rPr b="1" sz="2800" lang="en-US">
                <a:solidFill>
                  <a:srgbClr val="000000"/>
                </a:solidFill>
              </a:rPr>
              <a:t>RJB-2015: Once I went to(a)___mago orchard.One of(b)___my friends was (c)___owner of(d)___orchard.While walking I found(e)___mango lying under(f)___tree.(g)___mango was ripe.Seeing(h)___mango in(i)___my hand said,"It will taste(j)___sweet".</a:t>
            </a: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7"/>
                                        <p:tgtEl>
                                          <p:spTgt spid="1048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12"/>
                                        <p:tgtEl>
                                          <p:spTgt spid="1048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6" grpId="0"/>
      <p:bldP spid="104859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Isosceles Triangle 1048587"/>
          <p:cNvSpPr/>
          <p:nvPr/>
        </p:nvSpPr>
        <p:spPr>
          <a:xfrm rot="19881856">
            <a:off x="7492315" y="19406"/>
            <a:ext cx="1158165" cy="494024"/>
          </a:xfrm>
          <a:prstGeom prst="triangle"/>
          <a:solidFill>
            <a:srgbClr val="D66565"/>
          </a:solidFill>
          <a:ln w="63500">
            <a:solidFill>
              <a:srgbClr val="008000"/>
            </a:solidFill>
          </a:ln>
        </p:spPr>
        <p:txBody>
          <a:bodyPr anchor="ctr"/>
          <a:p>
            <a:pPr algn="ctr"/>
            <a:endParaRPr lang="en-US"/>
          </a:p>
        </p:txBody>
      </p:sp>
      <p:sp>
        <p:nvSpPr>
          <p:cNvPr id="1048588" name="TextBox 1048588"/>
          <p:cNvSpPr txBox="1"/>
          <p:nvPr/>
        </p:nvSpPr>
        <p:spPr>
          <a:xfrm>
            <a:off x="6006262" y="574035"/>
            <a:ext cx="4489186" cy="447039"/>
          </a:xfrm>
          <a:prstGeom prst="rect"/>
        </p:spPr>
        <p:txBody>
          <a:bodyPr rtlCol="0" wrap="square">
            <a:spAutoFit/>
          </a:bodyPr>
          <a:p>
            <a:pPr algn="ctr"/>
            <a:r>
              <a:rPr b="1" sz="1200" lang="en-US">
                <a:solidFill>
                  <a:srgbClr val="000000"/>
                </a:solidFill>
              </a:rPr>
              <a:t>Stay Home</a:t>
            </a:r>
          </a:p>
          <a:p>
            <a:pPr algn="ctr"/>
            <a:r>
              <a:rPr b="1" sz="1200" lang="en-US">
                <a:solidFill>
                  <a:srgbClr val="000000"/>
                </a:solidFill>
              </a:rPr>
              <a:t> Safe Home</a:t>
            </a:r>
          </a:p>
        </p:txBody>
      </p:sp>
      <p:sp>
        <p:nvSpPr>
          <p:cNvPr id="1048589" name="TextBox 1048652"/>
          <p:cNvSpPr txBox="1"/>
          <p:nvPr/>
        </p:nvSpPr>
        <p:spPr>
          <a:xfrm>
            <a:off x="1467965" y="318764"/>
            <a:ext cx="5149065" cy="650240"/>
          </a:xfrm>
          <a:prstGeom prst="rect"/>
        </p:spPr>
        <p:txBody>
          <a:bodyPr rtlCol="0" wrap="square">
            <a:spAutoFit/>
          </a:bodyPr>
          <a:p>
            <a:pPr algn="ctr"/>
            <a:r>
              <a:rPr b="1" sz="3900" lang="en-US">
                <a:solidFill>
                  <a:srgbClr val="0000FF"/>
                </a:solidFill>
              </a:rPr>
              <a:t>Let's Practice</a:t>
            </a:r>
          </a:p>
        </p:txBody>
      </p:sp>
      <p:sp>
        <p:nvSpPr>
          <p:cNvPr id="1048590" name="TextBox 1048653"/>
          <p:cNvSpPr txBox="1"/>
          <p:nvPr/>
        </p:nvSpPr>
        <p:spPr>
          <a:xfrm>
            <a:off x="98087" y="969004"/>
            <a:ext cx="9045913" cy="2606040"/>
          </a:xfrm>
          <a:prstGeom prst="rect"/>
        </p:spPr>
        <p:txBody>
          <a:bodyPr rtlCol="0" wrap="square">
            <a:spAutoFit/>
          </a:bodyPr>
          <a:p>
            <a:pPr algn="l"/>
            <a:endParaRPr b="1" sz="2800" lang="en-US">
              <a:solidFill>
                <a:srgbClr val="000000"/>
              </a:solidFill>
            </a:endParaRPr>
          </a:p>
          <a:p>
            <a:pPr algn="l"/>
            <a:r>
              <a:rPr b="1" sz="2800" lang="en-US">
                <a:solidFill>
                  <a:srgbClr val="000000"/>
                </a:solidFill>
              </a:rPr>
              <a:t>RJB-2015: Once I went to(a)___mago orchard.One of(b)___my friends was (c)___owner of(d)___orchard.While walking I found(e)___mango lying under(f)___tree.(g)___mango was ripe.Seeing(h)___mango in(i)___my hand said,"It will taste(j)___sweet".</a:t>
            </a:r>
          </a:p>
        </p:txBody>
      </p:sp>
      <p:sp>
        <p:nvSpPr>
          <p:cNvPr id="1048591" name="TextBox 1048654"/>
          <p:cNvSpPr txBox="1"/>
          <p:nvPr/>
        </p:nvSpPr>
        <p:spPr>
          <a:xfrm>
            <a:off x="1004045" y="1710683"/>
            <a:ext cx="624918" cy="561340"/>
          </a:xfrm>
          <a:prstGeom prst="rect"/>
        </p:spPr>
        <p:txBody>
          <a:bodyPr rtlCol="0" wrap="square">
            <a:spAutoFit/>
          </a:bodyPr>
          <a:p>
            <a:r>
              <a:rPr b="1" sz="3100" lang="en-US">
                <a:solidFill>
                  <a:srgbClr val="0000FF"/>
                </a:solidFill>
              </a:rPr>
              <a:t>×</a:t>
            </a:r>
          </a:p>
        </p:txBody>
      </p:sp>
      <p:sp>
        <p:nvSpPr>
          <p:cNvPr id="1048592" name="TextBox 1048655"/>
          <p:cNvSpPr txBox="1"/>
          <p:nvPr/>
        </p:nvSpPr>
        <p:spPr>
          <a:xfrm>
            <a:off x="7566511" y="2567905"/>
            <a:ext cx="823508" cy="561340"/>
          </a:xfrm>
          <a:prstGeom prst="rect"/>
        </p:spPr>
        <p:txBody>
          <a:bodyPr rtlCol="0" wrap="square">
            <a:spAutoFit/>
          </a:bodyPr>
          <a:p>
            <a:r>
              <a:rPr b="1" sz="3100" lang="en-US">
                <a:solidFill>
                  <a:srgbClr val="0000FF"/>
                </a:solidFill>
              </a:rPr>
              <a:t>×</a:t>
            </a:r>
          </a:p>
        </p:txBody>
      </p:sp>
      <p:sp>
        <p:nvSpPr>
          <p:cNvPr id="1048593" name="TextBox 1048656"/>
          <p:cNvSpPr txBox="1"/>
          <p:nvPr/>
        </p:nvSpPr>
        <p:spPr>
          <a:xfrm>
            <a:off x="4042497" y="3013703"/>
            <a:ext cx="624918" cy="561340"/>
          </a:xfrm>
          <a:prstGeom prst="rect"/>
        </p:spPr>
        <p:txBody>
          <a:bodyPr rtlCol="0" wrap="square">
            <a:spAutoFit/>
          </a:bodyPr>
          <a:p>
            <a:r>
              <a:rPr b="1" sz="3100" lang="en-US">
                <a:solidFill>
                  <a:srgbClr val="0000FF"/>
                </a:solidFill>
              </a:rPr>
              <a:t>×</a:t>
            </a: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0485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0485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9"/>
                                        <p:tgtEl>
                                          <p:spTgt spid="1048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>
                      <p:stCondLst>
                        <p:cond delay="indefinite"/>
                      </p:stCondLst>
                      <p:childTnLst>
                        <p:par>
                          <p:cTn fill="hold" id="11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2" nodeType="click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10485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5"/>
                                        <p:tgtEl>
                                          <p:spTgt spid="10485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16"/>
                                        <p:tgtEl>
                                          <p:spTgt spid="1048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">
                      <p:stCondLst>
                        <p:cond delay="indefinite"/>
                      </p:stCondLst>
                      <p:childTnLst>
                        <p:par>
                          <p:cTn fill="hold" id="18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9" nodeType="click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1"/>
                                        <p:tgtEl>
                                          <p:spTgt spid="10485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10485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23"/>
                                        <p:tgtEl>
                                          <p:spTgt spid="1048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1" grpId="0"/>
      <p:bldP spid="1048592" grpId="0"/>
      <p:bldP spid="104859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extBox 1048747"/>
          <p:cNvSpPr txBox="1"/>
          <p:nvPr/>
        </p:nvSpPr>
        <p:spPr>
          <a:xfrm>
            <a:off x="640829" y="6051892"/>
            <a:ext cx="7862340" cy="332741"/>
          </a:xfrm>
          <a:prstGeom prst="rect"/>
        </p:spPr>
        <p:txBody>
          <a:bodyPr rtlCol="0" wrap="square">
            <a:spAutoFit/>
          </a:bodyPr>
          <a:p>
            <a:pPr algn="l"/>
            <a:r>
              <a:rPr b="1" sz="1600" lang="en-US">
                <a:solidFill>
                  <a:srgbClr val="0000FF"/>
                </a:solidFill>
              </a:rPr>
              <a:t>Online class is available now at -  </a:t>
            </a:r>
            <a:r>
              <a:rPr b="1" sz="1600" lang="en-US">
                <a:solidFill>
                  <a:srgbClr val="C00000"/>
                </a:solidFill>
              </a:rPr>
              <a:t>www.facebook.com/groups/869900720180779</a:t>
            </a:r>
            <a:endParaRPr b="1" sz="1600" lang="en-US">
              <a:solidFill>
                <a:srgbClr val="000000"/>
              </a:solidFill>
            </a:endParaRPr>
          </a:p>
        </p:txBody>
      </p:sp>
      <p:sp>
        <p:nvSpPr>
          <p:cNvPr id="1048608" name="TextBox 1048748"/>
          <p:cNvSpPr txBox="1"/>
          <p:nvPr/>
        </p:nvSpPr>
        <p:spPr>
          <a:xfrm>
            <a:off x="2322227" y="847648"/>
            <a:ext cx="4025977" cy="688339"/>
          </a:xfrm>
          <a:prstGeom prst="rect"/>
          <a:solidFill>
            <a:schemeClr val="accent6">
              <a:lumMod val="75000"/>
            </a:schemeClr>
          </a:solidFill>
          <a:ln>
            <a:solidFill>
              <a:srgbClr val="FF0000"/>
            </a:solidFill>
          </a:ln>
        </p:spPr>
        <p:txBody>
          <a:bodyPr rtlCol="0" wrap="square">
            <a:spAutoFit/>
          </a:bodyPr>
          <a:p>
            <a:pPr algn="ctr"/>
            <a:r>
              <a:rPr b="1" sz="4100" lang="en-US">
                <a:solidFill>
                  <a:srgbClr val="FFFF00"/>
                </a:solidFill>
              </a:rPr>
              <a:t>IDENTITY </a:t>
            </a:r>
          </a:p>
        </p:txBody>
      </p:sp>
      <p:sp>
        <p:nvSpPr>
          <p:cNvPr id="1048609" name="TextBox 1048749"/>
          <p:cNvSpPr txBox="1"/>
          <p:nvPr/>
        </p:nvSpPr>
        <p:spPr>
          <a:xfrm>
            <a:off x="2335215" y="3173729"/>
            <a:ext cx="4000000" cy="510540"/>
          </a:xfrm>
          <a:prstGeom prst="rect"/>
          <a:ln>
            <a:noFill/>
          </a:ln>
        </p:spPr>
        <p:txBody>
          <a:bodyPr rtlCol="0" wrap="square">
            <a:spAutoFit/>
          </a:bodyPr>
          <a:p>
            <a:pPr algn="ctr"/>
            <a:r>
              <a:rPr b="1" sz="2800" lang="en-US">
                <a:solidFill>
                  <a:srgbClr val="9933FF"/>
                </a:solidFill>
              </a:rPr>
              <a:t>Asst. Teacher </a:t>
            </a:r>
          </a:p>
        </p:txBody>
      </p:sp>
      <p:sp>
        <p:nvSpPr>
          <p:cNvPr id="1048610" name="TextBox 1048750"/>
          <p:cNvSpPr txBox="1"/>
          <p:nvPr/>
        </p:nvSpPr>
        <p:spPr>
          <a:xfrm>
            <a:off x="1424938" y="3538668"/>
            <a:ext cx="6294125" cy="586740"/>
          </a:xfrm>
          <a:prstGeom prst="rect"/>
        </p:spPr>
        <p:txBody>
          <a:bodyPr rtlCol="0" wrap="square">
            <a:spAutoFit/>
          </a:bodyPr>
          <a:p>
            <a:pPr algn="ctr"/>
            <a:r>
              <a:rPr b="1" sz="3400" lang="en-US">
                <a:solidFill>
                  <a:srgbClr val="000000"/>
                </a:solidFill>
              </a:rPr>
              <a:t>Eliotganj R.B.High School </a:t>
            </a:r>
          </a:p>
        </p:txBody>
      </p:sp>
      <p:sp>
        <p:nvSpPr>
          <p:cNvPr id="1048611" name="TextBox 1048751"/>
          <p:cNvSpPr txBox="1"/>
          <p:nvPr/>
        </p:nvSpPr>
        <p:spPr>
          <a:xfrm>
            <a:off x="2015643" y="4125408"/>
            <a:ext cx="4639145" cy="510541"/>
          </a:xfrm>
          <a:prstGeom prst="rect"/>
        </p:spPr>
        <p:txBody>
          <a:bodyPr rtlCol="0" wrap="square">
            <a:spAutoFit/>
          </a:bodyPr>
          <a:p>
            <a:pPr algn="ctr"/>
            <a:r>
              <a:rPr b="1" sz="2800" lang="en-US">
                <a:solidFill>
                  <a:srgbClr val="3399FF"/>
                </a:solidFill>
              </a:rPr>
              <a:t>Daudkandi, Comilla</a:t>
            </a:r>
          </a:p>
        </p:txBody>
      </p:sp>
      <p:pic>
        <p:nvPicPr>
          <p:cNvPr id="2097153" name="Picture 2097155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15507">
            <a:off x="4007946" y="2341747"/>
            <a:ext cx="877586" cy="830007"/>
          </a:xfrm>
          <a:prstGeom prst="rect"/>
          <a:effectLst>
            <a:outerShdw algn="r" blurRad="50800" dir="10800000" dist="38100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7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0486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0486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>
                      <p:stCondLst>
                        <p:cond delay="indefinite"/>
                      </p:stCondLst>
                      <p:childTnLst>
                        <p:par>
                          <p:cTn fill="hold" id="1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1" nodeType="clickEffect" presetClass="entr" presetID="18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dur="500" id="13"/>
                                        <p:tgtEl>
                                          <p:spTgt spid="1048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">
                      <p:stCondLst>
                        <p:cond delay="indefinite"/>
                      </p:stCondLst>
                      <p:childTnLst>
                        <p:par>
                          <p:cTn fill="hold" id="15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6" nodeType="clickEffect" presetClass="entr" presetID="18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dur="500" id="18"/>
                                        <p:tgtEl>
                                          <p:spTgt spid="104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9">
                      <p:stCondLst>
                        <p:cond delay="indefinite"/>
                      </p:stCondLst>
                      <p:childTnLst>
                        <p:par>
                          <p:cTn fill="hold" id="2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1" nodeType="clickEffect" presetClass="entr" presetID="18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dur="500" id="23"/>
                                        <p:tgtEl>
                                          <p:spTgt spid="1048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4">
                      <p:stCondLst>
                        <p:cond delay="indefinite"/>
                      </p:stCondLst>
                      <p:childTnLst>
                        <p:par>
                          <p:cTn fill="hold" id="25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6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8"/>
                                        <p:tgtEl>
                                          <p:spTgt spid="1048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9"/>
                                        <p:tgtEl>
                                          <p:spTgt spid="1048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0">
                      <p:stCondLst>
                        <p:cond delay="indefinite"/>
                      </p:stCondLst>
                      <p:childTnLst>
                        <p:par>
                          <p:cTn fill="hold" id="31">
                            <p:stCondLst>
                              <p:cond delay="0"/>
                            </p:stCondLst>
                            <p:childTnLst>
                              <p:par>
                                <p:cTn fill="hold" id="32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34"/>
                                        <p:tgtEl>
                                          <p:spTgt spid="2097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5"/>
                                        <p:tgtEl>
                                          <p:spTgt spid="2097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6"/>
                                        <p:tgtEl>
                                          <p:spTgt spid="2097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7">
                      <p:stCondLst>
                        <p:cond delay="indefinite"/>
                      </p:stCondLst>
                      <p:childTnLst>
                        <p:par>
                          <p:cTn fill="hold" id="38">
                            <p:stCondLst>
                              <p:cond delay="0"/>
                            </p:stCondLst>
                            <p:childTnLst>
                              <p:par>
                                <p:cTn fill="hold" grpId="1" id="39" nodeType="clickEffect" presetClass="emph" presetID="3" presetSubtype="2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dur="2000" fill="hold" id="40"/>
                                        <p:tgtEl>
                                          <p:spTgt spid="10486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7" grpId="0"/>
      <p:bldP spid="1048607" grpId="1"/>
      <p:bldP spid="1048608" grpId="0" animBg="1"/>
      <p:bldP spid="1048609" grpId="0"/>
      <p:bldP spid="1048610" grpId="0"/>
      <p:bldP spid="104861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4" name="Isosceles Triangle 1048587"/>
          <p:cNvSpPr/>
          <p:nvPr/>
        </p:nvSpPr>
        <p:spPr>
          <a:xfrm rot="19881856">
            <a:off x="3381387" y="3533241"/>
            <a:ext cx="1936142" cy="825876"/>
          </a:xfrm>
          <a:prstGeom prst="triangle"/>
          <a:solidFill>
            <a:srgbClr val="D66565"/>
          </a:solidFill>
          <a:ln w="63500">
            <a:solidFill>
              <a:srgbClr val="008000"/>
            </a:solidFill>
          </a:ln>
        </p:spPr>
        <p:txBody>
          <a:bodyPr anchor="ctr"/>
          <a:p>
            <a:pPr algn="ctr"/>
            <a:endParaRPr lang="en-US"/>
          </a:p>
        </p:txBody>
      </p:sp>
      <p:sp>
        <p:nvSpPr>
          <p:cNvPr id="1048585" name="TextBox 1048588"/>
          <p:cNvSpPr txBox="1"/>
          <p:nvPr/>
        </p:nvSpPr>
        <p:spPr>
          <a:xfrm>
            <a:off x="2894310" y="4383925"/>
            <a:ext cx="3913892" cy="802640"/>
          </a:xfrm>
          <a:prstGeom prst="rect"/>
        </p:spPr>
        <p:txBody>
          <a:bodyPr rtlCol="0" wrap="square">
            <a:spAutoFit/>
          </a:bodyPr>
          <a:p>
            <a:pPr algn="ctr"/>
            <a:r>
              <a:rPr b="1" sz="2400" lang="en-US">
                <a:solidFill>
                  <a:srgbClr val="000000"/>
                </a:solidFill>
              </a:rPr>
              <a:t>Stay Home</a:t>
            </a:r>
          </a:p>
          <a:p>
            <a:pPr algn="ctr"/>
            <a:r>
              <a:rPr b="1" sz="2400" lang="en-US">
                <a:solidFill>
                  <a:srgbClr val="000000"/>
                </a:solidFill>
              </a:rPr>
              <a:t> Safe Home</a:t>
            </a:r>
          </a:p>
        </p:txBody>
      </p:sp>
      <p:sp>
        <p:nvSpPr>
          <p:cNvPr id="1048586" name="TextBox 1048585"/>
          <p:cNvSpPr txBox="1"/>
          <p:nvPr/>
        </p:nvSpPr>
        <p:spPr>
          <a:xfrm>
            <a:off x="1673800" y="1014523"/>
            <a:ext cx="7446428" cy="1869439"/>
          </a:xfrm>
          <a:prstGeom prst="rect"/>
        </p:spPr>
        <p:txBody>
          <a:bodyPr rtlCol="0" wrap="square">
            <a:spAutoFit/>
          </a:bodyPr>
          <a:p>
            <a:r>
              <a:rPr b="1" sz="3200" lang="en-US">
                <a:solidFill>
                  <a:srgbClr val="008000"/>
                </a:solidFill>
              </a:rPr>
              <a:t>Thanks to all of you. </a:t>
            </a:r>
          </a:p>
          <a:p>
            <a:r>
              <a:rPr b="1" sz="3200" lang="en-US">
                <a:solidFill>
                  <a:srgbClr val="008000"/>
                </a:solidFill>
              </a:rPr>
              <a:t>For more digital contents plz visit at-</a:t>
            </a:r>
          </a:p>
          <a:p>
            <a:r>
              <a:rPr b="1" sz="2700" lang="en-US">
                <a:solidFill>
                  <a:srgbClr val="0000FF"/>
                </a:solidFill>
              </a:rPr>
              <a:t>https//</a:t>
            </a:r>
            <a:r>
              <a:rPr b="1" sz="2700" lang="en-US">
                <a:solidFill>
                  <a:srgbClr val="0000FF"/>
                </a:solidFill>
              </a:rPr>
              <a:t>y</a:t>
            </a:r>
            <a:r>
              <a:rPr b="1" sz="2700" lang="en-US">
                <a:solidFill>
                  <a:srgbClr val="0000FF"/>
                </a:solidFill>
              </a:rPr>
              <a:t>o</a:t>
            </a:r>
            <a:r>
              <a:rPr b="1" sz="2700" lang="en-US">
                <a:solidFill>
                  <a:srgbClr val="0000FF"/>
                </a:solidFill>
              </a:rPr>
              <a:t>u</a:t>
            </a:r>
            <a:r>
              <a:rPr b="1" sz="2700" lang="en-US">
                <a:solidFill>
                  <a:srgbClr val="0000FF"/>
                </a:solidFill>
              </a:rPr>
              <a:t>t</a:t>
            </a:r>
            <a:r>
              <a:rPr b="1" sz="2700" lang="en-US">
                <a:solidFill>
                  <a:srgbClr val="0000FF"/>
                </a:solidFill>
              </a:rPr>
              <a:t>u</a:t>
            </a:r>
            <a:r>
              <a:rPr b="1" sz="2700" lang="en-US">
                <a:solidFill>
                  <a:srgbClr val="0000FF"/>
                </a:solidFill>
              </a:rPr>
              <a:t>b</a:t>
            </a:r>
            <a:r>
              <a:rPr b="1" sz="2700" lang="en-US">
                <a:solidFill>
                  <a:srgbClr val="0000FF"/>
                </a:solidFill>
              </a:rPr>
              <a:t>e</a:t>
            </a:r>
            <a:r>
              <a:rPr b="1" sz="2700" lang="en-US">
                <a:solidFill>
                  <a:srgbClr val="0000FF"/>
                </a:solidFill>
              </a:rPr>
              <a:t>.</a:t>
            </a:r>
            <a:r>
              <a:rPr b="1" sz="2700" lang="en-US">
                <a:solidFill>
                  <a:srgbClr val="0000FF"/>
                </a:solidFill>
              </a:rPr>
              <a:t>c</a:t>
            </a:r>
            <a:r>
              <a:rPr b="1" sz="2700" lang="en-US">
                <a:solidFill>
                  <a:srgbClr val="0000FF"/>
                </a:solidFill>
              </a:rPr>
              <a:t>o</a:t>
            </a:r>
            <a:r>
              <a:rPr b="1" sz="2700" lang="en-US">
                <a:solidFill>
                  <a:srgbClr val="0000FF"/>
                </a:solidFill>
              </a:rPr>
              <a:t>m</a:t>
            </a:r>
            <a:r>
              <a:rPr b="1" sz="2700" lang="en-US">
                <a:solidFill>
                  <a:srgbClr val="0000FF"/>
                </a:solidFill>
              </a:rPr>
              <a:t>/</a:t>
            </a:r>
            <a:r>
              <a:rPr b="1" sz="2700" lang="en-US">
                <a:solidFill>
                  <a:srgbClr val="0000FF"/>
                </a:solidFill>
              </a:rPr>
              <a:t>L</a:t>
            </a:r>
            <a:r>
              <a:rPr b="1" sz="2700" lang="en-US">
                <a:solidFill>
                  <a:srgbClr val="0000FF"/>
                </a:solidFill>
              </a:rPr>
              <a:t>o</a:t>
            </a:r>
            <a:r>
              <a:rPr b="1" sz="2700" lang="en-US">
                <a:solidFill>
                  <a:srgbClr val="0000FF"/>
                </a:solidFill>
              </a:rPr>
              <a:t>v</a:t>
            </a:r>
            <a:r>
              <a:rPr b="1" sz="2700" lang="en-US">
                <a:solidFill>
                  <a:srgbClr val="0000FF"/>
                </a:solidFill>
              </a:rPr>
              <a:t>e</a:t>
            </a:r>
            <a:r>
              <a:rPr b="1" sz="2700" lang="en-US">
                <a:solidFill>
                  <a:srgbClr val="0000FF"/>
                </a:solidFill>
              </a:rPr>
              <a:t>l</a:t>
            </a:r>
            <a:r>
              <a:rPr b="1" sz="2700" lang="en-US">
                <a:solidFill>
                  <a:srgbClr val="0000FF"/>
                </a:solidFill>
              </a:rPr>
              <a:t>u</a:t>
            </a:r>
            <a:r>
              <a:rPr b="1" sz="2700" lang="en-US">
                <a:solidFill>
                  <a:srgbClr val="0000FF"/>
                </a:solidFill>
              </a:rPr>
              <a:t>4</a:t>
            </a:r>
            <a:r>
              <a:rPr b="1" sz="2700" lang="en-US">
                <a:solidFill>
                  <a:srgbClr val="0000FF"/>
                </a:solidFill>
              </a:rPr>
              <a:t>8</a:t>
            </a:r>
            <a:endParaRPr b="1" sz="2700" lang="en-US">
              <a:solidFill>
                <a:srgbClr val="000000"/>
              </a:solidFill>
            </a:endParaRPr>
          </a:p>
          <a:p>
            <a:r>
              <a:rPr b="1" sz="2700" lang="en-US">
                <a:solidFill>
                  <a:srgbClr val="000000"/>
                </a:solidFill>
              </a:rPr>
              <a:t>h</a:t>
            </a:r>
            <a:r>
              <a:rPr b="1" sz="2700" lang="en-US">
                <a:solidFill>
                  <a:srgbClr val="000000"/>
                </a:solidFill>
              </a:rPr>
              <a:t>t</a:t>
            </a:r>
            <a:r>
              <a:rPr b="1" sz="2700" lang="en-US">
                <a:solidFill>
                  <a:srgbClr val="000000"/>
                </a:solidFill>
              </a:rPr>
              <a:t>t</a:t>
            </a:r>
            <a:r>
              <a:rPr b="1" sz="2700" lang="en-US">
                <a:solidFill>
                  <a:srgbClr val="000000"/>
                </a:solidFill>
              </a:rPr>
              <a:t>p</a:t>
            </a:r>
            <a:r>
              <a:rPr b="1" sz="2700" lang="en-US">
                <a:solidFill>
                  <a:srgbClr val="000000"/>
                </a:solidFill>
              </a:rPr>
              <a:t>/</a:t>
            </a:r>
            <a:r>
              <a:rPr b="1" sz="2700" lang="en-US">
                <a:solidFill>
                  <a:srgbClr val="000000"/>
                </a:solidFill>
              </a:rPr>
              <a:t>/</a:t>
            </a:r>
            <a:r>
              <a:rPr b="1" sz="2700" lang="en-US">
                <a:solidFill>
                  <a:srgbClr val="000000"/>
                </a:solidFill>
              </a:rPr>
              <a:t>f</a:t>
            </a:r>
            <a:r>
              <a:rPr b="1" sz="2700" lang="en-US">
                <a:solidFill>
                  <a:srgbClr val="000000"/>
                </a:solidFill>
              </a:rPr>
              <a:t>a</a:t>
            </a:r>
            <a:r>
              <a:rPr b="1" sz="2700" lang="en-US">
                <a:solidFill>
                  <a:srgbClr val="000000"/>
                </a:solidFill>
              </a:rPr>
              <a:t>c</a:t>
            </a:r>
            <a:r>
              <a:rPr b="1" sz="2700" lang="en-US">
                <a:solidFill>
                  <a:srgbClr val="000000"/>
                </a:solidFill>
              </a:rPr>
              <a:t>e</a:t>
            </a:r>
            <a:r>
              <a:rPr b="1" sz="2700" lang="en-US">
                <a:solidFill>
                  <a:srgbClr val="000000"/>
                </a:solidFill>
              </a:rPr>
              <a:t>b</a:t>
            </a:r>
            <a:r>
              <a:rPr b="1" sz="2700" lang="en-US">
                <a:solidFill>
                  <a:srgbClr val="000000"/>
                </a:solidFill>
              </a:rPr>
              <a:t>o</a:t>
            </a:r>
            <a:r>
              <a:rPr b="1" sz="2700" lang="en-US">
                <a:solidFill>
                  <a:srgbClr val="000000"/>
                </a:solidFill>
              </a:rPr>
              <a:t>o</a:t>
            </a:r>
            <a:r>
              <a:rPr b="1" sz="2700" lang="en-US">
                <a:solidFill>
                  <a:srgbClr val="000000"/>
                </a:solidFill>
              </a:rPr>
              <a:t>k</a:t>
            </a:r>
            <a:r>
              <a:rPr b="1" sz="2700" lang="en-US">
                <a:solidFill>
                  <a:srgbClr val="000000"/>
                </a:solidFill>
              </a:rPr>
              <a:t>.</a:t>
            </a:r>
            <a:r>
              <a:rPr b="1" sz="2700" lang="en-US">
                <a:solidFill>
                  <a:srgbClr val="000000"/>
                </a:solidFill>
              </a:rPr>
              <a:t>c</a:t>
            </a:r>
            <a:r>
              <a:rPr b="1" sz="2700" lang="en-US">
                <a:solidFill>
                  <a:srgbClr val="000000"/>
                </a:solidFill>
              </a:rPr>
              <a:t>o</a:t>
            </a:r>
            <a:r>
              <a:rPr b="1" sz="2700" lang="en-US">
                <a:solidFill>
                  <a:srgbClr val="000000"/>
                </a:solidFill>
              </a:rPr>
              <a:t>m</a:t>
            </a:r>
            <a:r>
              <a:rPr b="1" sz="2700" lang="en-US">
                <a:solidFill>
                  <a:srgbClr val="000000"/>
                </a:solidFill>
              </a:rPr>
              <a:t>/</a:t>
            </a:r>
            <a:r>
              <a:rPr b="1" sz="2700" lang="en-US">
                <a:solidFill>
                  <a:srgbClr val="000000"/>
                </a:solidFill>
              </a:rPr>
              <a:t>L</a:t>
            </a:r>
            <a:r>
              <a:rPr b="1" sz="2700" lang="en-US">
                <a:solidFill>
                  <a:srgbClr val="000000"/>
                </a:solidFill>
              </a:rPr>
              <a:t>o</a:t>
            </a:r>
            <a:r>
              <a:rPr b="1" sz="2700" lang="en-US">
                <a:solidFill>
                  <a:srgbClr val="000000"/>
                </a:solidFill>
              </a:rPr>
              <a:t>v</a:t>
            </a:r>
            <a:r>
              <a:rPr b="1" sz="2700" lang="en-US">
                <a:solidFill>
                  <a:srgbClr val="000000"/>
                </a:solidFill>
              </a:rPr>
              <a:t>e</a:t>
            </a:r>
            <a:r>
              <a:rPr b="1" sz="2700" lang="en-US">
                <a:solidFill>
                  <a:srgbClr val="000000"/>
                </a:solidFill>
              </a:rPr>
              <a:t>l</a:t>
            </a:r>
            <a:r>
              <a:rPr b="1" sz="2700" lang="en-US">
                <a:solidFill>
                  <a:srgbClr val="000000"/>
                </a:solidFill>
              </a:rPr>
              <a:t>u</a:t>
            </a:r>
            <a:r>
              <a:rPr b="1" sz="2700" lang="en-US">
                <a:solidFill>
                  <a:srgbClr val="000000"/>
                </a:solidFill>
              </a:rPr>
              <a:t>4</a:t>
            </a:r>
            <a:r>
              <a:rPr b="1" sz="2700" lang="en-US">
                <a:solidFill>
                  <a:srgbClr val="000000"/>
                </a:solidFill>
              </a:rPr>
              <a:t>8</a:t>
            </a:r>
            <a:endParaRPr b="1" sz="2700"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12"/>
                                        <p:tgtEl>
                                          <p:spTgt spid="1048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7"/>
                                        <p:tgtEl>
                                          <p:spTgt spid="1048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8"/>
                                        <p:tgtEl>
                                          <p:spTgt spid="1048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10485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1000" id="20"/>
                                        <p:tgtEl>
                                          <p:spTgt spid="1048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>
                      <p:stCondLst>
                        <p:cond delay="indefinite"/>
                      </p:stCondLst>
                      <p:childTnLst>
                        <p:par>
                          <p:cTn fill="hold" id="22">
                            <p:stCondLst>
                              <p:cond delay="0"/>
                            </p:stCondLst>
                            <p:childTnLst>
                              <p:par>
                                <p:cTn fill="hold" grpId="1" id="23" nodeType="clickEffect" presetClass="emph" presetID="6" presetSubtype="0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dur="2000" fill="hold" id="24"/>
                                        <p:tgtEl>
                                          <p:spTgt spid="104858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">
                      <p:stCondLst>
                        <p:cond delay="indefinite"/>
                      </p:stCondLst>
                      <p:childTnLst>
                        <p:par>
                          <p:cTn fill="hold" id="2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7" nodeType="click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29"/>
                                        <p:tgtEl>
                                          <p:spTgt spid="10485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0"/>
                                        <p:tgtEl>
                                          <p:spTgt spid="10485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1"/>
                                        <p:tgtEl>
                                          <p:spTgt spid="10485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1000" id="32"/>
                                        <p:tgtEl>
                                          <p:spTgt spid="1048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">
                      <p:stCondLst>
                        <p:cond delay="indefinite"/>
                      </p:stCondLst>
                      <p:childTnLst>
                        <p:par>
                          <p:cTn fill="hold" id="34">
                            <p:stCondLst>
                              <p:cond delay="0"/>
                            </p:stCondLst>
                            <p:childTnLst>
                              <p:par>
                                <p:cTn fill="hold" grpId="1" id="35" nodeType="clickEffect" presetClass="emph" presetID="6" presetSubtype="0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dur="2000" fill="hold" id="36"/>
                                        <p:tgtEl>
                                          <p:spTgt spid="104858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7">
                      <p:stCondLst>
                        <p:cond delay="indefinite"/>
                      </p:stCondLst>
                      <p:childTnLst>
                        <p:par>
                          <p:cTn fill="hold" id="38">
                            <p:stCondLst>
                              <p:cond delay="0"/>
                            </p:stCondLst>
                            <p:childTnLst>
                              <p:par>
                                <p:cTn fill="hold" grpId="2" id="39" nodeType="clickEffect" presetClass="exit" presetID="30" presetSubtype="0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accel="100000" dur="800" id="4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485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accel="100000" dur="800" id="41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485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-9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200" id="42"/>
                                        <p:tgtEl>
                                          <p:spTgt spid="1048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200" id="43"/>
                                        <p:tgtEl>
                                          <p:spTgt spid="1048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800" id="44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48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800" id="45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48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48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84" grpId="0" animBg="1"/>
      <p:bldP spid="1048584" grpId="1" animBg="1"/>
      <p:bldP spid="1048585" grpId="0"/>
      <p:bldP spid="1048585" grpId="1"/>
      <p:bldP spid="1048585" grpId="2"/>
      <p:bldP spid="104858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Isosceles Triangle 1048587"/>
          <p:cNvSpPr/>
          <p:nvPr/>
        </p:nvSpPr>
        <p:spPr>
          <a:xfrm rot="19881856">
            <a:off x="7492315" y="19406"/>
            <a:ext cx="1158165" cy="494024"/>
          </a:xfrm>
          <a:prstGeom prst="triangle"/>
          <a:solidFill>
            <a:srgbClr val="D66565"/>
          </a:solidFill>
          <a:ln w="63500">
            <a:solidFill>
              <a:srgbClr val="008000"/>
            </a:solidFill>
          </a:ln>
        </p:spPr>
        <p:txBody>
          <a:bodyPr anchor="ctr"/>
          <a:p>
            <a:pPr algn="ctr"/>
            <a:endParaRPr lang="en-US"/>
          </a:p>
        </p:txBody>
      </p:sp>
      <p:sp>
        <p:nvSpPr>
          <p:cNvPr id="1048613" name="TextBox 1048588"/>
          <p:cNvSpPr txBox="1"/>
          <p:nvPr/>
        </p:nvSpPr>
        <p:spPr>
          <a:xfrm>
            <a:off x="6006262" y="574035"/>
            <a:ext cx="4489186" cy="447039"/>
          </a:xfrm>
          <a:prstGeom prst="rect"/>
        </p:spPr>
        <p:txBody>
          <a:bodyPr rtlCol="0" wrap="square">
            <a:spAutoFit/>
          </a:bodyPr>
          <a:p>
            <a:pPr algn="ctr"/>
            <a:r>
              <a:rPr b="1" sz="1200" lang="en-US">
                <a:solidFill>
                  <a:srgbClr val="000000"/>
                </a:solidFill>
              </a:rPr>
              <a:t>Stay Home</a:t>
            </a:r>
          </a:p>
          <a:p>
            <a:pPr algn="ctr"/>
            <a:r>
              <a:rPr b="1" sz="1200" lang="en-US">
                <a:solidFill>
                  <a:srgbClr val="000000"/>
                </a:solidFill>
              </a:rPr>
              <a:t> Safe Home</a:t>
            </a:r>
          </a:p>
        </p:txBody>
      </p:sp>
      <p:sp>
        <p:nvSpPr>
          <p:cNvPr id="1048614" name="TextBox 1048586"/>
          <p:cNvSpPr txBox="1"/>
          <p:nvPr/>
        </p:nvSpPr>
        <p:spPr>
          <a:xfrm>
            <a:off x="1669860" y="797554"/>
            <a:ext cx="5389218" cy="726439"/>
          </a:xfrm>
          <a:prstGeom prst="rect"/>
        </p:spPr>
        <p:txBody>
          <a:bodyPr rtlCol="0" wrap="square">
            <a:spAutoFit/>
          </a:bodyPr>
          <a:p>
            <a:pPr algn="ctr"/>
            <a:r>
              <a:rPr b="1" sz="4300" lang="en-US">
                <a:solidFill>
                  <a:srgbClr val="0000FF"/>
                </a:solidFill>
              </a:rPr>
              <a:t>Article</a:t>
            </a:r>
          </a:p>
        </p:txBody>
      </p:sp>
      <p:sp>
        <p:nvSpPr>
          <p:cNvPr id="1048615" name="TextBox 1048587"/>
          <p:cNvSpPr txBox="1"/>
          <p:nvPr/>
        </p:nvSpPr>
        <p:spPr>
          <a:xfrm>
            <a:off x="649642" y="1663493"/>
            <a:ext cx="4253031" cy="510540"/>
          </a:xfrm>
          <a:prstGeom prst="rect"/>
        </p:spPr>
        <p:txBody>
          <a:bodyPr rtlCol="0" wrap="square">
            <a:spAutoFit/>
          </a:bodyPr>
          <a:p>
            <a:pPr algn="l"/>
            <a:r>
              <a:rPr b="1" sz="2800" lang="en-US">
                <a:solidFill>
                  <a:srgbClr val="9933FF"/>
                </a:solidFill>
              </a:rPr>
              <a:t>Question Review: 🔎 </a:t>
            </a:r>
            <a:endParaRPr b="1" sz="2800" lang="en-US">
              <a:solidFill>
                <a:srgbClr val="000000"/>
              </a:solidFill>
            </a:endParaRPr>
          </a:p>
        </p:txBody>
      </p:sp>
      <p:sp>
        <p:nvSpPr>
          <p:cNvPr id="1048616" name="TextBox 1048588"/>
          <p:cNvSpPr txBox="1"/>
          <p:nvPr/>
        </p:nvSpPr>
        <p:spPr>
          <a:xfrm>
            <a:off x="649641" y="2372253"/>
            <a:ext cx="7844715" cy="1158240"/>
          </a:xfrm>
          <a:prstGeom prst="rect"/>
        </p:spPr>
        <p:txBody>
          <a:bodyPr rtlCol="0" wrap="square">
            <a:spAutoFit/>
          </a:bodyPr>
          <a:p>
            <a:r>
              <a:rPr b="1" sz="1800" lang="en-US">
                <a:solidFill>
                  <a:srgbClr val="000000"/>
                </a:solidFill>
              </a:rPr>
              <a:t>বন্ধুরা, তোমাদের পরীক্ষার প্রশ্নে 10টি gap সম্বল্লিত একটি passage দেওয়া থাকবে। Gap গুলোতে  ক্রম অনুসারে article(A/An/The) প্রয়োজনে বসাবে। প্রয়োজন না হলে zero article বা ( × )  ক্রস চিহ্ন বসাবে। উত্তর পত্রে পুরো passage লেখার প্রয়োজন নেই। </a:t>
            </a:r>
          </a:p>
        </p:txBody>
      </p:sp>
      <p:sp>
        <p:nvSpPr>
          <p:cNvPr id="1048617" name="TextBox 1048589"/>
          <p:cNvSpPr txBox="1"/>
          <p:nvPr/>
        </p:nvSpPr>
        <p:spPr>
          <a:xfrm>
            <a:off x="649641" y="3734867"/>
            <a:ext cx="3289698" cy="523240"/>
          </a:xfrm>
          <a:prstGeom prst="rect"/>
        </p:spPr>
        <p:txBody>
          <a:bodyPr rtlCol="0" wrap="square">
            <a:spAutoFit/>
          </a:bodyPr>
          <a:p>
            <a:pPr algn="l"/>
            <a:r>
              <a:rPr b="1" sz="2900" lang="en-US">
                <a:solidFill>
                  <a:srgbClr val="9933FF"/>
                </a:solidFill>
              </a:rPr>
              <a:t>What is article ?  </a:t>
            </a:r>
            <a:endParaRPr b="1" sz="2900" lang="en-US">
              <a:solidFill>
                <a:srgbClr val="000000"/>
              </a:solidFill>
            </a:endParaRPr>
          </a:p>
        </p:txBody>
      </p:sp>
      <p:sp>
        <p:nvSpPr>
          <p:cNvPr id="1048618" name="TextBox 1048590"/>
          <p:cNvSpPr txBox="1"/>
          <p:nvPr/>
        </p:nvSpPr>
        <p:spPr>
          <a:xfrm>
            <a:off x="649641" y="4206082"/>
            <a:ext cx="7971279" cy="891540"/>
          </a:xfrm>
          <a:prstGeom prst="rect"/>
        </p:spPr>
        <p:txBody>
          <a:bodyPr rtlCol="0" wrap="square">
            <a:spAutoFit/>
          </a:bodyPr>
          <a:p>
            <a:r>
              <a:rPr b="1" sz="1800" lang="en-US">
                <a:solidFill>
                  <a:srgbClr val="000000"/>
                </a:solidFill>
              </a:rPr>
              <a:t>Article মূলত Adjective এবং Determiner এর অন্তর্ভূক্ত।  Determiner এর বৈশিষ্ট অনুযায়ী article এর পর একটি Noun আসার কথা ইঙ্গিত দেয়।</a:t>
            </a:r>
          </a:p>
          <a:p>
            <a:endParaRPr b="1" sz="1800" lang="en-US">
              <a:solidFill>
                <a:srgbClr val="000000"/>
              </a:solidFill>
            </a:endParaRPr>
          </a:p>
        </p:txBody>
      </p:sp>
      <p:sp>
        <p:nvSpPr>
          <p:cNvPr id="1048619" name="TextBox 1048591"/>
          <p:cNvSpPr txBox="1"/>
          <p:nvPr/>
        </p:nvSpPr>
        <p:spPr>
          <a:xfrm>
            <a:off x="641742" y="4881671"/>
            <a:ext cx="7429655" cy="891540"/>
          </a:xfrm>
          <a:prstGeom prst="rect"/>
        </p:spPr>
        <p:txBody>
          <a:bodyPr rtlCol="0" wrap="square">
            <a:spAutoFit/>
          </a:bodyPr>
          <a:p>
            <a:r>
              <a:rPr b="1" sz="1800" lang="en-US">
                <a:solidFill>
                  <a:srgbClr val="000000"/>
                </a:solidFill>
              </a:rPr>
              <a:t>বন্ধুরা আমরা যখন কোন বিষয় নিয়ে কথা বলি, তখন সে গুলো বক্তা ও স্রোতা র নিকট  পরিচিত নাকী অপরিচিত তা Article এর মাধ্যমে পরিস্কার ধারণা পাওয়া যায়।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Isosceles Triangle 1048587"/>
          <p:cNvSpPr/>
          <p:nvPr/>
        </p:nvSpPr>
        <p:spPr>
          <a:xfrm rot="19881856">
            <a:off x="7492315" y="19406"/>
            <a:ext cx="1158165" cy="494024"/>
          </a:xfrm>
          <a:prstGeom prst="triangle"/>
          <a:solidFill>
            <a:srgbClr val="D66565"/>
          </a:solidFill>
          <a:ln w="63500">
            <a:solidFill>
              <a:srgbClr val="008000"/>
            </a:solidFill>
          </a:ln>
        </p:spPr>
        <p:txBody>
          <a:bodyPr anchor="ctr"/>
          <a:p>
            <a:pPr algn="ctr"/>
            <a:endParaRPr lang="en-US"/>
          </a:p>
        </p:txBody>
      </p:sp>
      <p:sp>
        <p:nvSpPr>
          <p:cNvPr id="1048621" name="TextBox 1048588"/>
          <p:cNvSpPr txBox="1"/>
          <p:nvPr/>
        </p:nvSpPr>
        <p:spPr>
          <a:xfrm>
            <a:off x="6006262" y="574035"/>
            <a:ext cx="4489186" cy="447039"/>
          </a:xfrm>
          <a:prstGeom prst="rect"/>
        </p:spPr>
        <p:txBody>
          <a:bodyPr rtlCol="0" wrap="square">
            <a:spAutoFit/>
          </a:bodyPr>
          <a:p>
            <a:pPr algn="ctr"/>
            <a:r>
              <a:rPr b="1" sz="1200" lang="en-US">
                <a:solidFill>
                  <a:srgbClr val="000000"/>
                </a:solidFill>
              </a:rPr>
              <a:t>Stay Home</a:t>
            </a:r>
          </a:p>
          <a:p>
            <a:pPr algn="ctr"/>
            <a:r>
              <a:rPr b="1" sz="1200" lang="en-US">
                <a:solidFill>
                  <a:srgbClr val="000000"/>
                </a:solidFill>
              </a:rPr>
              <a:t> Safe Home</a:t>
            </a:r>
          </a:p>
        </p:txBody>
      </p:sp>
      <p:sp>
        <p:nvSpPr>
          <p:cNvPr id="1048622" name="TextBox 1048594"/>
          <p:cNvSpPr txBox="1"/>
          <p:nvPr/>
        </p:nvSpPr>
        <p:spPr>
          <a:xfrm>
            <a:off x="2240085" y="797553"/>
            <a:ext cx="3957261" cy="624840"/>
          </a:xfrm>
          <a:prstGeom prst="rect"/>
        </p:spPr>
        <p:txBody>
          <a:bodyPr rtlCol="0" wrap="square">
            <a:spAutoFit/>
          </a:bodyPr>
          <a:p>
            <a:pPr algn="ctr"/>
            <a:r>
              <a:rPr b="1" sz="3600" lang="en-US">
                <a:solidFill>
                  <a:srgbClr val="0000FF"/>
                </a:solidFill>
              </a:rPr>
              <a:t>Article</a:t>
            </a:r>
          </a:p>
        </p:txBody>
      </p:sp>
      <p:sp>
        <p:nvSpPr>
          <p:cNvPr id="1048623" name="TextBox 1048595"/>
          <p:cNvSpPr txBox="1"/>
          <p:nvPr/>
        </p:nvSpPr>
        <p:spPr>
          <a:xfrm>
            <a:off x="694359" y="1965960"/>
            <a:ext cx="3426889" cy="523240"/>
          </a:xfrm>
          <a:prstGeom prst="rect"/>
        </p:spPr>
        <p:txBody>
          <a:bodyPr rtlCol="0" wrap="square">
            <a:spAutoFit/>
          </a:bodyPr>
          <a:p>
            <a:pPr algn="l"/>
            <a:r>
              <a:rPr b="1" sz="2900" lang="en-US">
                <a:solidFill>
                  <a:srgbClr val="9933FF"/>
                </a:solidFill>
              </a:rPr>
              <a:t>What is article ?  </a:t>
            </a:r>
            <a:endParaRPr b="1" sz="2900" lang="en-US">
              <a:solidFill>
                <a:srgbClr val="000000"/>
              </a:solidFill>
            </a:endParaRPr>
          </a:p>
        </p:txBody>
      </p:sp>
      <p:sp>
        <p:nvSpPr>
          <p:cNvPr id="1048624" name="TextBox 1048596"/>
          <p:cNvSpPr txBox="1"/>
          <p:nvPr/>
        </p:nvSpPr>
        <p:spPr>
          <a:xfrm>
            <a:off x="694360" y="4508503"/>
            <a:ext cx="7377037" cy="1424940"/>
          </a:xfrm>
          <a:prstGeom prst="rect"/>
        </p:spPr>
        <p:txBody>
          <a:bodyPr rtlCol="0" wrap="square">
            <a:spAutoFit/>
          </a:bodyPr>
          <a:p>
            <a:r>
              <a:rPr b="1" sz="1800" lang="en-US">
                <a:solidFill>
                  <a:srgbClr val="000000"/>
                </a:solidFill>
              </a:rPr>
              <a:t>(2) Definite Article:  The দ্বারা কোন নির্দিষ্ট ব্যক্তি বা বস্তুকে নির্দেশ করে। তাই  এটি Definite Article.</a:t>
            </a:r>
          </a:p>
          <a:p>
            <a:r>
              <a:rPr b="1" sz="1800" lang="en-US">
                <a:solidFill>
                  <a:srgbClr val="000000"/>
                </a:solidFill>
              </a:rPr>
              <a:t>উদাহরণঃ </a:t>
            </a:r>
          </a:p>
          <a:p>
            <a:r>
              <a:rPr b="1" sz="1800" lang="en-US">
                <a:solidFill>
                  <a:srgbClr val="000000"/>
                </a:solidFill>
              </a:rPr>
              <a:t>I sse the bird.</a:t>
            </a:r>
          </a:p>
          <a:p>
            <a:r>
              <a:rPr b="1" sz="1800" lang="en-US">
                <a:solidFill>
                  <a:srgbClr val="000000"/>
                </a:solidFill>
              </a:rPr>
              <a:t>He is the honest man I told you.    </a:t>
            </a:r>
          </a:p>
        </p:txBody>
      </p:sp>
      <p:sp>
        <p:nvSpPr>
          <p:cNvPr id="1048625" name="TextBox 1048597"/>
          <p:cNvSpPr txBox="1"/>
          <p:nvPr/>
        </p:nvSpPr>
        <p:spPr>
          <a:xfrm>
            <a:off x="2240085" y="5364481"/>
            <a:ext cx="3243240" cy="269240"/>
          </a:xfrm>
          <a:prstGeom prst="rect"/>
        </p:spPr>
        <p:txBody>
          <a:bodyPr rtlCol="0" wrap="square">
            <a:spAutoFit/>
          </a:bodyPr>
          <a:p>
            <a:r>
              <a:rPr b="1" sz="1300" lang="en-US">
                <a:solidFill>
                  <a:srgbClr val="008000"/>
                </a:solidFill>
              </a:rPr>
              <a:t>(The bird" means only that bird)</a:t>
            </a:r>
            <a:endParaRPr sz="1300" lang="en-US">
              <a:solidFill>
                <a:srgbClr val="008000"/>
              </a:solidFill>
            </a:endParaRPr>
          </a:p>
        </p:txBody>
      </p:sp>
      <p:sp>
        <p:nvSpPr>
          <p:cNvPr id="1048626" name="TextBox 1048598"/>
          <p:cNvSpPr txBox="1"/>
          <p:nvPr/>
        </p:nvSpPr>
        <p:spPr>
          <a:xfrm>
            <a:off x="3953529" y="5633721"/>
            <a:ext cx="6700955" cy="548640"/>
          </a:xfrm>
          <a:prstGeom prst="rect"/>
        </p:spPr>
        <p:txBody>
          <a:bodyPr rtlCol="0" wrap="square">
            <a:spAutoFit/>
          </a:bodyPr>
          <a:p>
            <a:r>
              <a:rPr b="1" sz="1600" lang="en-US">
                <a:solidFill>
                  <a:srgbClr val="008000"/>
                </a:solidFill>
              </a:rPr>
              <a:t>(The honest man" means only that </a:t>
            </a:r>
          </a:p>
          <a:p>
            <a:r>
              <a:rPr b="1" sz="1600" lang="en-US">
                <a:solidFill>
                  <a:srgbClr val="008000"/>
                </a:solidFill>
              </a:rPr>
              <a:t>honest man I told you.)  </a:t>
            </a:r>
          </a:p>
        </p:txBody>
      </p:sp>
      <p:sp>
        <p:nvSpPr>
          <p:cNvPr id="1048627" name="TextBox 1048599"/>
          <p:cNvSpPr txBox="1"/>
          <p:nvPr/>
        </p:nvSpPr>
        <p:spPr>
          <a:xfrm>
            <a:off x="694359" y="2621281"/>
            <a:ext cx="7377037" cy="1615439"/>
          </a:xfrm>
          <a:prstGeom prst="rect"/>
        </p:spPr>
        <p:txBody>
          <a:bodyPr rtlCol="0" wrap="square">
            <a:spAutoFit/>
          </a:bodyPr>
          <a:p>
            <a:r>
              <a:rPr b="1" sz="1700" lang="en-US">
                <a:solidFill>
                  <a:srgbClr val="000000"/>
                </a:solidFill>
              </a:rPr>
              <a:t>প্রসঙ্গতঃ Article দুই প্রকার। যেমন--</a:t>
            </a:r>
          </a:p>
          <a:p>
            <a:r>
              <a:rPr b="1" sz="1700" lang="en-US">
                <a:solidFill>
                  <a:srgbClr val="000000"/>
                </a:solidFill>
              </a:rPr>
              <a:t>(1) Indefinite Article:  A এবং An দ্বারা কোন অনির্দিষ্ট ব্যক্তি বা বস্তুকে নির্দেশ করে। তাই এরা Indefinite Article. </a:t>
            </a:r>
          </a:p>
          <a:p>
            <a:r>
              <a:rPr b="1" sz="1700" lang="en-US">
                <a:solidFill>
                  <a:srgbClr val="000000"/>
                </a:solidFill>
              </a:rPr>
              <a:t>উদাহরণ স্বরুপঃ</a:t>
            </a:r>
          </a:p>
          <a:p>
            <a:r>
              <a:rPr b="1" sz="1700" lang="en-US">
                <a:solidFill>
                  <a:srgbClr val="000000"/>
                </a:solidFill>
              </a:rPr>
              <a:t>I see a bird. </a:t>
            </a:r>
            <a:endParaRPr b="1" sz="1700" lang="en-US">
              <a:solidFill>
                <a:srgbClr val="008000"/>
              </a:solidFill>
            </a:endParaRPr>
          </a:p>
          <a:p>
            <a:r>
              <a:rPr b="1" sz="1700" lang="en-US">
                <a:solidFill>
                  <a:srgbClr val="000000"/>
                </a:solidFill>
              </a:rPr>
              <a:t>He is an honest man.    </a:t>
            </a:r>
            <a:endParaRPr b="1" sz="1700" lang="en-US">
              <a:solidFill>
                <a:srgbClr val="008000"/>
              </a:solidFill>
            </a:endParaRPr>
          </a:p>
        </p:txBody>
      </p:sp>
      <p:sp>
        <p:nvSpPr>
          <p:cNvPr id="1048628" name="TextBox 1048600"/>
          <p:cNvSpPr txBox="1"/>
          <p:nvPr/>
        </p:nvSpPr>
        <p:spPr>
          <a:xfrm>
            <a:off x="1898666" y="3649737"/>
            <a:ext cx="3260994" cy="294641"/>
          </a:xfrm>
          <a:prstGeom prst="rect"/>
        </p:spPr>
        <p:txBody>
          <a:bodyPr rtlCol="0" wrap="square">
            <a:spAutoFit/>
          </a:bodyPr>
          <a:p>
            <a:r>
              <a:rPr b="1" sz="1400" lang="en-US">
                <a:solidFill>
                  <a:srgbClr val="008000"/>
                </a:solidFill>
              </a:rPr>
              <a:t>(A bird' means any Bird.)</a:t>
            </a:r>
            <a:endParaRPr sz="1400" lang="en-US">
              <a:solidFill>
                <a:srgbClr val="008000"/>
              </a:solidFill>
            </a:endParaRPr>
          </a:p>
        </p:txBody>
      </p:sp>
      <p:sp>
        <p:nvSpPr>
          <p:cNvPr id="1048629" name="TextBox 1048601"/>
          <p:cNvSpPr txBox="1"/>
          <p:nvPr/>
        </p:nvSpPr>
        <p:spPr>
          <a:xfrm>
            <a:off x="2916958" y="3914140"/>
            <a:ext cx="3914644" cy="294641"/>
          </a:xfrm>
          <a:prstGeom prst="rect"/>
        </p:spPr>
        <p:txBody>
          <a:bodyPr rtlCol="0" wrap="square">
            <a:spAutoFit/>
          </a:bodyPr>
          <a:p>
            <a:r>
              <a:rPr b="1" sz="1400" lang="en-US">
                <a:solidFill>
                  <a:srgbClr val="008000"/>
                </a:solidFill>
              </a:rPr>
              <a:t>(An honest man' any type of Honest man.) </a:t>
            </a: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8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dur="500" id="7"/>
                                        <p:tgtEl>
                                          <p:spTgt spid="1048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18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dur="500" id="12"/>
                                        <p:tgtEl>
                                          <p:spTgt spid="1048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18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dur="500" id="17"/>
                                        <p:tgtEl>
                                          <p:spTgt spid="1048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18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dur="500" id="22"/>
                                        <p:tgtEl>
                                          <p:spTgt spid="1048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5" nodeType="clickEffect" presetClass="entr" presetID="18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dur="500" id="27"/>
                                        <p:tgtEl>
                                          <p:spTgt spid="1048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24" grpId="0"/>
      <p:bldP spid="1048625" grpId="0"/>
      <p:bldP spid="1048626" grpId="0"/>
      <p:bldP spid="1048628" grpId="0"/>
      <p:bldP spid="10486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Isosceles Triangle 1048587"/>
          <p:cNvSpPr/>
          <p:nvPr/>
        </p:nvSpPr>
        <p:spPr>
          <a:xfrm rot="19881856">
            <a:off x="7492315" y="19406"/>
            <a:ext cx="1158165" cy="494024"/>
          </a:xfrm>
          <a:prstGeom prst="triangle"/>
          <a:solidFill>
            <a:srgbClr val="D66565"/>
          </a:solidFill>
          <a:ln w="63500">
            <a:solidFill>
              <a:srgbClr val="008000"/>
            </a:solidFill>
          </a:ln>
        </p:spPr>
        <p:txBody>
          <a:bodyPr anchor="ctr"/>
          <a:p>
            <a:pPr algn="ctr"/>
            <a:endParaRPr lang="en-US"/>
          </a:p>
        </p:txBody>
      </p:sp>
      <p:sp>
        <p:nvSpPr>
          <p:cNvPr id="1048631" name="TextBox 1048588"/>
          <p:cNvSpPr txBox="1"/>
          <p:nvPr/>
        </p:nvSpPr>
        <p:spPr>
          <a:xfrm>
            <a:off x="6006262" y="574035"/>
            <a:ext cx="4489186" cy="447039"/>
          </a:xfrm>
          <a:prstGeom prst="rect"/>
        </p:spPr>
        <p:txBody>
          <a:bodyPr rtlCol="0" wrap="square">
            <a:spAutoFit/>
          </a:bodyPr>
          <a:p>
            <a:pPr algn="ctr"/>
            <a:r>
              <a:rPr b="1" sz="1200" lang="en-US">
                <a:solidFill>
                  <a:srgbClr val="000000"/>
                </a:solidFill>
              </a:rPr>
              <a:t>Stay Home</a:t>
            </a:r>
          </a:p>
          <a:p>
            <a:pPr algn="ctr"/>
            <a:r>
              <a:rPr b="1" sz="1200" lang="en-US">
                <a:solidFill>
                  <a:srgbClr val="000000"/>
                </a:solidFill>
              </a:rPr>
              <a:t> Safe Home</a:t>
            </a:r>
          </a:p>
        </p:txBody>
      </p:sp>
      <p:sp>
        <p:nvSpPr>
          <p:cNvPr id="1048632" name="TextBox 1048604"/>
          <p:cNvSpPr txBox="1"/>
          <p:nvPr/>
        </p:nvSpPr>
        <p:spPr>
          <a:xfrm>
            <a:off x="2501713" y="1182434"/>
            <a:ext cx="3957261" cy="624840"/>
          </a:xfrm>
          <a:prstGeom prst="rect"/>
        </p:spPr>
        <p:txBody>
          <a:bodyPr rtlCol="0" wrap="square">
            <a:spAutoFit/>
          </a:bodyPr>
          <a:p>
            <a:pPr algn="ctr"/>
            <a:r>
              <a:rPr b="1" sz="3600" lang="en-US">
                <a:solidFill>
                  <a:srgbClr val="0000FF"/>
                </a:solidFill>
              </a:rPr>
              <a:t>Article</a:t>
            </a:r>
          </a:p>
        </p:txBody>
      </p:sp>
      <p:sp>
        <p:nvSpPr>
          <p:cNvPr id="1048633" name="TextBox 1048605"/>
          <p:cNvSpPr txBox="1"/>
          <p:nvPr/>
        </p:nvSpPr>
        <p:spPr>
          <a:xfrm>
            <a:off x="791826" y="2222170"/>
            <a:ext cx="3426889" cy="523240"/>
          </a:xfrm>
          <a:prstGeom prst="rect"/>
        </p:spPr>
        <p:txBody>
          <a:bodyPr rtlCol="0" wrap="square">
            <a:spAutoFit/>
          </a:bodyPr>
          <a:p>
            <a:pPr algn="l"/>
            <a:r>
              <a:rPr b="1" sz="2900" lang="en-US">
                <a:solidFill>
                  <a:srgbClr val="9933FF"/>
                </a:solidFill>
              </a:rPr>
              <a:t>What is article ?  </a:t>
            </a:r>
            <a:endParaRPr b="1" sz="2900" lang="en-US">
              <a:solidFill>
                <a:srgbClr val="000000"/>
              </a:solidFill>
            </a:endParaRPr>
          </a:p>
        </p:txBody>
      </p:sp>
      <p:sp>
        <p:nvSpPr>
          <p:cNvPr id="1048634" name="TextBox 1048606"/>
          <p:cNvSpPr txBox="1"/>
          <p:nvPr/>
        </p:nvSpPr>
        <p:spPr>
          <a:xfrm>
            <a:off x="791826" y="3127657"/>
            <a:ext cx="6930251" cy="1958339"/>
          </a:xfrm>
          <a:prstGeom prst="rect"/>
        </p:spPr>
        <p:txBody>
          <a:bodyPr rtlCol="0" wrap="square">
            <a:spAutoFit/>
          </a:bodyPr>
          <a:p>
            <a:r>
              <a:rPr b="1" sz="1800" lang="en-US">
                <a:solidFill>
                  <a:srgbClr val="000000"/>
                </a:solidFill>
              </a:rPr>
              <a:t>মনে রাখতে হবে,  </a:t>
            </a:r>
          </a:p>
          <a:p>
            <a:r>
              <a:rPr b="1" sz="1800" lang="en-US">
                <a:solidFill>
                  <a:srgbClr val="000000"/>
                </a:solidFill>
              </a:rPr>
              <a:t>Article গুলো Noun এর সাথে ব্যবহার হয়, </a:t>
            </a:r>
          </a:p>
          <a:p>
            <a:r>
              <a:rPr b="1" sz="1800" lang="en-US">
                <a:solidFill>
                  <a:srgbClr val="000000"/>
                </a:solidFill>
              </a:rPr>
              <a:t>কিন্তু সকল Noun, Article এর সাথে ব্যবহ্রত নাও হতে পারে।</a:t>
            </a:r>
          </a:p>
          <a:p>
            <a:r>
              <a:rPr b="1" sz="1800" lang="en-US">
                <a:solidFill>
                  <a:srgbClr val="000000"/>
                </a:solidFill>
              </a:rPr>
              <a:t>অর্থাৎ, Noun বিহীন Article হতে পারেনা কিন্তু Article বিহীন Noun হতে পারে।</a:t>
            </a:r>
          </a:p>
          <a:p>
            <a:r>
              <a:rPr b="1" sz="1800" lang="en-US">
                <a:solidFill>
                  <a:srgbClr val="000000"/>
                </a:solidFill>
              </a:rPr>
              <a:t>তাই এটা জানা খুবই জরুরি যে, কোন কোন Noun এ  Article বসেনা।</a:t>
            </a:r>
          </a:p>
          <a:p>
            <a:r>
              <a:rPr b="1" sz="1800" lang="en-US">
                <a:solidFill>
                  <a:srgbClr val="0000FF"/>
                </a:solidFill>
              </a:rPr>
              <a:t>আমাদের আজকের আলোচনার বিষয়ঃ </a:t>
            </a:r>
            <a:r>
              <a:rPr b="1" sz="1800" lang="en-US">
                <a:solidFill>
                  <a:srgbClr val="000000"/>
                </a:solidFill>
              </a:rPr>
              <a:t>এই প্রসঙ্গ নিয়েই।</a:t>
            </a:r>
            <a:endParaRPr b="1" sz="1800" lang="en-US">
              <a:solidFill>
                <a:srgbClr val="0000FF"/>
              </a:solidFill>
            </a:endParaRPr>
          </a:p>
        </p:txBody>
      </p:sp>
      <p:sp>
        <p:nvSpPr>
          <p:cNvPr id="1048635" name="TextBox 1048607"/>
          <p:cNvSpPr txBox="1"/>
          <p:nvPr/>
        </p:nvSpPr>
        <p:spPr>
          <a:xfrm>
            <a:off x="791826" y="5468242"/>
            <a:ext cx="6828218" cy="624840"/>
          </a:xfrm>
          <a:prstGeom prst="rect"/>
        </p:spPr>
        <p:txBody>
          <a:bodyPr rtlCol="0" wrap="square">
            <a:spAutoFit/>
          </a:bodyPr>
          <a:p>
            <a:r>
              <a:rPr b="1" sz="1800" lang="en-US">
                <a:solidFill>
                  <a:srgbClr val="9933FF"/>
                </a:solidFill>
              </a:rPr>
              <a:t>Omission if Article</a:t>
            </a:r>
            <a:r>
              <a:rPr b="1" sz="1800" lang="en-US">
                <a:solidFill>
                  <a:srgbClr val="000000"/>
                </a:solidFill>
              </a:rPr>
              <a:t>: যে সকল নিয়মে আমরা Noun এর সাথে Article বসাতে পারবোনা।   </a:t>
            </a: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8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dur="500" id="7"/>
                                        <p:tgtEl>
                                          <p:spTgt spid="1048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Subtitle 2"/>
          <p:cNvSpPr>
            <a:spLocks noGrp="1"/>
          </p:cNvSpPr>
          <p:nvPr>
            <p:ph type="subTitle" idx="1"/>
          </p:nvPr>
        </p:nvSpPr>
        <p:spPr>
          <a:xfrm>
            <a:off x="182509" y="266418"/>
            <a:ext cx="4026331" cy="988635"/>
          </a:xfrm>
        </p:spPr>
        <p:txBody>
          <a:bodyPr>
            <a:noAutofit/>
          </a:bodyPr>
          <a:p>
            <a:pPr algn="l"/>
            <a:r>
              <a:rPr altLang="zh-CN" b="1" sz="3700" lang="en-US"/>
              <a:t>Articles</a:t>
            </a:r>
          </a:p>
        </p:txBody>
      </p:sp>
      <p:sp>
        <p:nvSpPr>
          <p:cNvPr id="1048642" name="TextBox 1048586"/>
          <p:cNvSpPr txBox="1"/>
          <p:nvPr/>
        </p:nvSpPr>
        <p:spPr>
          <a:xfrm>
            <a:off x="135672" y="1021073"/>
            <a:ext cx="6761396" cy="599440"/>
          </a:xfrm>
          <a:prstGeom prst="rect"/>
        </p:spPr>
        <p:txBody>
          <a:bodyPr rtlCol="0" wrap="square">
            <a:spAutoFit/>
          </a:bodyPr>
          <a:p>
            <a:pPr algn="l"/>
            <a:r>
              <a:rPr b="1" sz="3300" lang="en-US">
                <a:solidFill>
                  <a:srgbClr val="0000FF"/>
                </a:solidFill>
              </a:rPr>
              <a:t>Omission of Article:  </a:t>
            </a:r>
          </a:p>
        </p:txBody>
      </p:sp>
      <p:sp>
        <p:nvSpPr>
          <p:cNvPr id="1048643" name="Isosceles Triangle 1048587"/>
          <p:cNvSpPr/>
          <p:nvPr/>
        </p:nvSpPr>
        <p:spPr>
          <a:xfrm rot="19881856">
            <a:off x="7492315" y="19406"/>
            <a:ext cx="1158165" cy="494024"/>
          </a:xfrm>
          <a:prstGeom prst="triangle"/>
          <a:solidFill>
            <a:srgbClr val="D66565"/>
          </a:solidFill>
          <a:ln w="63500">
            <a:solidFill>
              <a:srgbClr val="008000"/>
            </a:solidFill>
          </a:ln>
        </p:spPr>
        <p:txBody>
          <a:bodyPr anchor="ctr"/>
          <a:p>
            <a:pPr algn="ctr"/>
            <a:endParaRPr lang="en-US"/>
          </a:p>
        </p:txBody>
      </p:sp>
      <p:sp>
        <p:nvSpPr>
          <p:cNvPr id="1048644" name="TextBox 1048588"/>
          <p:cNvSpPr txBox="1"/>
          <p:nvPr/>
        </p:nvSpPr>
        <p:spPr>
          <a:xfrm>
            <a:off x="6006262" y="574035"/>
            <a:ext cx="4489186" cy="447039"/>
          </a:xfrm>
          <a:prstGeom prst="rect"/>
        </p:spPr>
        <p:txBody>
          <a:bodyPr rtlCol="0" wrap="square">
            <a:spAutoFit/>
          </a:bodyPr>
          <a:p>
            <a:pPr algn="ctr"/>
            <a:r>
              <a:rPr b="1" sz="1200" lang="en-US">
                <a:solidFill>
                  <a:srgbClr val="000000"/>
                </a:solidFill>
              </a:rPr>
              <a:t>Stay Home</a:t>
            </a:r>
          </a:p>
          <a:p>
            <a:pPr algn="ctr"/>
            <a:r>
              <a:rPr b="1" sz="1200" lang="en-US">
                <a:solidFill>
                  <a:srgbClr val="000000"/>
                </a:solidFill>
              </a:rPr>
              <a:t> Safe Home</a:t>
            </a:r>
          </a:p>
        </p:txBody>
      </p:sp>
      <p:sp>
        <p:nvSpPr>
          <p:cNvPr id="1048645" name="TextBox 1048589"/>
          <p:cNvSpPr txBox="1"/>
          <p:nvPr/>
        </p:nvSpPr>
        <p:spPr>
          <a:xfrm>
            <a:off x="135673" y="1775730"/>
            <a:ext cx="6561496" cy="3558540"/>
          </a:xfrm>
          <a:prstGeom prst="rect"/>
        </p:spPr>
        <p:txBody>
          <a:bodyPr rtlCol="0" wrap="square">
            <a:spAutoFit/>
          </a:bodyPr>
          <a:p>
            <a:r>
              <a:rPr b="1" sz="1800" lang="en-US">
                <a:solidFill>
                  <a:srgbClr val="000000"/>
                </a:solidFill>
              </a:rPr>
              <a:t>1.Proper Noun: ex  × Salma goes to school</a:t>
            </a:r>
          </a:p>
          <a:p>
            <a:r>
              <a:rPr b="1" sz="1800" lang="en-US">
                <a:solidFill>
                  <a:srgbClr val="000000"/>
                </a:solidFill>
              </a:rPr>
              <a:t>2.Uncountable Noun: ex: she likes × milk.</a:t>
            </a:r>
          </a:p>
          <a:p>
            <a:r>
              <a:rPr b="1" sz="1800" lang="en-US">
                <a:solidFill>
                  <a:srgbClr val="000000"/>
                </a:solidFill>
              </a:rPr>
              <a:t>3.Material Noun: ex:  × Iron is a useful metal.</a:t>
            </a:r>
            <a:endParaRPr altLang="en-US" b="1" sz="1800" lang="zh-CN"/>
          </a:p>
          <a:p>
            <a:r>
              <a:rPr b="1" sz="1800" lang="en-US">
                <a:solidFill>
                  <a:srgbClr val="000000"/>
                </a:solidFill>
              </a:rPr>
              <a:t>4.Abstract Noun: ex:  × Honesty is the best policy.</a:t>
            </a:r>
            <a:endParaRPr altLang="en-US" b="1" sz="1800" lang="zh-CN"/>
          </a:p>
          <a:p>
            <a:r>
              <a:rPr b="1" sz="1800" lang="en-US">
                <a:solidFill>
                  <a:srgbClr val="000000"/>
                </a:solidFill>
              </a:rPr>
              <a:t>5.Name of Crowd-place:  He goes to × college. / We reached × Kaptan Bazar.(hospital,school,park,market)</a:t>
            </a:r>
          </a:p>
          <a:p>
            <a:r>
              <a:rPr b="1" sz="1800" lang="en-US">
                <a:solidFill>
                  <a:srgbClr val="000000"/>
                </a:solidFill>
              </a:rPr>
              <a:t>6.Plural Noun: ex :  × Tigers are ferocious animals.</a:t>
            </a:r>
          </a:p>
          <a:p>
            <a:r>
              <a:rPr b="1" sz="1800" lang="en-US">
                <a:solidFill>
                  <a:srgbClr val="000000"/>
                </a:solidFill>
              </a:rPr>
              <a:t>7. Name of Meal-ভোজনঃ ex :  I shall invite you to × lunch.(dinner,breakfast)</a:t>
            </a:r>
            <a:endParaRPr altLang="en-US" b="1" sz="1800" lang="zh-CN"/>
          </a:p>
          <a:p>
            <a:r>
              <a:rPr b="1" sz="1800" lang="en-US">
                <a:solidFill>
                  <a:srgbClr val="000000"/>
                </a:solidFill>
              </a:rPr>
              <a:t>8.Name of Humanity: ex :  × Man is mortal./ × Children are fond of sweets and chocolate.</a:t>
            </a:r>
          </a:p>
          <a:p>
            <a:r>
              <a:rPr b="1" sz="1800" lang="en-US">
                <a:solidFill>
                  <a:srgbClr val="000000"/>
                </a:solidFill>
              </a:rPr>
              <a:t>9.Name of Language: ex :  He speaks × English./She is expert in Chainis.(French,Bengoli,Hindi)          </a:t>
            </a: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8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dur="500" id="7"/>
                                        <p:tgtEl>
                                          <p:spTgt spid="10486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80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1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1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15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16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17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18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19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20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21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22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23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24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25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6">
                      <p:stCondLst>
                        <p:cond delay="indefinite"/>
                      </p:stCondLst>
                      <p:childTnLst>
                        <p:par>
                          <p:cTn fill="hold" id="27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8" nodeType="clickEffect" presetClass="entr" presetID="41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0"/>
                                        <p:tgtEl>
                                          <p:spTgt spid="1048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1"/>
                                        <p:tgtEl>
                                          <p:spTgt spid="1048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10486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3"/>
                                        <p:tgtEl>
                                          <p:spTgt spid="10486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34" tmFilter="0,0; .5, 1; 1, 1"/>
                                        <p:tgtEl>
                                          <p:spTgt spid="1048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5">
                      <p:stCondLst>
                        <p:cond delay="indefinite"/>
                      </p:stCondLst>
                      <p:childTnLst>
                        <p:par>
                          <p:cTn fill="hold" id="3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7" nodeType="clickEffect" presetClass="entr" presetID="41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9"/>
                                        <p:tgtEl>
                                          <p:spTgt spid="1048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0"/>
                                        <p:tgtEl>
                                          <p:spTgt spid="1048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1"/>
                                        <p:tgtEl>
                                          <p:spTgt spid="10486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2"/>
                                        <p:tgtEl>
                                          <p:spTgt spid="10486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43" tmFilter="0,0; .5, 1; 1, 1"/>
                                        <p:tgtEl>
                                          <p:spTgt spid="1048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4">
                      <p:stCondLst>
                        <p:cond delay="indefinite"/>
                      </p:stCondLst>
                      <p:childTnLst>
                        <p:par>
                          <p:cTn fill="hold" id="45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6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48"/>
                                        <p:tgtEl>
                                          <p:spTgt spid="1048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41" grpId="0" build="p"/>
      <p:bldP spid="1048642" grpId="0"/>
      <p:bldP spid="1048643" grpId="0" animBg="1"/>
      <p:bldP spid="1048644" grpId="0"/>
      <p:bldP spid="104864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6" name="Subtitle 2"/>
          <p:cNvSpPr>
            <a:spLocks noGrp="1"/>
          </p:cNvSpPr>
          <p:nvPr>
            <p:ph type="subTitle" idx="1"/>
          </p:nvPr>
        </p:nvSpPr>
        <p:spPr>
          <a:xfrm>
            <a:off x="518248" y="526756"/>
            <a:ext cx="4026331" cy="988635"/>
          </a:xfrm>
        </p:spPr>
        <p:txBody>
          <a:bodyPr>
            <a:noAutofit/>
          </a:bodyPr>
          <a:p>
            <a:pPr algn="l"/>
            <a:r>
              <a:rPr altLang="zh-CN" b="1" sz="3700" lang="en-US"/>
              <a:t>Articles</a:t>
            </a:r>
          </a:p>
        </p:txBody>
      </p:sp>
      <p:sp>
        <p:nvSpPr>
          <p:cNvPr id="1048647" name="TextBox 1048591"/>
          <p:cNvSpPr txBox="1"/>
          <p:nvPr/>
        </p:nvSpPr>
        <p:spPr>
          <a:xfrm>
            <a:off x="518248" y="1202972"/>
            <a:ext cx="4365094" cy="624840"/>
          </a:xfrm>
          <a:prstGeom prst="rect"/>
        </p:spPr>
        <p:txBody>
          <a:bodyPr rtlCol="0" wrap="square">
            <a:spAutoFit/>
          </a:bodyPr>
          <a:p>
            <a:pPr algn="l"/>
            <a:r>
              <a:rPr b="1" sz="3600" lang="en-US">
                <a:solidFill>
                  <a:srgbClr val="0000FF"/>
                </a:solidFill>
              </a:rPr>
              <a:t>Omission of Article:  </a:t>
            </a:r>
          </a:p>
        </p:txBody>
      </p:sp>
      <p:sp>
        <p:nvSpPr>
          <p:cNvPr id="1048648" name="TextBox 1048594"/>
          <p:cNvSpPr txBox="1"/>
          <p:nvPr/>
        </p:nvSpPr>
        <p:spPr>
          <a:xfrm>
            <a:off x="518248" y="2191607"/>
            <a:ext cx="6459981" cy="2758440"/>
          </a:xfrm>
          <a:prstGeom prst="rect"/>
        </p:spPr>
        <p:txBody>
          <a:bodyPr rtlCol="0" wrap="square">
            <a:spAutoFit/>
          </a:bodyPr>
          <a:p>
            <a:r>
              <a:rPr b="1" sz="1800" lang="en-US">
                <a:solidFill>
                  <a:srgbClr val="000000"/>
                </a:solidFill>
              </a:rPr>
              <a:t>09.Name of Diseases: ex :  × Cancer is a fatal disease.</a:t>
            </a:r>
          </a:p>
          <a:p>
            <a:r>
              <a:rPr b="1" sz="1800" lang="en-US">
                <a:solidFill>
                  <a:srgbClr val="000000"/>
                </a:solidFill>
              </a:rPr>
              <a:t>10.Name of Science-Subject: ex :  He gets Honours degree in × Chemistry. </a:t>
            </a:r>
          </a:p>
          <a:p>
            <a:r>
              <a:rPr b="1" sz="1800" lang="en-US">
                <a:solidFill>
                  <a:srgbClr val="000000"/>
                </a:solidFill>
              </a:rPr>
              <a:t>11.Name of Sports: ex:  She can play × fotball.(cricket,badminto, hadodo)</a:t>
            </a:r>
          </a:p>
          <a:p>
            <a:r>
              <a:rPr b="1" sz="1800" lang="en-US">
                <a:solidFill>
                  <a:srgbClr val="000000"/>
                </a:solidFill>
              </a:rPr>
              <a:t>12.Name of Month and Day: ex:  × January is the first month of the year./ Our class will start on × Monday.</a:t>
            </a:r>
          </a:p>
          <a:p>
            <a:r>
              <a:rPr b="1" sz="1800" lang="en-US">
                <a:solidFill>
                  <a:srgbClr val="000000"/>
                </a:solidFill>
              </a:rPr>
              <a:t>13.Name of Festival: ex :  × Eid-ul-Fitr is the biggest religious festival of the Muslims.</a:t>
            </a:r>
          </a:p>
          <a:p>
            <a:r>
              <a:rPr b="1" sz="1800" lang="en-US">
                <a:solidFill>
                  <a:srgbClr val="000000"/>
                </a:solidFill>
              </a:rPr>
              <a:t>14.Idiomatic Phrase: ex:  They live from × hand to mouth.       </a:t>
            </a:r>
          </a:p>
        </p:txBody>
      </p:sp>
      <p:sp>
        <p:nvSpPr>
          <p:cNvPr id="1048649" name="Isosceles Triangle 1048587"/>
          <p:cNvSpPr/>
          <p:nvPr/>
        </p:nvSpPr>
        <p:spPr>
          <a:xfrm rot="19881856">
            <a:off x="7492315" y="19406"/>
            <a:ext cx="1158165" cy="494024"/>
          </a:xfrm>
          <a:prstGeom prst="triangle"/>
          <a:solidFill>
            <a:srgbClr val="D66565"/>
          </a:solidFill>
          <a:ln w="63500">
            <a:solidFill>
              <a:srgbClr val="008000"/>
            </a:solidFill>
          </a:ln>
        </p:spPr>
        <p:txBody>
          <a:bodyPr anchor="ctr"/>
          <a:p>
            <a:pPr algn="ctr"/>
            <a:endParaRPr lang="en-US"/>
          </a:p>
        </p:txBody>
      </p:sp>
      <p:sp>
        <p:nvSpPr>
          <p:cNvPr id="1048650" name="TextBox 1048588"/>
          <p:cNvSpPr txBox="1"/>
          <p:nvPr/>
        </p:nvSpPr>
        <p:spPr>
          <a:xfrm>
            <a:off x="6006262" y="574035"/>
            <a:ext cx="4489186" cy="447039"/>
          </a:xfrm>
          <a:prstGeom prst="rect"/>
        </p:spPr>
        <p:txBody>
          <a:bodyPr rtlCol="0" wrap="square">
            <a:spAutoFit/>
          </a:bodyPr>
          <a:p>
            <a:pPr algn="ctr"/>
            <a:r>
              <a:rPr b="1" sz="1200" lang="en-US">
                <a:solidFill>
                  <a:srgbClr val="000000"/>
                </a:solidFill>
              </a:rPr>
              <a:t>Stay Home</a:t>
            </a:r>
          </a:p>
          <a:p>
            <a:pPr algn="ctr"/>
            <a:r>
              <a:rPr b="1" sz="1200" lang="en-US">
                <a:solidFill>
                  <a:srgbClr val="000000"/>
                </a:solidFill>
              </a:rPr>
              <a:t> Safe Home</a:t>
            </a: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8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dur="500" id="7"/>
                                        <p:tgtEl>
                                          <p:spTgt spid="10486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41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1048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1048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10486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5"/>
                                        <p:tgtEl>
                                          <p:spTgt spid="10486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16" tmFilter="0,0; .5, 1; 1, 1"/>
                                        <p:tgtEl>
                                          <p:spTgt spid="1048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">
                      <p:stCondLst>
                        <p:cond delay="indefinite"/>
                      </p:stCondLst>
                      <p:childTnLst>
                        <p:par>
                          <p:cTn fill="hold" id="18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9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21"/>
                                        <p:tgtEl>
                                          <p:spTgt spid="1048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46" grpId="0" build="p"/>
      <p:bldP spid="1048647" grpId="0"/>
      <p:bldP spid="104864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Subtitle 2"/>
          <p:cNvSpPr>
            <a:spLocks noGrp="1"/>
          </p:cNvSpPr>
          <p:nvPr>
            <p:ph type="subTitle" idx="1"/>
          </p:nvPr>
        </p:nvSpPr>
        <p:spPr>
          <a:xfrm>
            <a:off x="480510" y="303236"/>
            <a:ext cx="4026331" cy="988635"/>
          </a:xfrm>
        </p:spPr>
        <p:txBody>
          <a:bodyPr>
            <a:noAutofit/>
          </a:bodyPr>
          <a:p>
            <a:pPr algn="l"/>
            <a:r>
              <a:rPr altLang="zh-CN" b="1" sz="3700" lang="en-US"/>
              <a:t>Articles</a:t>
            </a:r>
          </a:p>
        </p:txBody>
      </p:sp>
      <p:sp>
        <p:nvSpPr>
          <p:cNvPr id="1048652" name="TextBox 1048596"/>
          <p:cNvSpPr txBox="1"/>
          <p:nvPr/>
        </p:nvSpPr>
        <p:spPr>
          <a:xfrm>
            <a:off x="480510" y="1021073"/>
            <a:ext cx="4365094" cy="624840"/>
          </a:xfrm>
          <a:prstGeom prst="rect"/>
        </p:spPr>
        <p:txBody>
          <a:bodyPr rtlCol="0" wrap="square">
            <a:spAutoFit/>
          </a:bodyPr>
          <a:p>
            <a:pPr algn="l"/>
            <a:r>
              <a:rPr b="1" sz="3600" lang="en-US">
                <a:solidFill>
                  <a:srgbClr val="0000FF"/>
                </a:solidFill>
              </a:rPr>
              <a:t>Omission of Article:  </a:t>
            </a:r>
          </a:p>
        </p:txBody>
      </p:sp>
      <p:sp>
        <p:nvSpPr>
          <p:cNvPr id="1048653" name="TextBox 1048599"/>
          <p:cNvSpPr txBox="1"/>
          <p:nvPr/>
        </p:nvSpPr>
        <p:spPr>
          <a:xfrm>
            <a:off x="480510" y="1831910"/>
            <a:ext cx="6275789" cy="3825240"/>
          </a:xfrm>
          <a:prstGeom prst="rect"/>
        </p:spPr>
        <p:txBody>
          <a:bodyPr rtlCol="0" wrap="square">
            <a:spAutoFit/>
          </a:bodyPr>
          <a:p>
            <a:r>
              <a:rPr b="1" sz="1800" lang="en-US">
                <a:solidFill>
                  <a:srgbClr val="000000"/>
                </a:solidFill>
              </a:rPr>
              <a:t>15.Adjective: Ex:  I am × innocent./He is × honest.</a:t>
            </a:r>
          </a:p>
          <a:p>
            <a:r>
              <a:rPr b="1" sz="1800" lang="en-US">
                <a:solidFill>
                  <a:srgbClr val="000000"/>
                </a:solidFill>
              </a:rPr>
              <a:t>16.Society,nature,space,night: ex:  We live in × society.</a:t>
            </a:r>
          </a:p>
          <a:p>
            <a:r>
              <a:rPr b="1" sz="1800" lang="en-US">
                <a:solidFill>
                  <a:srgbClr val="000000"/>
                </a:solidFill>
              </a:rPr>
              <a:t>17.Name of Professional Place: ex :  He worked in × Radio.(Televisio, Cinema,Theatre)</a:t>
            </a:r>
          </a:p>
          <a:p>
            <a:r>
              <a:rPr b="1" sz="1800" lang="en-US">
                <a:solidFill>
                  <a:srgbClr val="000000"/>
                </a:solidFill>
              </a:rPr>
              <a:t>18.Possessive: ex: (my,his,her,your,our,its,their) This is my × pen.</a:t>
            </a:r>
          </a:p>
          <a:p>
            <a:r>
              <a:rPr b="1" sz="1800" lang="en-US">
                <a:solidFill>
                  <a:srgbClr val="000000"/>
                </a:solidFill>
              </a:rPr>
              <a:t>19.Name of Country: ex : We live in × Bangladesh.</a:t>
            </a:r>
          </a:p>
          <a:p>
            <a:r>
              <a:rPr b="1" sz="1800" lang="en-US">
                <a:solidFill>
                  <a:srgbClr val="000000"/>
                </a:solidFill>
              </a:rPr>
              <a:t>20.Some Determiners: ex : this, that, these,those, any, many, some, much, more, each, all, almost, every, other, several, enough, এগুলুর পরে এবং of, very এর আগে Article বসেনা।  </a:t>
            </a:r>
          </a:p>
          <a:p>
            <a:r>
              <a:rPr b="1" sz="1800" lang="en-US">
                <a:solidFill>
                  <a:srgbClr val="000000"/>
                </a:solidFill>
              </a:rPr>
              <a:t>21.Some Numerical Words:  ex:  one, two, seven, twenty first, first,  last,  এগুলুর পরে Article বসেনা।  </a:t>
            </a:r>
          </a:p>
          <a:p>
            <a:endParaRPr b="1" sz="1800" lang="en-US">
              <a:solidFill>
                <a:srgbClr val="000000"/>
              </a:solidFill>
            </a:endParaRPr>
          </a:p>
          <a:p>
            <a:r>
              <a:rPr b="1" sz="1800" lang="en-US">
                <a:solidFill>
                  <a:srgbClr val="000000"/>
                </a:solidFill>
              </a:rPr>
              <a:t>           </a:t>
            </a:r>
          </a:p>
        </p:txBody>
      </p:sp>
      <p:sp>
        <p:nvSpPr>
          <p:cNvPr id="1048654" name="Isosceles Triangle 1048587"/>
          <p:cNvSpPr/>
          <p:nvPr/>
        </p:nvSpPr>
        <p:spPr>
          <a:xfrm rot="19881856">
            <a:off x="7492315" y="19406"/>
            <a:ext cx="1158165" cy="494024"/>
          </a:xfrm>
          <a:prstGeom prst="triangle"/>
          <a:solidFill>
            <a:srgbClr val="D66565"/>
          </a:solidFill>
          <a:ln w="63500">
            <a:solidFill>
              <a:srgbClr val="008000"/>
            </a:solidFill>
          </a:ln>
        </p:spPr>
        <p:txBody>
          <a:bodyPr anchor="ctr"/>
          <a:p>
            <a:pPr algn="ctr"/>
            <a:endParaRPr lang="en-US"/>
          </a:p>
        </p:txBody>
      </p:sp>
      <p:sp>
        <p:nvSpPr>
          <p:cNvPr id="1048655" name="TextBox 1048588"/>
          <p:cNvSpPr txBox="1"/>
          <p:nvPr/>
        </p:nvSpPr>
        <p:spPr>
          <a:xfrm>
            <a:off x="6006262" y="574035"/>
            <a:ext cx="4489186" cy="447039"/>
          </a:xfrm>
          <a:prstGeom prst="rect"/>
        </p:spPr>
        <p:txBody>
          <a:bodyPr rtlCol="0" wrap="square">
            <a:spAutoFit/>
          </a:bodyPr>
          <a:p>
            <a:pPr algn="ctr"/>
            <a:r>
              <a:rPr b="1" sz="1200" lang="en-US">
                <a:solidFill>
                  <a:srgbClr val="000000"/>
                </a:solidFill>
              </a:rPr>
              <a:t>Stay Home</a:t>
            </a:r>
          </a:p>
          <a:p>
            <a:pPr algn="ctr"/>
            <a:r>
              <a:rPr b="1" sz="1200" lang="en-US">
                <a:solidFill>
                  <a:srgbClr val="000000"/>
                </a:solidFill>
              </a:rPr>
              <a:t> Safe Home</a:t>
            </a: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8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dur="500" id="7"/>
                                        <p:tgtEl>
                                          <p:spTgt spid="1048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41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1048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1048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1048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5"/>
                                        <p:tgtEl>
                                          <p:spTgt spid="1048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16" tmFilter="0,0; .5, 1; 1, 1"/>
                                        <p:tgtEl>
                                          <p:spTgt spid="1048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">
                      <p:stCondLst>
                        <p:cond delay="indefinite"/>
                      </p:stCondLst>
                      <p:childTnLst>
                        <p:par>
                          <p:cTn fill="hold" id="18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9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21"/>
                                        <p:tgtEl>
                                          <p:spTgt spid="1048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51" grpId="0" build="p"/>
      <p:bldP spid="1048652" grpId="0"/>
      <p:bldP spid="104865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6" name="Subtitle 2"/>
          <p:cNvSpPr>
            <a:spLocks noGrp="1"/>
          </p:cNvSpPr>
          <p:nvPr>
            <p:ph type="subTitle" idx="1"/>
          </p:nvPr>
        </p:nvSpPr>
        <p:spPr>
          <a:xfrm>
            <a:off x="654019" y="1295255"/>
            <a:ext cx="4825586" cy="1205851"/>
          </a:xfrm>
        </p:spPr>
        <p:txBody>
          <a:bodyPr>
            <a:noAutofit/>
          </a:bodyPr>
          <a:p>
            <a:pPr algn="l"/>
            <a:r>
              <a:rPr altLang="zh-CN" b="1" sz="3700" lang="en-US"/>
              <a:t>Articles</a:t>
            </a:r>
          </a:p>
        </p:txBody>
      </p:sp>
      <p:sp>
        <p:nvSpPr>
          <p:cNvPr id="1048657" name="TextBox 1048601"/>
          <p:cNvSpPr txBox="1"/>
          <p:nvPr/>
        </p:nvSpPr>
        <p:spPr>
          <a:xfrm>
            <a:off x="654019" y="2219959"/>
            <a:ext cx="5198429" cy="624840"/>
          </a:xfrm>
          <a:prstGeom prst="rect"/>
        </p:spPr>
        <p:txBody>
          <a:bodyPr rtlCol="0" wrap="square">
            <a:spAutoFit/>
          </a:bodyPr>
          <a:p>
            <a:pPr algn="l"/>
            <a:r>
              <a:rPr b="1" sz="3600" lang="en-US">
                <a:solidFill>
                  <a:srgbClr val="0000FF"/>
                </a:solidFill>
              </a:rPr>
              <a:t>Omission of Article:  </a:t>
            </a:r>
          </a:p>
        </p:txBody>
      </p:sp>
      <p:sp>
        <p:nvSpPr>
          <p:cNvPr id="1048658" name="TextBox 1048604"/>
          <p:cNvSpPr txBox="1"/>
          <p:nvPr/>
        </p:nvSpPr>
        <p:spPr>
          <a:xfrm>
            <a:off x="654020" y="2532379"/>
            <a:ext cx="7017926" cy="1793240"/>
          </a:xfrm>
          <a:prstGeom prst="rect"/>
        </p:spPr>
        <p:txBody>
          <a:bodyPr rtlCol="0" wrap="square">
            <a:spAutoFit/>
          </a:bodyPr>
          <a:p>
            <a:endParaRPr b="1" sz="2800" lang="en-US">
              <a:solidFill>
                <a:srgbClr val="000000"/>
              </a:solidFill>
            </a:endParaRPr>
          </a:p>
          <a:p>
            <a:r>
              <a:rPr b="1" sz="2800" lang="en-US">
                <a:solidFill>
                  <a:srgbClr val="000000"/>
                </a:solidFill>
              </a:rPr>
              <a:t>22. Some Relative Pronoun:  ex : what, which, when, that এগুলুর পরে Article বসেনা।  </a:t>
            </a:r>
          </a:p>
          <a:p>
            <a:r>
              <a:rPr b="1" sz="2800" lang="en-US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1048659" name="Isosceles Triangle 1048587"/>
          <p:cNvSpPr/>
          <p:nvPr/>
        </p:nvSpPr>
        <p:spPr>
          <a:xfrm rot="19881856">
            <a:off x="7492315" y="19406"/>
            <a:ext cx="1158165" cy="494024"/>
          </a:xfrm>
          <a:prstGeom prst="triangle"/>
          <a:solidFill>
            <a:srgbClr val="D66565"/>
          </a:solidFill>
          <a:ln w="63500">
            <a:solidFill>
              <a:srgbClr val="008000"/>
            </a:solidFill>
          </a:ln>
        </p:spPr>
        <p:txBody>
          <a:bodyPr anchor="ctr"/>
          <a:p>
            <a:pPr algn="ctr"/>
            <a:endParaRPr lang="en-US"/>
          </a:p>
        </p:txBody>
      </p:sp>
      <p:sp>
        <p:nvSpPr>
          <p:cNvPr id="1048660" name="TextBox 1048588"/>
          <p:cNvSpPr txBox="1"/>
          <p:nvPr/>
        </p:nvSpPr>
        <p:spPr>
          <a:xfrm>
            <a:off x="6006262" y="574035"/>
            <a:ext cx="4489186" cy="447039"/>
          </a:xfrm>
          <a:prstGeom prst="rect"/>
        </p:spPr>
        <p:txBody>
          <a:bodyPr rtlCol="0" wrap="square">
            <a:spAutoFit/>
          </a:bodyPr>
          <a:p>
            <a:pPr algn="ctr"/>
            <a:r>
              <a:rPr b="1" sz="1200" lang="en-US">
                <a:solidFill>
                  <a:srgbClr val="000000"/>
                </a:solidFill>
              </a:rPr>
              <a:t>Stay Home</a:t>
            </a:r>
          </a:p>
          <a:p>
            <a:pPr algn="ctr"/>
            <a:r>
              <a:rPr b="1" sz="1200" lang="en-US">
                <a:solidFill>
                  <a:srgbClr val="000000"/>
                </a:solidFill>
              </a:rPr>
              <a:t> Safe Home</a:t>
            </a: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8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dur="500" id="7"/>
                                        <p:tgtEl>
                                          <p:spTgt spid="1048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41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1048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1048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10486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5"/>
                                        <p:tgtEl>
                                          <p:spTgt spid="10486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16" tmFilter="0,0; .5, 1; 1, 1"/>
                                        <p:tgtEl>
                                          <p:spTgt spid="1048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">
                      <p:stCondLst>
                        <p:cond delay="indefinite"/>
                      </p:stCondLst>
                      <p:childTnLst>
                        <p:par>
                          <p:cTn fill="hold" id="18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9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21"/>
                                        <p:tgtEl>
                                          <p:spTgt spid="1048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56" grpId="0" build="p"/>
      <p:bldP spid="1048657" grpId="0"/>
      <p:bldP spid="1048658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PowerPoint Presentation</dc:title>
  <dc:creator>CPH1803</dc:creator>
  <cp:lastModifiedBy>Mamun ur Rashid</cp:lastModifiedBy>
  <dcterms:created xsi:type="dcterms:W3CDTF">2015-04-29T21:30:45Z</dcterms:created>
  <dcterms:modified xsi:type="dcterms:W3CDTF">2020-06-22T14:47:32Z</dcterms:modified>
</cp:coreProperties>
</file>