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79" r:id="rId2"/>
    <p:sldId id="280" r:id="rId3"/>
    <p:sldId id="281" r:id="rId4"/>
    <p:sldId id="259" r:id="rId5"/>
    <p:sldId id="278" r:id="rId6"/>
    <p:sldId id="263" r:id="rId7"/>
    <p:sldId id="283" r:id="rId8"/>
    <p:sldId id="284" r:id="rId9"/>
    <p:sldId id="267" r:id="rId10"/>
    <p:sldId id="268" r:id="rId11"/>
    <p:sldId id="273" r:id="rId12"/>
    <p:sldId id="261" r:id="rId13"/>
    <p:sldId id="272" r:id="rId14"/>
    <p:sldId id="285" r:id="rId15"/>
    <p:sldId id="275" r:id="rId16"/>
    <p:sldId id="276" r:id="rId17"/>
    <p:sldId id="265" r:id="rId18"/>
    <p:sldId id="277" r:id="rId19"/>
  </p:sldIdLst>
  <p:sldSz cx="137160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EA1C"/>
    <a:srgbClr val="391CA4"/>
    <a:srgbClr val="000099"/>
    <a:srgbClr val="712FA7"/>
    <a:srgbClr val="B22497"/>
    <a:srgbClr val="FF3399"/>
    <a:srgbClr val="FF3300"/>
    <a:srgbClr val="00CC99"/>
    <a:srgbClr val="0066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714" autoAdjust="0"/>
  </p:normalViewPr>
  <p:slideViewPr>
    <p:cSldViewPr>
      <p:cViewPr varScale="1">
        <p:scale>
          <a:sx n="56" d="100"/>
          <a:sy n="56" d="100"/>
        </p:scale>
        <p:origin x="96" y="534"/>
      </p:cViewPr>
      <p:guideLst>
        <p:guide orient="horz" pos="2304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02AA2-57F1-4ECA-9B05-7C84CCA1373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81544-E325-4CB1-AD64-2BCD9E36F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1544-E325-4CB1-AD64-2BCD9E36F5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1544-E325-4CB1-AD64-2BCD9E36F5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1544-E325-4CB1-AD64-2BCD9E36F57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197187"/>
            <a:ext cx="1028700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42174"/>
            <a:ext cx="102870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CF09-D174-4757-92B5-364F5AAE236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1C6B-C135-4A51-9E7B-BB1B392EA4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24476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CF09-D174-4757-92B5-364F5AAE236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1C6B-C135-4A51-9E7B-BB1B392EA4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01762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389467"/>
            <a:ext cx="2957513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389467"/>
            <a:ext cx="8701088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CF09-D174-4757-92B5-364F5AAE236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1C6B-C135-4A51-9E7B-BB1B392EA4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30209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CF09-D174-4757-92B5-364F5AAE236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1C6B-C135-4A51-9E7B-BB1B392EA4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47699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1823721"/>
            <a:ext cx="11830050" cy="3042919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4895428"/>
            <a:ext cx="11830050" cy="16001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CF09-D174-4757-92B5-364F5AAE236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1C6B-C135-4A51-9E7B-BB1B392EA4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08634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947333"/>
            <a:ext cx="582930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1947333"/>
            <a:ext cx="582930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CF09-D174-4757-92B5-364F5AAE236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1C6B-C135-4A51-9E7B-BB1B392EA4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38405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389467"/>
            <a:ext cx="1183005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1793241"/>
            <a:ext cx="5802510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2672080"/>
            <a:ext cx="5802510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1793241"/>
            <a:ext cx="5831087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2672080"/>
            <a:ext cx="5831087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CF09-D174-4757-92B5-364F5AAE236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1C6B-C135-4A51-9E7B-BB1B392EA4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65237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CF09-D174-4757-92B5-364F5AAE236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1C6B-C135-4A51-9E7B-BB1B392EA4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40773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CF09-D174-4757-92B5-364F5AAE236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1C6B-C135-4A51-9E7B-BB1B392EA4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775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7680"/>
            <a:ext cx="4423767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053254"/>
            <a:ext cx="6943725" cy="5198533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194560"/>
            <a:ext cx="4423767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CF09-D174-4757-92B5-364F5AAE236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1C6B-C135-4A51-9E7B-BB1B392EA4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12959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7680"/>
            <a:ext cx="4423767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053254"/>
            <a:ext cx="6943725" cy="5198533"/>
          </a:xfrm>
        </p:spPr>
        <p:txBody>
          <a:bodyPr anchor="t"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194560"/>
            <a:ext cx="4423767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CF09-D174-4757-92B5-364F5AAE236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1C6B-C135-4A51-9E7B-BB1B392EA4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53877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389467"/>
            <a:ext cx="1183005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1947333"/>
            <a:ext cx="1183005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6780107"/>
            <a:ext cx="30861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CF09-D174-4757-92B5-364F5AAE236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6780107"/>
            <a:ext cx="462915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6780107"/>
            <a:ext cx="30861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1C6B-C135-4A51-9E7B-BB1B392EA4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3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cut/>
  </p:transition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microsoft.com/office/2007/relationships/hdphoto" Target="../media/hdphoto20.wdp"/><Relationship Id="rId5" Type="http://schemas.microsoft.com/office/2007/relationships/hdphoto" Target="../media/hdphoto18.wdp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hdphoto" Target="../media/hdphoto21.wdp"/><Relationship Id="rId7" Type="http://schemas.microsoft.com/office/2007/relationships/hdphoto" Target="../media/hdphoto23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microsoft.com/office/2007/relationships/hdphoto" Target="../media/hdphoto22.wdp"/><Relationship Id="rId4" Type="http://schemas.openxmlformats.org/officeDocument/2006/relationships/image" Target="../media/image45.png"/><Relationship Id="rId9" Type="http://schemas.microsoft.com/office/2007/relationships/hdphoto" Target="../media/hdphoto2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6.png"/><Relationship Id="rId18" Type="http://schemas.openxmlformats.org/officeDocument/2006/relationships/image" Target="../media/image59.png"/><Relationship Id="rId3" Type="http://schemas.openxmlformats.org/officeDocument/2006/relationships/image" Target="../media/image33.png"/><Relationship Id="rId21" Type="http://schemas.microsoft.com/office/2007/relationships/hdphoto" Target="../media/hdphoto30.wdp"/><Relationship Id="rId7" Type="http://schemas.openxmlformats.org/officeDocument/2006/relationships/image" Target="../media/image52.png"/><Relationship Id="rId12" Type="http://schemas.microsoft.com/office/2007/relationships/hdphoto" Target="../media/hdphoto26.wdp"/><Relationship Id="rId17" Type="http://schemas.microsoft.com/office/2007/relationships/hdphoto" Target="../media/hdphoto28.wdp"/><Relationship Id="rId2" Type="http://schemas.openxmlformats.org/officeDocument/2006/relationships/image" Target="../media/image48.png"/><Relationship Id="rId16" Type="http://schemas.openxmlformats.org/officeDocument/2006/relationships/image" Target="../media/image58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50.png"/><Relationship Id="rId15" Type="http://schemas.microsoft.com/office/2007/relationships/hdphoto" Target="../media/hdphoto27.wdp"/><Relationship Id="rId10" Type="http://schemas.microsoft.com/office/2007/relationships/hdphoto" Target="../media/hdphoto25.wdp"/><Relationship Id="rId19" Type="http://schemas.microsoft.com/office/2007/relationships/hdphoto" Target="../media/hdphoto29.wdp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Relationship Id="rId4" Type="http://schemas.microsoft.com/office/2007/relationships/hdphoto" Target="../media/hdphoto3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kalyanbratabiswas1979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png"/><Relationship Id="rId7" Type="http://schemas.openxmlformats.org/officeDocument/2006/relationships/image" Target="../media/image10.jp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3.jpg"/><Relationship Id="rId5" Type="http://schemas.openxmlformats.org/officeDocument/2006/relationships/image" Target="../media/image8.jpg"/><Relationship Id="rId10" Type="http://schemas.microsoft.com/office/2007/relationships/hdphoto" Target="../media/hdphoto5.wdp"/><Relationship Id="rId4" Type="http://schemas.microsoft.com/office/2007/relationships/hdphoto" Target="../media/hdphoto4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microsoft.com/office/2007/relationships/hdphoto" Target="../media/hdphoto9.wdp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microsoft.com/office/2007/relationships/hdphoto" Target="../media/hdphoto16.wdp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2" Type="http://schemas.openxmlformats.org/officeDocument/2006/relationships/image" Target="../media/image28.jpg"/><Relationship Id="rId16" Type="http://schemas.microsoft.com/office/2007/relationships/hdphoto" Target="../media/hdphoto17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5" Type="http://schemas.openxmlformats.org/officeDocument/2006/relationships/image" Target="../media/image36.png"/><Relationship Id="rId10" Type="http://schemas.microsoft.com/office/2007/relationships/hdphoto" Target="../media/hdphoto15.wdp"/><Relationship Id="rId4" Type="http://schemas.microsoft.com/office/2007/relationships/hdphoto" Target="../media/hdphoto12.wdp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1" y="1143000"/>
            <a:ext cx="9982200" cy="4648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9709"/>
              </a:avLst>
            </a:prstTxWarp>
            <a:spAutoFit/>
            <a:scene3d>
              <a:camera prst="isometricRightUp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3900" b="1" spc="50" dirty="0">
                <a:ln w="11430">
                  <a:solidFill>
                    <a:srgbClr val="C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3900" b="1" cap="none" spc="50" dirty="0">
              <a:ln w="11430">
                <a:solidFill>
                  <a:srgbClr val="C0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2B8F4D0F-013F-4D61-9B32-8EB01F088D48}"/>
              </a:ext>
            </a:extLst>
          </p:cNvPr>
          <p:cNvSpPr/>
          <p:nvPr/>
        </p:nvSpPr>
        <p:spPr>
          <a:xfrm>
            <a:off x="1142632" y="1524000"/>
            <a:ext cx="6656036" cy="2730138"/>
          </a:xfrm>
          <a:prstGeom prst="flowChartPunchedTap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0C47C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9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9600" dirty="0">
                <a:solidFill>
                  <a:srgbClr val="B2249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bn-BD" sz="96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96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9600" dirty="0">
                <a:solidFill>
                  <a:srgbClr val="00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9600" dirty="0">
                <a:solidFill>
                  <a:srgbClr val="650F5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Multidocument 6">
            <a:extLst>
              <a:ext uri="{FF2B5EF4-FFF2-40B4-BE49-F238E27FC236}">
                <a16:creationId xmlns:a16="http://schemas.microsoft.com/office/drawing/2014/main" id="{310457EE-3A7D-4068-A369-B722973CB6D7}"/>
              </a:ext>
            </a:extLst>
          </p:cNvPr>
          <p:cNvSpPr/>
          <p:nvPr/>
        </p:nvSpPr>
        <p:spPr>
          <a:xfrm>
            <a:off x="8921732" y="1130508"/>
            <a:ext cx="3200400" cy="5638800"/>
          </a:xfrm>
          <a:prstGeom prst="flowChartMultidocumen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99A8F7-A4CA-4C4C-9466-51EECE0B6421}"/>
              </a:ext>
            </a:extLst>
          </p:cNvPr>
          <p:cNvGrpSpPr/>
          <p:nvPr/>
        </p:nvGrpSpPr>
        <p:grpSpPr>
          <a:xfrm>
            <a:off x="7214788" y="2123098"/>
            <a:ext cx="3753167" cy="3704328"/>
            <a:chOff x="7214788" y="2123098"/>
            <a:chExt cx="3753167" cy="3704328"/>
          </a:xfrm>
          <a:noFill/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6A42FDA-ED39-4138-BCFD-87EC17F22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8995520" y="2123098"/>
              <a:ext cx="1972435" cy="3704328"/>
            </a:xfrm>
            <a:prstGeom prst="rect">
              <a:avLst/>
            </a:prstGeom>
            <a:grpFill/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5841116-A8E6-42CA-8519-A68D49107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535992">
              <a:off x="7495775" y="2009900"/>
              <a:ext cx="1876425" cy="24384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41416213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4A4C8D0-FCCB-40B9-B747-09B611177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1" y="-175866"/>
            <a:ext cx="13868401" cy="749106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A17DCA1-1B5F-4F61-AD0E-CF685DF74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17" y="3377427"/>
            <a:ext cx="2505075" cy="156919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4D66751-789A-4447-82C4-8F83A958F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8750" l="8861" r="81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8907">
            <a:off x="543876" y="4945338"/>
            <a:ext cx="1679858" cy="143426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5783B1A-B69D-47E6-8A10-201C7575F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8750" l="8861" r="81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4359">
            <a:off x="2153818" y="2659952"/>
            <a:ext cx="1679858" cy="143426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AB3AE59-ACD6-4A96-8D2C-18E8B6F40E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110983"/>
            <a:ext cx="1902332" cy="167127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E2AAFF6-AF5A-4961-8FA6-F6099CB1C2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90" b="98175" l="9948" r="704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933" y="4110983"/>
            <a:ext cx="2330019" cy="167127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9BCE1A6-A414-4950-A58D-968D9A20C6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304800"/>
            <a:ext cx="2639683" cy="110682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6B70BE6-6052-4110-83AA-B5F13F2FBC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2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747" y="199399"/>
            <a:ext cx="2505075" cy="1819275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1937DB39-D992-456A-8655-C0114D26BD72}"/>
              </a:ext>
            </a:extLst>
          </p:cNvPr>
          <p:cNvSpPr/>
          <p:nvPr/>
        </p:nvSpPr>
        <p:spPr>
          <a:xfrm>
            <a:off x="152400" y="3472934"/>
            <a:ext cx="12420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বাঘ হরিণকে এবং ঈগল পাখি কাঠবিড়ালিকে খাদ্য হিসাবে গ্রহণ করে।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67C021-8724-44F7-9ADC-FD5A18207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8750" l="8861" r="81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16971">
            <a:off x="2245198" y="2471913"/>
            <a:ext cx="1679858" cy="14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1.45833E-6 L 0.08634 -0.29926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7" y="-1497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E-6 L -0.5684 0.05924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26" y="29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72 0.02474 L -0.01077 0.11958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" y="473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6 0.099 L 0.031 0 L 0.047 0.099 L 0.063 0 L 0.078 0.099 L 0.094 0 L 0.109 0.099 L 0.125 0 L 0.141 0.099 L 0.156 0 L 0.172 0.099 L 0.187 0 L 0.203 0.099 L 0.219 0 L 0.234 0.099 L 0.25 0 E" pathEditMode="relative" ptsTypes="">
                                      <p:cBhvr>
                                        <p:cTn id="76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16667E-7 L 0.35278 0.12023 " pathEditMode="relative" rAng="0" ptsTypes="AA">
                                      <p:cBhvr>
                                        <p:cTn id="78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9" y="60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7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72671DF-8637-44D6-879F-653C12971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12"/>
          <a:stretch/>
        </p:blipFill>
        <p:spPr>
          <a:xfrm>
            <a:off x="8827293" y="4404308"/>
            <a:ext cx="4520112" cy="254256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961FF3-745C-4847-BBA4-BFFAA6732A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07" y="1321649"/>
            <a:ext cx="4343400" cy="281139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24756C-409C-45C1-AF25-FD26960C2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249" y="1321649"/>
            <a:ext cx="4520112" cy="2811391"/>
          </a:xfrm>
          <a:prstGeom prst="rect">
            <a:avLst/>
          </a:prstGeom>
          <a:ln w="76200">
            <a:solidFill>
              <a:srgbClr val="FF0000"/>
            </a:solidFill>
            <a:prstDash val="solid"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83406C-D6DF-44F8-8384-690CFF19D1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04" y="4404308"/>
            <a:ext cx="4431747" cy="2542563"/>
          </a:xfrm>
          <a:prstGeom prst="rect">
            <a:avLst/>
          </a:prstGeom>
          <a:ln w="76200">
            <a:solidFill>
              <a:srgbClr val="FF3300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63129A3-C0C5-4618-8B01-5DC1CEE967ED}"/>
              </a:ext>
            </a:extLst>
          </p:cNvPr>
          <p:cNvSpPr/>
          <p:nvPr/>
        </p:nvSpPr>
        <p:spPr>
          <a:xfrm>
            <a:off x="5231722" y="1593883"/>
            <a:ext cx="3276600" cy="5078313"/>
          </a:xfrm>
          <a:prstGeom prst="rect">
            <a:avLst/>
          </a:prstGeom>
          <a:solidFill>
            <a:srgbClr val="00B050"/>
          </a:solidFill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হরিণ সবুজ উদ্ভিদকে খাদ্য হিসাবে গ্রহণ করে। কুমির হরিণকে খাদ্য হিসাবে গ্রহণ করে আবার বাঘ কুমিরকে খাদ্য হিসাবে গ্রহণ করে। খাদ্যের জন্য বাঘ হরিণকেও শিকার করে।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67A997E-8919-4ECB-8035-71D84236C1CB}"/>
              </a:ext>
            </a:extLst>
          </p:cNvPr>
          <p:cNvSpPr/>
          <p:nvPr/>
        </p:nvSpPr>
        <p:spPr>
          <a:xfrm>
            <a:off x="481004" y="42921"/>
            <a:ext cx="12753991" cy="830997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এবার আরো কিছু খাদ্যশৃঙ্খল পর্যবেক্ষণ করি।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8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856" y="3652520"/>
            <a:ext cx="14289" cy="101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3048000"/>
            <a:ext cx="1474890" cy="978196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cxnSpLocks/>
          </p:cNvCxnSpPr>
          <p:nvPr/>
        </p:nvCxnSpPr>
        <p:spPr>
          <a:xfrm flipH="1" flipV="1">
            <a:off x="8017975" y="3241831"/>
            <a:ext cx="440225" cy="161517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 flipH="1" flipV="1">
            <a:off x="6543830" y="1198390"/>
            <a:ext cx="1152370" cy="117314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15" idx="0"/>
            <a:endCxn id="7" idx="2"/>
          </p:cNvCxnSpPr>
          <p:nvPr/>
        </p:nvCxnSpPr>
        <p:spPr>
          <a:xfrm flipV="1">
            <a:off x="5883615" y="4026196"/>
            <a:ext cx="187830" cy="153165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cxnSpLocks/>
          </p:cNvCxnSpPr>
          <p:nvPr/>
        </p:nvCxnSpPr>
        <p:spPr>
          <a:xfrm flipH="1" flipV="1">
            <a:off x="5883807" y="1560398"/>
            <a:ext cx="97893" cy="183894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4672329" y="2902998"/>
            <a:ext cx="1070372" cy="47275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2359794" y="1601265"/>
            <a:ext cx="1295400" cy="106484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288996" y="3893330"/>
            <a:ext cx="183851" cy="222251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689443" y="2852578"/>
            <a:ext cx="2016157" cy="77850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2667002" y="1304560"/>
            <a:ext cx="3681606" cy="91821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cxnSpLocks/>
          </p:cNvCxnSpPr>
          <p:nvPr/>
        </p:nvCxnSpPr>
        <p:spPr>
          <a:xfrm flipH="1" flipV="1">
            <a:off x="2733004" y="3657602"/>
            <a:ext cx="165471" cy="222561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2249727" y="2120706"/>
            <a:ext cx="295033" cy="81362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1244040" y="2057400"/>
            <a:ext cx="189906" cy="62826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 flipV="1">
            <a:off x="3451097" y="3023089"/>
            <a:ext cx="488262" cy="15213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1338993" y="3345914"/>
            <a:ext cx="5900007" cy="166702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1308651" y="3727388"/>
            <a:ext cx="3847119" cy="194579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</p:cNvCxnSpPr>
          <p:nvPr/>
        </p:nvCxnSpPr>
        <p:spPr>
          <a:xfrm flipV="1">
            <a:off x="6190530" y="3370109"/>
            <a:ext cx="1446445" cy="229883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744" y="5557847"/>
            <a:ext cx="2217741" cy="15636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399" y="4626322"/>
            <a:ext cx="3473152" cy="24952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70" y="2501410"/>
            <a:ext cx="1621631" cy="13919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2895600"/>
            <a:ext cx="1656007" cy="97511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872" y="3025288"/>
            <a:ext cx="1313534" cy="934068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2667002" y="58722"/>
            <a:ext cx="2107742" cy="7078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 জাল 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670705" y="838200"/>
            <a:ext cx="6816695" cy="53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 বাস্তুসংস্থানে অনেকগুলো খাদ্যশৃঙ্খল থাকে।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525000" y="1371600"/>
            <a:ext cx="3962400" cy="53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বাস্তুসংস্থানের  সকল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296400" y="2362200"/>
            <a:ext cx="41910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খাদ্য শৃঙ্খলের  অন্তর্ভূক্ত।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525000" y="1905000"/>
            <a:ext cx="39624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 কোনো না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642400" y="2819400"/>
            <a:ext cx="3464000" cy="53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 – ঈগল, সাপ, ইঁদুর,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144000" y="3352800"/>
            <a:ext cx="4343400" cy="53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কাঠবিড়ালি, ব্যাঙ ও অন্যান্য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839200" y="3886200"/>
            <a:ext cx="46482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 খেয়ে থাকে।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220200" y="4626323"/>
            <a:ext cx="4114800" cy="6193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খরগোশ, ইঁদুর,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 ও অন্যান্য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210800" y="5273656"/>
            <a:ext cx="2196549" cy="3952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601200" y="6125332"/>
            <a:ext cx="3829050" cy="4792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শৃঙ্খল একত্রিত হয়ে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058400" y="6571723"/>
            <a:ext cx="3048000" cy="5333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খাদ্যজাল তৈরি করে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0D8A7A-00CE-4753-91D0-04902B9AB4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1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73" y="63945"/>
            <a:ext cx="1879312" cy="21865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CDDCF6B-E3A5-4321-919B-C787EC046E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4333" r="90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94" y="1935482"/>
            <a:ext cx="2064547" cy="115614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1538DE1-920F-474F-963D-877C94AAA39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02"/>
          <a:stretch/>
        </p:blipFill>
        <p:spPr>
          <a:xfrm>
            <a:off x="285750" y="5604126"/>
            <a:ext cx="1866900" cy="128107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6064D91B-0AF1-4D75-B11E-C1514AD7560A}"/>
              </a:ext>
            </a:extLst>
          </p:cNvPr>
          <p:cNvSpPr/>
          <p:nvPr/>
        </p:nvSpPr>
        <p:spPr>
          <a:xfrm>
            <a:off x="9284899" y="58722"/>
            <a:ext cx="2297502" cy="707886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as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ৃ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ঙ্খল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50EB791E-2D2B-4EC9-A6DD-65C4326C44C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22" b="100000" l="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005" y="38445"/>
            <a:ext cx="1787825" cy="171407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D3D626F4-A3DF-4AAC-92CA-02939B4A41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635" r="99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004" y="5335761"/>
            <a:ext cx="2532710" cy="1769361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49AAAF77-2C3A-4D9C-A02F-A5A6BB47B75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100" b="93600" l="9905" r="901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65" y="1716521"/>
            <a:ext cx="1801401" cy="1312017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6E793733-B36D-4AE7-BBEC-314FAF701DB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201" b="91511" l="0" r="911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360" y="1116139"/>
            <a:ext cx="1650570" cy="26585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56C391D-F0D5-47BE-9304-A142D9753BF0}"/>
              </a:ext>
            </a:extLst>
          </p:cNvPr>
          <p:cNvSpPr/>
          <p:nvPr/>
        </p:nvSpPr>
        <p:spPr>
          <a:xfrm>
            <a:off x="9754551" y="4204476"/>
            <a:ext cx="29708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C28BE5-EAB2-48D3-A24A-6A4697E7012D}"/>
              </a:ext>
            </a:extLst>
          </p:cNvPr>
          <p:cNvSpPr/>
          <p:nvPr/>
        </p:nvSpPr>
        <p:spPr>
          <a:xfrm>
            <a:off x="10591799" y="5688923"/>
            <a:ext cx="1524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09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8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32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6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46" grpId="0"/>
      <p:bldP spid="33" grpId="0"/>
      <p:bldP spid="36" grpId="0"/>
      <p:bldP spid="38" grpId="0"/>
      <p:bldP spid="48" grpId="0" animBg="1"/>
      <p:bldP spid="49" grpId="0"/>
      <p:bldP spid="50" grpId="0"/>
      <p:bldP spid="51" grpId="0"/>
      <p:bldP spid="53" grpId="0"/>
      <p:bldP spid="55" grpId="0"/>
      <p:bldP spid="56" grpId="0"/>
      <p:bldP spid="58" grpId="0" animBg="1"/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9200" y="990600"/>
            <a:ext cx="6629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0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BD" sz="8000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8000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3121325"/>
            <a:ext cx="11582400" cy="33528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খাদ্যজাল কাকে বলে? একটি বাস্তুসংস্থানের কতগুলো খাদ্যজাল থাকে?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5A5189-7355-4E34-A57A-13DADF1CB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89" b="90000" l="0" r="8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0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1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457200"/>
            <a:ext cx="7391400" cy="9144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 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81200"/>
            <a:ext cx="4191001" cy="400440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562600" y="1676400"/>
            <a:ext cx="7391400" cy="5029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পৃষ্ঠা ৬ – ৭ </a:t>
            </a:r>
          </a:p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বেঁচে থাকার জন্য জীবের ...............একত্রিত হয়ে খাদ্যজাল তৈরি করে।) মনোযোগ সহকারে নিরবে পড়ে দলে আলোচনা  কর।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>
            <a:off x="4838700" y="4343400"/>
            <a:ext cx="609600" cy="457200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048001" y="4267200"/>
            <a:ext cx="609599" cy="457200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153398" y="4343400"/>
            <a:ext cx="609601" cy="457200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1429998" y="4267200"/>
            <a:ext cx="609602" cy="457200"/>
          </a:xfrm>
          <a:prstGeom prst="rightArrow">
            <a:avLst>
              <a:gd name="adj1" fmla="val 50000"/>
              <a:gd name="adj2" fmla="val 48325"/>
            </a:avLst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29000" y="914400"/>
            <a:ext cx="6629400" cy="1219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" y="2286000"/>
            <a:ext cx="12954000" cy="9144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নিচের শব্দগুলো নিয়ে গঠিত খাদ্যশৃঙ্খলের সঠিক ক্রম ব্যাখ্যা কর।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0999" y="3200400"/>
            <a:ext cx="12954000" cy="838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ঈগল, সূর্য, ঘাস, পোকামাকড়,সাপ, ব্যাঙ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" y="4038600"/>
            <a:ext cx="1676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3200" dirty="0">
                <a:latin typeface="NikoshBAN"/>
              </a:rPr>
              <a:t>  </a:t>
            </a:r>
            <a:endParaRPr lang="en-US" sz="3200" dirty="0">
              <a:latin typeface="NikoshB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6400" y="4038600"/>
            <a:ext cx="2590798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পোকামাকড়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763000" y="4038600"/>
            <a:ext cx="914398" cy="838200"/>
          </a:xfrm>
          <a:prstGeom prst="rect">
            <a:avLst/>
          </a:prstGeom>
          <a:solidFill>
            <a:srgbClr val="8445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সাপ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57400" y="4038600"/>
            <a:ext cx="914400" cy="914400"/>
          </a:xfrm>
          <a:prstGeom prst="rect">
            <a:avLst/>
          </a:prstGeom>
          <a:solidFill>
            <a:srgbClr val="B224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33800" y="4038600"/>
            <a:ext cx="10287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3600" dirty="0">
                <a:latin typeface="NikoshBAN"/>
              </a:rPr>
              <a:t> 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363200" y="4038600"/>
            <a:ext cx="990598" cy="838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ব্যাঙ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9753598" y="4267200"/>
            <a:ext cx="609602" cy="4572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2115799" y="4038600"/>
            <a:ext cx="1219199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ঈগল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4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667000" y="533400"/>
            <a:ext cx="5638800" cy="14478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2362200"/>
            <a:ext cx="11811000" cy="1143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খাদ্য শৃঙ্খলে কীভাবে সাপ এবং ঈগল একই রকম তা ব্যাখ্যা কর।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3886200"/>
            <a:ext cx="11734800" cy="1143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শক্তি কীভাবে উদ্ভিদ থেকে প্রাণীতে প্রবাহিত হয় তা ব্যাখ্যা কর।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5562600"/>
            <a:ext cx="11811000" cy="1219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খাদ্য শৃঙ্খল ও খাদ্যজালের মধ্যে পার্থক্য কী?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135" y="2367116"/>
            <a:ext cx="1219200" cy="1143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 দল 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5562600"/>
            <a:ext cx="1219200" cy="1143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দল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3886200"/>
            <a:ext cx="1219200" cy="1143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 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19EF8D-FF38-416A-9823-5B129BD84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185737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6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39985" y="2915653"/>
            <a:ext cx="7010400" cy="3445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54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তোমার নিকট পরিবেশ পর্যবেক্ষন করে কয়েকটি খাদ্য শৃঙ্খল ও খাদ্যজাল এর উদাহরণ লেখ। 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7086600" y="304800"/>
            <a:ext cx="5791200" cy="2057400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/>
              </a:rPr>
              <a:t> </a:t>
            </a:r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 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E4E750-39C2-4D27-B2F0-45AF23152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15" y="838200"/>
            <a:ext cx="626378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0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14400"/>
            <a:ext cx="543490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12278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3928" algn="l" defTabSz="12278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7856" algn="l" defTabSz="12278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1784" algn="l" defTabSz="12278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5713" algn="l" defTabSz="12278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69641" algn="l" defTabSz="12278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3569" algn="l" defTabSz="12278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97497" algn="l" defTabSz="12278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1425" algn="l" defTabSz="12278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9900" b="1" dirty="0">
                <a:ln w="11430"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9900" b="1" cap="none" spc="0" dirty="0">
              <a:ln w="11430">
                <a:solidFill>
                  <a:srgbClr val="FF0000"/>
                </a:solidFill>
              </a:ln>
              <a:solidFill>
                <a:srgbClr val="00B0F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utterfly 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13" y="-126521"/>
            <a:ext cx="13716000" cy="73036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Rectangle 8"/>
          <p:cNvSpPr/>
          <p:nvPr/>
        </p:nvSpPr>
        <p:spPr>
          <a:xfrm rot="19659723">
            <a:off x="-31572" y="1858613"/>
            <a:ext cx="626452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bn-BD" sz="8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ধন্যবাদ।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89CC4F-B5FD-4272-80E5-2C873791E1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6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073"/>
          <a:stretch/>
        </p:blipFill>
        <p:spPr>
          <a:xfrm>
            <a:off x="10031083" y="5952545"/>
            <a:ext cx="3657600" cy="121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55577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5B0B2A-5B3D-485D-9B82-CB08C02CB942}"/>
              </a:ext>
            </a:extLst>
          </p:cNvPr>
          <p:cNvSpPr/>
          <p:nvPr/>
        </p:nvSpPr>
        <p:spPr>
          <a:xfrm>
            <a:off x="457200" y="3206402"/>
            <a:ext cx="477923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সবিতা রাণী দাস </a:t>
            </a:r>
          </a:p>
          <a:p>
            <a:pPr algn="ctr"/>
            <a:r>
              <a:rPr lang="bn-BD" sz="3600" dirty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</a:t>
            </a:r>
            <a:r>
              <a:rPr lang="en-US" sz="3600" dirty="0" err="1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ক্ষক</a:t>
            </a:r>
            <a:r>
              <a:rPr lang="en-US" sz="3600" dirty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3600" dirty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চান্দাই সরকারি প্রাথমিক বিদ্যালয়</a:t>
            </a:r>
            <a:r>
              <a:rPr lang="en-US" sz="3600" dirty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সুরমা, সিলেট।</a:t>
            </a:r>
          </a:p>
          <a:p>
            <a:pPr algn="ctr"/>
            <a:r>
              <a:rPr lang="bn-BD" dirty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</a:t>
            </a:r>
            <a:r>
              <a:rPr lang="bn-BD" sz="2000" dirty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sabitaranidas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21605</a:t>
            </a:r>
            <a:r>
              <a:rPr lang="bn-BD" sz="2000" dirty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@gmail.com</a:t>
            </a:r>
            <a:r>
              <a:rPr lang="bn-BD" sz="2000" dirty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rgbClr val="00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3F9227-731B-4EA5-8039-5D1BC32BFD8E}"/>
              </a:ext>
            </a:extLst>
          </p:cNvPr>
          <p:cNvSpPr/>
          <p:nvPr/>
        </p:nvSpPr>
        <p:spPr>
          <a:xfrm>
            <a:off x="7924800" y="568817"/>
            <a:ext cx="5105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D90331-EE97-4205-9B63-B4ADAEEB821C}"/>
              </a:ext>
            </a:extLst>
          </p:cNvPr>
          <p:cNvSpPr/>
          <p:nvPr/>
        </p:nvSpPr>
        <p:spPr>
          <a:xfrm>
            <a:off x="7924800" y="3222822"/>
            <a:ext cx="533208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আমাদের পরিবেশ </a:t>
            </a:r>
          </a:p>
          <a:p>
            <a:pPr algn="ctr"/>
            <a:r>
              <a:rPr lang="bn-BD" sz="40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শক্তি প্রবাহ</a:t>
            </a:r>
          </a:p>
          <a:p>
            <a:pPr algn="ctr"/>
            <a:r>
              <a:rPr lang="bn-BD" sz="40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বিষয়ঃ প্রাথমিক বিজ্ঞান</a:t>
            </a:r>
          </a:p>
          <a:p>
            <a:pPr algn="ctr"/>
            <a:r>
              <a:rPr lang="bn-BD" sz="40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শ্রেণিঃ পঞ্চম</a:t>
            </a:r>
          </a:p>
          <a:p>
            <a:pPr algn="ctr"/>
            <a:r>
              <a:rPr lang="bn-BD" sz="40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সময়ঃ ৪০ মিনিট </a:t>
            </a:r>
            <a:endParaRPr lang="en-US" sz="40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985087-CC63-484D-98C5-83E663147B35}"/>
              </a:ext>
            </a:extLst>
          </p:cNvPr>
          <p:cNvSpPr/>
          <p:nvPr/>
        </p:nvSpPr>
        <p:spPr>
          <a:xfrm>
            <a:off x="685799" y="568817"/>
            <a:ext cx="47903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bn-BD" sz="5400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400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5400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5400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5400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5400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 descr="Picture1.png">
            <a:extLst>
              <a:ext uri="{FF2B5EF4-FFF2-40B4-BE49-F238E27FC236}">
                <a16:creationId xmlns:a16="http://schemas.microsoft.com/office/drawing/2014/main" id="{C0B8EFC3-072C-41CF-A9C1-C554D9CEB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380" y="1488603"/>
            <a:ext cx="1731239" cy="171779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17A40DC-DC08-4796-A6DF-C1F87EFD7543}"/>
              </a:ext>
            </a:extLst>
          </p:cNvPr>
          <p:cNvGrpSpPr/>
          <p:nvPr/>
        </p:nvGrpSpPr>
        <p:grpSpPr>
          <a:xfrm>
            <a:off x="5759008" y="406686"/>
            <a:ext cx="2165792" cy="6501827"/>
            <a:chOff x="5759008" y="119193"/>
            <a:chExt cx="2165791" cy="744943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E7388A-D45B-492B-8AFD-B01096067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008" y="119193"/>
              <a:ext cx="2007583" cy="357302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6D43471-13AF-41F1-AF38-559E406D6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8112" y="2057400"/>
              <a:ext cx="2007583" cy="357302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CD6A111-64F3-4520-AF4F-6FDA59F44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216" y="3995607"/>
              <a:ext cx="2007583" cy="357302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6762EF6-39D6-4874-9066-3F2EAB7C24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65" y="1316995"/>
            <a:ext cx="1943201" cy="1937649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1B71016-5A1F-418B-B492-D5BD2E35F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5"/>
            <a:ext cx="13716000" cy="74704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52CC987-2736-4E03-A1AB-7A03B8D393B6}"/>
              </a:ext>
            </a:extLst>
          </p:cNvPr>
          <p:cNvSpPr/>
          <p:nvPr/>
        </p:nvSpPr>
        <p:spPr>
          <a:xfrm>
            <a:off x="76201" y="215660"/>
            <a:ext cx="7848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ছবিগুলো মনোযোগ দিয়ে পর্যবেক্ষণ করি।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7EC8B03D-5361-461F-8AC5-477EC560F3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96"/>
            <a:ext cx="13716000" cy="7478421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BBF16282-D7C5-4EF4-A79D-1B21E0FE7B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96"/>
            <a:ext cx="13716000" cy="7510051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910D0F48-CF9E-49CF-81EC-33A6FA176C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13650910" cy="745972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EA7888CF-6023-402F-BE8C-67F5E75486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00" y="0"/>
            <a:ext cx="13769565" cy="7459726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0C9B24D3-DAD0-4CD5-BDD6-5EA2B097C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55" y="0"/>
            <a:ext cx="13716000" cy="7459725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62E4D854-4BA8-4986-85F7-5AFCF25B13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6" y="-31629"/>
            <a:ext cx="4683464" cy="4038247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77FAC059-3730-4ACB-AE59-0759FB92BC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30" y="0"/>
            <a:ext cx="4998586" cy="3860001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F11333EE-55E2-4529-A45C-D200B330FF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116" y="0"/>
            <a:ext cx="4016151" cy="38600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2B1FEA70-E146-456F-B379-8DAB7BFB21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6" y="3875822"/>
            <a:ext cx="7458075" cy="3578158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513CE498-EEF7-4107-9F7F-AEC01232E379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8A7F59"/>
              </a:clrFrom>
              <a:clrTo>
                <a:srgbClr val="8A7F5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011" y="3867949"/>
            <a:ext cx="6140788" cy="3538696"/>
          </a:xfrm>
          <a:prstGeom prst="rect">
            <a:avLst/>
          </a:prstGeom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id="{979824C4-47E2-4E19-9082-0FD11D23CAC3}"/>
              </a:ext>
            </a:extLst>
          </p:cNvPr>
          <p:cNvSpPr/>
          <p:nvPr/>
        </p:nvSpPr>
        <p:spPr>
          <a:xfrm>
            <a:off x="736778" y="3195935"/>
            <a:ext cx="122424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এতক্ষণ আমরা কিসের ছবি দেখলাম?  </a:t>
            </a:r>
            <a:endParaRPr lang="en-US" sz="8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ACF6606-33CC-4BDA-9DD6-E462E2D4829E}"/>
              </a:ext>
            </a:extLst>
          </p:cNvPr>
          <p:cNvSpPr/>
          <p:nvPr/>
        </p:nvSpPr>
        <p:spPr>
          <a:xfrm>
            <a:off x="733512" y="3195935"/>
            <a:ext cx="117442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 খাদ্যগ্রহণের ছবি দেখলাম। </a:t>
            </a:r>
            <a:endParaRPr lang="en-US" sz="80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8BBED3B-A48F-44BB-9487-ADCE8B205819}"/>
              </a:ext>
            </a:extLst>
          </p:cNvPr>
          <p:cNvSpPr/>
          <p:nvPr/>
        </p:nvSpPr>
        <p:spPr>
          <a:xfrm>
            <a:off x="533400" y="3195934"/>
            <a:ext cx="1161381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বলো তো দেখি,আমাদের আজকের পাঠ কী হতে পারে? </a:t>
            </a:r>
            <a:endParaRPr lang="en-US" sz="8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 tmFilter="0,0; .5, 1; 1, 1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decel="100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decel="100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9" grpId="0"/>
      <p:bldP spid="119" grpId="1"/>
      <p:bldP spid="120" grpId="0"/>
      <p:bldP spid="120" grpId="1"/>
      <p:bldP spid="1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BC94D85E-85E3-45C1-9449-7817F794A2D6}"/>
              </a:ext>
            </a:extLst>
          </p:cNvPr>
          <p:cNvSpPr/>
          <p:nvPr/>
        </p:nvSpPr>
        <p:spPr>
          <a:xfrm>
            <a:off x="1295400" y="762000"/>
            <a:ext cx="11125200" cy="1143000"/>
          </a:xfrm>
          <a:prstGeom prst="bevel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7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Internal Storage 6">
            <a:extLst>
              <a:ext uri="{FF2B5EF4-FFF2-40B4-BE49-F238E27FC236}">
                <a16:creationId xmlns:a16="http://schemas.microsoft.com/office/drawing/2014/main" id="{910C98A2-47CA-4C1D-885B-6A18CC3BB3B7}"/>
              </a:ext>
            </a:extLst>
          </p:cNvPr>
          <p:cNvSpPr/>
          <p:nvPr/>
        </p:nvSpPr>
        <p:spPr>
          <a:xfrm>
            <a:off x="2201779" y="3489158"/>
            <a:ext cx="9220200" cy="3048000"/>
          </a:xfrm>
          <a:prstGeom prst="flowChartInternalStorag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শক্তি প্রবাহ </a:t>
            </a:r>
          </a:p>
          <a:p>
            <a:pPr algn="ctr"/>
            <a:r>
              <a:rPr lang="bn-BD" sz="7200" dirty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(খাদ্যশৃঙ্খল ও খাদ্যজাল) </a:t>
            </a:r>
            <a:endParaRPr lang="en-US" sz="7200" dirty="0">
              <a:ln>
                <a:solidFill>
                  <a:sysClr val="windowText" lastClr="000000"/>
                </a:solidFill>
              </a:ln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055C340-B6B4-44C7-A0DF-DD42F469E4E1}"/>
              </a:ext>
            </a:extLst>
          </p:cNvPr>
          <p:cNvSpPr/>
          <p:nvPr/>
        </p:nvSpPr>
        <p:spPr>
          <a:xfrm>
            <a:off x="6811879" y="2219906"/>
            <a:ext cx="1104900" cy="978408"/>
          </a:xfrm>
          <a:prstGeom prst="downArrow">
            <a:avLst/>
          </a:prstGeom>
          <a:pattFill prst="dk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8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>
            <a:extLst>
              <a:ext uri="{FF2B5EF4-FFF2-40B4-BE49-F238E27FC236}">
                <a16:creationId xmlns:a16="http://schemas.microsoft.com/office/drawing/2014/main" id="{2EF6AFF7-6F32-461E-987C-7766C0BAF491}"/>
              </a:ext>
            </a:extLst>
          </p:cNvPr>
          <p:cNvSpPr/>
          <p:nvPr/>
        </p:nvSpPr>
        <p:spPr>
          <a:xfrm>
            <a:off x="3048000" y="304800"/>
            <a:ext cx="7010400" cy="2731168"/>
          </a:xfrm>
          <a:prstGeom prst="cube">
            <a:avLst/>
          </a:prstGeom>
          <a:gradFill>
            <a:gsLst>
              <a:gs pos="27000">
                <a:schemeClr val="accent1">
                  <a:tint val="20000"/>
                  <a:satMod val="180000"/>
                  <a:lumMod val="97000"/>
                  <a:lumOff val="3000"/>
                </a:schemeClr>
              </a:gs>
              <a:gs pos="76000">
                <a:schemeClr val="accent1">
                  <a:tint val="30000"/>
                  <a:satMod val="260000"/>
                  <a:lumMod val="84000"/>
                </a:schemeClr>
              </a:gs>
              <a:gs pos="100000">
                <a:schemeClr val="accent1">
                  <a:tint val="100000"/>
                  <a:satMod val="110000"/>
                  <a:lumMod val="100000"/>
                </a:schemeClr>
              </a:gs>
            </a:gsLst>
            <a:lin ang="504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r>
              <a:rPr lang="bn-BD" sz="9600" dirty="0">
                <a:solidFill>
                  <a:srgbClr val="C00000"/>
                </a:solidFill>
              </a:rPr>
              <a:t> </a:t>
            </a:r>
            <a:endParaRPr lang="en-US" sz="9600" dirty="0">
              <a:solidFill>
                <a:srgbClr val="C00000"/>
              </a:solidFill>
            </a:endParaRPr>
          </a:p>
        </p:txBody>
      </p:sp>
      <p:sp>
        <p:nvSpPr>
          <p:cNvPr id="3" name="Flowchart: Predefined Process 2">
            <a:extLst>
              <a:ext uri="{FF2B5EF4-FFF2-40B4-BE49-F238E27FC236}">
                <a16:creationId xmlns:a16="http://schemas.microsoft.com/office/drawing/2014/main" id="{442D1D3B-E741-482D-B707-0B5B04AD5078}"/>
              </a:ext>
            </a:extLst>
          </p:cNvPr>
          <p:cNvSpPr/>
          <p:nvPr/>
        </p:nvSpPr>
        <p:spPr>
          <a:xfrm>
            <a:off x="304800" y="4279233"/>
            <a:ext cx="13106400" cy="2426367"/>
          </a:xfrm>
          <a:prstGeom prst="flowChartPredefined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১.১.৪ খাদ্য শৃঙ্খল ও খাদ্যজাল কী তা বলতে পারবে। </a:t>
            </a:r>
          </a:p>
          <a:p>
            <a:r>
              <a:rPr lang="bn-BD" sz="4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১.১.৫ খাদ্য শৃঙ্খলের মাধ্যমে সৌরশক্তি জীবে সঞ্চায়িত হয় তা ব্যাখ্যা করতে পারবে। </a:t>
            </a:r>
            <a:endParaRPr lang="en-US" sz="4800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CF6CC47-D46D-48C4-A054-EAC8D5941B57}"/>
              </a:ext>
            </a:extLst>
          </p:cNvPr>
          <p:cNvSpPr/>
          <p:nvPr/>
        </p:nvSpPr>
        <p:spPr>
          <a:xfrm>
            <a:off x="5867400" y="3232484"/>
            <a:ext cx="990600" cy="545433"/>
          </a:xfrm>
          <a:prstGeom prst="downArrow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2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637" y="1747125"/>
            <a:ext cx="9601200" cy="4267200"/>
          </a:xfrm>
          <a:prstGeom prst="rect">
            <a:avLst/>
          </a:prstGeom>
          <a:pattFill prst="pct5">
            <a:fgClr>
              <a:schemeClr val="accent4"/>
            </a:fgClr>
            <a:bgClr>
              <a:schemeClr val="bg1"/>
            </a:bgClr>
          </a:pattFill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5185287" y="4441758"/>
            <a:ext cx="628650" cy="25908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>
            <a:off x="4800600" y="4692245"/>
            <a:ext cx="7467600" cy="439034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  <a:endCxn id="63" idx="3"/>
          </p:cNvCxnSpPr>
          <p:nvPr/>
        </p:nvCxnSpPr>
        <p:spPr>
          <a:xfrm flipH="1" flipV="1">
            <a:off x="6996967" y="3859116"/>
            <a:ext cx="4934646" cy="1159566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 flipV="1">
            <a:off x="7208901" y="2586341"/>
            <a:ext cx="3649599" cy="1157241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304800" y="152400"/>
            <a:ext cx="12954000" cy="12192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পর্যবেক্ষণ করে “ কে কাকে খায়” তা ছকে লিপিবদ্ধ কর।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4800" y="1524000"/>
            <a:ext cx="3429000" cy="40386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জন্য জীবের শক্তি প্রয়োজন। উদ্ভিদ সূর্য থেকে শক্তি পায়। আর প্রাণী শক্তি পায় খাদ্য থেকে।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4800" y="5562600"/>
            <a:ext cx="13258800" cy="457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ও খাদকের মধ্যে সম্পর্ক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800" y="6019800"/>
            <a:ext cx="13258800" cy="10668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1371600" y="6705600"/>
            <a:ext cx="1447800" cy="3810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4336811" y="6724090"/>
            <a:ext cx="1600200" cy="38099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Process 38"/>
          <p:cNvSpPr/>
          <p:nvPr/>
        </p:nvSpPr>
        <p:spPr>
          <a:xfrm>
            <a:off x="401625" y="6317633"/>
            <a:ext cx="849086" cy="699734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/>
              </a:rPr>
              <a:t>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bn-BD" dirty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6019800" y="6248400"/>
            <a:ext cx="914400" cy="765048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/>
              </a:rPr>
              <a:t>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r>
              <a:rPr lang="bn-BD" dirty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7086600" y="6629400"/>
            <a:ext cx="1524000" cy="4084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9906000" y="6553200"/>
            <a:ext cx="1905000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Process 47"/>
          <p:cNvSpPr/>
          <p:nvPr/>
        </p:nvSpPr>
        <p:spPr>
          <a:xfrm>
            <a:off x="11963400" y="6248400"/>
            <a:ext cx="1447800" cy="762000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ঈগল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Flowchart: Process 48"/>
          <p:cNvSpPr/>
          <p:nvPr/>
        </p:nvSpPr>
        <p:spPr>
          <a:xfrm>
            <a:off x="1371599" y="6096000"/>
            <a:ext cx="1295399" cy="612648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কে খায়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Flowchart: Process 49"/>
          <p:cNvSpPr/>
          <p:nvPr/>
        </p:nvSpPr>
        <p:spPr>
          <a:xfrm>
            <a:off x="2971800" y="6400800"/>
            <a:ext cx="1219200" cy="688848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ঘাস ফড়িং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43400" y="6103540"/>
            <a:ext cx="1295400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কে খায়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162800" y="6019800"/>
            <a:ext cx="1143000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কে খায়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763000" y="6324600"/>
            <a:ext cx="914400" cy="685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9906000" y="6019800"/>
            <a:ext cx="14478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কে খায়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950CAB-50CC-4C5A-85D1-C62CEDB776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016" y="1591356"/>
            <a:ext cx="3035413" cy="12727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936DEC-6E67-4FAD-8C3A-2CA5CE1704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32" y="1539480"/>
            <a:ext cx="875457" cy="88733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948B866-35C7-4138-A044-833BD3D4F9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78" b="100000" l="3556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82" y="3276473"/>
            <a:ext cx="1165285" cy="116528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315BC9E-CE60-46E8-9B2B-B00868ED99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180" l="3008" r="98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424" y="4366669"/>
            <a:ext cx="1650413" cy="117266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B767253-A784-40B5-A519-D4EB9AEFF5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464" b="93929" l="11163" r="94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2" y="3931389"/>
            <a:ext cx="1733548" cy="112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1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3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3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3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3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8" grpId="0" animBg="1"/>
      <p:bldP spid="39" grpId="0" animBg="1"/>
      <p:bldP spid="42" grpId="0" animBg="1"/>
      <p:bldP spid="44" grpId="0" animBg="1"/>
      <p:bldP spid="47" grpId="0" animBg="1"/>
      <p:bldP spid="48" grpId="0" animBg="1"/>
      <p:bldP spid="49" grpId="0" animBg="1"/>
      <p:bldP spid="50" grpId="0" animBg="1"/>
      <p:bldP spid="35" grpId="0" animBg="1"/>
      <p:bldP spid="37" grpId="0" animBg="1"/>
      <p:bldP spid="40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Process 13"/>
          <p:cNvSpPr/>
          <p:nvPr/>
        </p:nvSpPr>
        <p:spPr>
          <a:xfrm>
            <a:off x="11133537" y="5365402"/>
            <a:ext cx="2419368" cy="162903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</a:ln>
          <a:effectLst>
            <a:outerShdw blurRad="50800" dist="50800" dir="5400000" algn="ctr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062B53A1-B3B9-46ED-AA54-D8CFC7A3AA15}"/>
              </a:ext>
            </a:extLst>
          </p:cNvPr>
          <p:cNvSpPr/>
          <p:nvPr/>
        </p:nvSpPr>
        <p:spPr>
          <a:xfrm>
            <a:off x="302126" y="305014"/>
            <a:ext cx="13258800" cy="1104686"/>
          </a:xfrm>
          <a:prstGeom prst="bevel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চল, এবার চিত্রের মাধ্যমে খাদ্যশৃঙ্খল সম্পর্কে ধারণা লাভ করি।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ross 11">
            <a:extLst>
              <a:ext uri="{FF2B5EF4-FFF2-40B4-BE49-F238E27FC236}">
                <a16:creationId xmlns:a16="http://schemas.microsoft.com/office/drawing/2014/main" id="{654DA5AB-BFBF-4121-922F-671CDD3B9182}"/>
              </a:ext>
            </a:extLst>
          </p:cNvPr>
          <p:cNvSpPr/>
          <p:nvPr/>
        </p:nvSpPr>
        <p:spPr>
          <a:xfrm>
            <a:off x="121556" y="1540240"/>
            <a:ext cx="9637678" cy="3551586"/>
          </a:xfrm>
          <a:prstGeom prst="plu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674492-D443-456F-93EF-1FF33671C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1" y="5313561"/>
            <a:ext cx="2244100" cy="1608977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  <p:sp>
        <p:nvSpPr>
          <p:cNvPr id="25" name="Right Arrow 4">
            <a:extLst>
              <a:ext uri="{FF2B5EF4-FFF2-40B4-BE49-F238E27FC236}">
                <a16:creationId xmlns:a16="http://schemas.microsoft.com/office/drawing/2014/main" id="{47093B8E-F3B7-4B41-93A8-F7A8294D7508}"/>
              </a:ext>
            </a:extLst>
          </p:cNvPr>
          <p:cNvSpPr/>
          <p:nvPr/>
        </p:nvSpPr>
        <p:spPr>
          <a:xfrm>
            <a:off x="10044554" y="5782145"/>
            <a:ext cx="911202" cy="710850"/>
          </a:xfrm>
          <a:prstGeom prst="rightArrow">
            <a:avLst/>
          </a:prstGeom>
          <a:solidFill>
            <a:srgbClr val="000099"/>
          </a:solidFill>
          <a:effectLst>
            <a:glow rad="127000">
              <a:srgbClr val="00B0F0"/>
            </a:glow>
            <a:outerShdw blurRad="50800" dist="50800" dir="5400000" algn="ctr" rotWithShape="0">
              <a:srgbClr val="C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B728D6-8ADC-4235-BD3A-FFA2EA05A2D2}"/>
              </a:ext>
            </a:extLst>
          </p:cNvPr>
          <p:cNvSpPr/>
          <p:nvPr/>
        </p:nvSpPr>
        <p:spPr>
          <a:xfrm>
            <a:off x="3754095" y="5333081"/>
            <a:ext cx="2347010" cy="16089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878336A-CF4B-4DEE-9837-A870FBD1D9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36" b="96250" l="10000" r="910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29" y="5396956"/>
            <a:ext cx="2327839" cy="1560267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D1C17BB-AFFA-4655-AE2E-C538EB86D5CA}"/>
              </a:ext>
            </a:extLst>
          </p:cNvPr>
          <p:cNvSpPr/>
          <p:nvPr/>
        </p:nvSpPr>
        <p:spPr>
          <a:xfrm>
            <a:off x="7388966" y="5292361"/>
            <a:ext cx="2444830" cy="17063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658E55F-AEE2-441F-9323-AC2A5922E7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46" b="94709" l="2256" r="95865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68" y="5348246"/>
            <a:ext cx="2264486" cy="160897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200DBC9-73AB-4E4F-B798-D16E53EDF1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78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519" y="5334401"/>
            <a:ext cx="1622822" cy="1622822"/>
          </a:xfrm>
          <a:prstGeom prst="rect">
            <a:avLst/>
          </a:prstGeom>
        </p:spPr>
      </p:pic>
      <p:sp>
        <p:nvSpPr>
          <p:cNvPr id="38" name="Right Arrow 4">
            <a:extLst>
              <a:ext uri="{FF2B5EF4-FFF2-40B4-BE49-F238E27FC236}">
                <a16:creationId xmlns:a16="http://schemas.microsoft.com/office/drawing/2014/main" id="{F4AF311A-3C61-4217-8650-1BC278311933}"/>
              </a:ext>
            </a:extLst>
          </p:cNvPr>
          <p:cNvSpPr/>
          <p:nvPr/>
        </p:nvSpPr>
        <p:spPr>
          <a:xfrm>
            <a:off x="6348857" y="5790109"/>
            <a:ext cx="911202" cy="710850"/>
          </a:xfrm>
          <a:prstGeom prst="rightArrow">
            <a:avLst/>
          </a:prstGeom>
          <a:solidFill>
            <a:srgbClr val="000099"/>
          </a:solidFill>
          <a:effectLst>
            <a:glow rad="127000">
              <a:srgbClr val="00B0F0"/>
            </a:glow>
            <a:outerShdw blurRad="50800" dist="50800" dir="5400000" algn="ctr" rotWithShape="0">
              <a:srgbClr val="C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4">
            <a:extLst>
              <a:ext uri="{FF2B5EF4-FFF2-40B4-BE49-F238E27FC236}">
                <a16:creationId xmlns:a16="http://schemas.microsoft.com/office/drawing/2014/main" id="{C8A880E5-AE03-4322-B1F1-B2DA51629288}"/>
              </a:ext>
            </a:extLst>
          </p:cNvPr>
          <p:cNvSpPr/>
          <p:nvPr/>
        </p:nvSpPr>
        <p:spPr>
          <a:xfrm>
            <a:off x="2648624" y="5764949"/>
            <a:ext cx="911202" cy="710850"/>
          </a:xfrm>
          <a:prstGeom prst="rightArrow">
            <a:avLst/>
          </a:prstGeom>
          <a:solidFill>
            <a:srgbClr val="000099"/>
          </a:solidFill>
          <a:effectLst>
            <a:glow rad="127000">
              <a:srgbClr val="00B0F0"/>
            </a:glow>
            <a:outerShdw blurRad="50800" dist="50800" dir="5400000" algn="ctr" rotWithShape="0">
              <a:srgbClr val="C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4">
            <a:extLst>
              <a:ext uri="{FF2B5EF4-FFF2-40B4-BE49-F238E27FC236}">
                <a16:creationId xmlns:a16="http://schemas.microsoft.com/office/drawing/2014/main" id="{C2E4123B-6508-4C10-A4FE-82C975967A76}"/>
              </a:ext>
            </a:extLst>
          </p:cNvPr>
          <p:cNvSpPr/>
          <p:nvPr/>
        </p:nvSpPr>
        <p:spPr>
          <a:xfrm rot="16200000">
            <a:off x="11887620" y="4340760"/>
            <a:ext cx="911202" cy="710850"/>
          </a:xfrm>
          <a:prstGeom prst="rightArrow">
            <a:avLst/>
          </a:prstGeom>
          <a:solidFill>
            <a:srgbClr val="000099"/>
          </a:solidFill>
          <a:effectLst>
            <a:glow rad="127000">
              <a:srgbClr val="00B0F0"/>
            </a:glow>
            <a:outerShdw blurRad="50800" dist="50800" dir="5400000" algn="ctr" rotWithShape="0">
              <a:srgbClr val="C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D06A381-D69D-4FEC-B97D-BC7ED7CC1C32}"/>
              </a:ext>
            </a:extLst>
          </p:cNvPr>
          <p:cNvSpPr/>
          <p:nvPr/>
        </p:nvSpPr>
        <p:spPr>
          <a:xfrm>
            <a:off x="10044554" y="1600201"/>
            <a:ext cx="3341245" cy="24577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309B2DD-A7D3-43A6-820F-AEC5BECBDF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552" y="1696917"/>
            <a:ext cx="2838925" cy="2148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81F3067-3691-4BC6-A464-D481C7B01296}"/>
              </a:ext>
            </a:extLst>
          </p:cNvPr>
          <p:cNvSpPr/>
          <p:nvPr/>
        </p:nvSpPr>
        <p:spPr>
          <a:xfrm>
            <a:off x="1066800" y="1600201"/>
            <a:ext cx="7924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ষভাবে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উদ্ভিদের উপর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07D2A3-24CC-4B81-BBB5-638FE5D0728A}"/>
              </a:ext>
            </a:extLst>
          </p:cNvPr>
          <p:cNvSpPr/>
          <p:nvPr/>
        </p:nvSpPr>
        <p:spPr>
          <a:xfrm>
            <a:off x="2057400" y="2008572"/>
            <a:ext cx="705575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সূর্যের আলো ব্যবহার করে নিজের খাদ্য নিজেই 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D66C43-F1D3-4540-85B3-C3435B03582E}"/>
              </a:ext>
            </a:extLst>
          </p:cNvPr>
          <p:cNvSpPr/>
          <p:nvPr/>
        </p:nvSpPr>
        <p:spPr>
          <a:xfrm>
            <a:off x="1304145" y="2383470"/>
            <a:ext cx="524905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পোকামাকড় উদ্ভিদ খেয়ে বেঁচে থাকে।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B04A62-D904-4488-9EDF-A3256DCC17BD}"/>
              </a:ext>
            </a:extLst>
          </p:cNvPr>
          <p:cNvSpPr/>
          <p:nvPr/>
        </p:nvSpPr>
        <p:spPr>
          <a:xfrm>
            <a:off x="6019800" y="2379468"/>
            <a:ext cx="37967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ব্যাঙ পোকামাকড়কে 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E355A8-EAE3-47B4-BE8C-06C7106358B1}"/>
              </a:ext>
            </a:extLst>
          </p:cNvPr>
          <p:cNvSpPr/>
          <p:nvPr/>
        </p:nvSpPr>
        <p:spPr>
          <a:xfrm>
            <a:off x="3180001" y="2791841"/>
            <a:ext cx="6040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একইভাবে সাপ ব্যাঙ খায় এবং ঈগল সাপ খায়।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51BA33-3C54-49B2-B3A3-0C92814759FD}"/>
              </a:ext>
            </a:extLst>
          </p:cNvPr>
          <p:cNvSpPr/>
          <p:nvPr/>
        </p:nvSpPr>
        <p:spPr>
          <a:xfrm>
            <a:off x="1" y="3264428"/>
            <a:ext cx="6248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এভাবেই শক্তি উদ্ভিদ থেকে প্রাণীতে প্রবাহিত হয়।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00AC50-746A-4562-A6AB-7DA9BE00ADD0}"/>
              </a:ext>
            </a:extLst>
          </p:cNvPr>
          <p:cNvSpPr/>
          <p:nvPr/>
        </p:nvSpPr>
        <p:spPr>
          <a:xfrm>
            <a:off x="536511" y="2008572"/>
            <a:ext cx="22066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নির্ভরশীল।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86CE2-AB73-4DDB-B494-9A7315FEB752}"/>
              </a:ext>
            </a:extLst>
          </p:cNvPr>
          <p:cNvSpPr/>
          <p:nvPr/>
        </p:nvSpPr>
        <p:spPr>
          <a:xfrm>
            <a:off x="137796" y="2387473"/>
            <a:ext cx="17088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 করে।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F76F90-BDC3-4CF2-A119-67F2D2B0CE10}"/>
              </a:ext>
            </a:extLst>
          </p:cNvPr>
          <p:cNvSpPr/>
          <p:nvPr/>
        </p:nvSpPr>
        <p:spPr>
          <a:xfrm>
            <a:off x="137797" y="2795845"/>
            <a:ext cx="32150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হিসেবে গ্রহণ করে।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26A3DE-BACD-46B8-B8ED-ECD004C60E64}"/>
              </a:ext>
            </a:extLst>
          </p:cNvPr>
          <p:cNvSpPr/>
          <p:nvPr/>
        </p:nvSpPr>
        <p:spPr>
          <a:xfrm>
            <a:off x="5962436" y="3260425"/>
            <a:ext cx="37967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বাস্তুসংস্থানে উদ্ভিদ থেকে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40697D-718C-4265-858E-BCDCACFD6520}"/>
              </a:ext>
            </a:extLst>
          </p:cNvPr>
          <p:cNvSpPr/>
          <p:nvPr/>
        </p:nvSpPr>
        <p:spPr>
          <a:xfrm>
            <a:off x="856042" y="3784988"/>
            <a:ext cx="8364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প্রাণীতে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 প্রবাহের এই ধারাবাহিক প্রক্রিয়াই হলো খাদ্যশৃঙ্খল। 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B7C553-6A91-4047-AC40-BAE8E01B40A4}"/>
              </a:ext>
            </a:extLst>
          </p:cNvPr>
          <p:cNvSpPr/>
          <p:nvPr/>
        </p:nvSpPr>
        <p:spPr>
          <a:xfrm>
            <a:off x="1066800" y="4240584"/>
            <a:ext cx="7772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 উদ্ভিদ থেকেই প্রতিটি খাদ্য শৃঙ্খলের শুরু।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6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600"/>
                            </p:stCondLst>
                            <p:childTnLst>
                              <p:par>
                                <p:cTn id="67" presetID="22" presetClass="entr" presetSubtype="4" repeatCount="indefinite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6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25" grpId="0" animBg="1"/>
      <p:bldP spid="28" grpId="0" animBg="1"/>
      <p:bldP spid="31" grpId="0" animBg="1"/>
      <p:bldP spid="38" grpId="0" animBg="1"/>
      <p:bldP spid="39" grpId="0" animBg="1"/>
      <p:bldP spid="40" grpId="0" animBg="1"/>
      <p:bldP spid="41" grpId="0" animBg="1"/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85537" y="304800"/>
            <a:ext cx="3733800" cy="22098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7D76DB-296D-4826-A769-6B1C82165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01" r="87607"/>
                    </a14:imgEffect>
                    <a14:imgEffect>
                      <a14:saturation sat="97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190500"/>
            <a:ext cx="3356811" cy="24384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00B0F0"/>
            </a:solidFill>
          </a:ln>
        </p:spPr>
      </p:pic>
      <p:sp>
        <p:nvSpPr>
          <p:cNvPr id="9" name="Rectangle: Beveled 8">
            <a:extLst>
              <a:ext uri="{FF2B5EF4-FFF2-40B4-BE49-F238E27FC236}">
                <a16:creationId xmlns:a16="http://schemas.microsoft.com/office/drawing/2014/main" id="{81246C26-21AD-493A-AC14-454845135CBB}"/>
              </a:ext>
            </a:extLst>
          </p:cNvPr>
          <p:cNvSpPr/>
          <p:nvPr/>
        </p:nvSpPr>
        <p:spPr>
          <a:xfrm>
            <a:off x="2362200" y="2933700"/>
            <a:ext cx="8991600" cy="1447800"/>
          </a:xfrm>
          <a:prstGeom prst="bevel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8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8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8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8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0148D4CF-967D-455D-85F7-18036ECF4C79}"/>
              </a:ext>
            </a:extLst>
          </p:cNvPr>
          <p:cNvSpPr/>
          <p:nvPr/>
        </p:nvSpPr>
        <p:spPr>
          <a:xfrm>
            <a:off x="1295400" y="4572000"/>
            <a:ext cx="11057626" cy="10466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6706E-9D0C-4C06-9DF9-2C0F3689B51F}"/>
              </a:ext>
            </a:extLst>
          </p:cNvPr>
          <p:cNvSpPr/>
          <p:nvPr/>
        </p:nvSpPr>
        <p:spPr>
          <a:xfrm>
            <a:off x="2209800" y="4654504"/>
            <a:ext cx="9601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প্রশ্ন-১। খাদ্যশৃঙ্খল বলতে কী বুঝ?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0FC7A766-EE93-441B-B525-001D2CDA5613}"/>
              </a:ext>
            </a:extLst>
          </p:cNvPr>
          <p:cNvSpPr/>
          <p:nvPr/>
        </p:nvSpPr>
        <p:spPr>
          <a:xfrm>
            <a:off x="1329187" y="5809172"/>
            <a:ext cx="11057626" cy="120122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9287E5-5738-40C5-B95B-096E1FC1F719}"/>
              </a:ext>
            </a:extLst>
          </p:cNvPr>
          <p:cNvSpPr/>
          <p:nvPr/>
        </p:nvSpPr>
        <p:spPr>
          <a:xfrm>
            <a:off x="1600200" y="5943600"/>
            <a:ext cx="10439400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প্রশ্ন-২। কোথা থেকে খাদ্যশৃঙ্খলের শুরু হয়?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5" grpId="0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6390B95-7248-47E7-9743-365E4D776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51" y="-41063"/>
            <a:ext cx="13791083" cy="73973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4C52A1-5136-40AA-946B-FC03D8C9A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910">
            <a:off x="6793884" y="429444"/>
            <a:ext cx="2609850" cy="175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8CA44C9-6724-4874-9963-7AABB662BE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3" b="100000" l="0" r="979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564" y="198159"/>
            <a:ext cx="2324100" cy="19716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D088060-64C2-4D12-8AB6-51F6E10EDC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46" b="94595" l="3309" r="963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" y="5140420"/>
            <a:ext cx="2590800" cy="17621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610BB23-2FEE-4CE7-BFFF-F2C4EA6AE8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43" b="94286" l="8605" r="908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185" y="5646051"/>
            <a:ext cx="2442823" cy="15906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30CF86C-0FF2-420B-A2E8-C832E46B555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309" y="5671986"/>
            <a:ext cx="1474890" cy="97819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16822ED-ED61-49DE-B87D-3F3DB6AE42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190" b="99405" l="2000" r="95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96" y="4904740"/>
            <a:ext cx="3343337" cy="18722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E209729-5512-45A5-BC52-322871AA430E}"/>
              </a:ext>
            </a:extLst>
          </p:cNvPr>
          <p:cNvSpPr/>
          <p:nvPr/>
        </p:nvSpPr>
        <p:spPr>
          <a:xfrm>
            <a:off x="1219200" y="19816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এসো এবার আমরা কিছু খাদ্যশৃঙ্খল দেখি।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5361814-8EC3-45AD-A380-07F9850F0107}"/>
              </a:ext>
            </a:extLst>
          </p:cNvPr>
          <p:cNvSpPr/>
          <p:nvPr/>
        </p:nvSpPr>
        <p:spPr>
          <a:xfrm>
            <a:off x="152401" y="2895600"/>
            <a:ext cx="128777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ঘাসফড়িং ঘাস খায়। পাখি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ঘা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সফড়িং খায়। </a:t>
            </a:r>
          </a:p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ঈগল সাপ খায় এবং সাপ খরগোশ কে খায়।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CA68B8-B0F8-418B-AEFC-8E82628B97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30" b="89730" l="1471" r="963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34551">
            <a:off x="199516" y="5086046"/>
            <a:ext cx="2348693" cy="15974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0DF293-2D90-4F41-9BA7-233718F808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43" b="94286" l="8605" r="908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97466">
            <a:off x="8473521" y="5564432"/>
            <a:ext cx="1753675" cy="1141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CC967C-30EA-4EDF-9292-8A567967FCC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994" y="5560358"/>
            <a:ext cx="1952525" cy="10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6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-2.36111E-6 L -0.11632 0.58811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2" y="294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154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2.43056E-6 L -0.44607 0.41276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3" y="206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185E-7 -9.02778E-7 L 0.03206 0.10872 L 0.06227 -9.02778E-7 L 0.09444 0.10872 L 0.1265 -9.02778E-7 L 0.15683 0.10872 L 0.18889 -9.02778E-7 L 0.21921 0.10872 L 0.25127 -9.02778E-7 L 0.28333 0.10872 L 0.31366 -9.02778E-7 L 0.34572 0.10872 L 0.37604 -9.02778E-7 L 0.4081 0.10872 L 0.44028 -9.02778E-7 L 0.47049 0.10872 L 0.50266 -9.02778E-7 " pathEditMode="relative" rAng="0" ptsTypes="AAAAAAAAAAAAAAAAA">
                                      <p:cBhvr>
                                        <p:cTn id="5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27" y="5425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185E-7 -4.65278E-6 C 0.00718 -0.03971 0.01678 -0.07682 0.03657 -0.07682 C 0.05822 -0.07682 0.06563 -0.03971 0.0728 -4.65278E-6 C 0.08275 0.04384 0.09005 0.08811 0.11435 0.08811 C 0.13634 0.08811 0.14375 0.04384 0.15324 -4.65278E-6 C 0.15833 -0.03971 0.16794 -0.07682 0.18982 -0.07682 C 0.20938 -0.07682 0.21921 -0.03971 0.2265 -4.65278E-6 C 0.23357 0.04384 0.24352 0.08811 0.26539 0.08811 C 0.2875 0.08811 0.30428 -4.65278E-6 0.30428 0.00044 C 0.31169 -0.03971 0.3191 -0.07682 0.34097 -0.07682 C 0.36262 -0.07682 0.37002 -0.03971 0.37732 -4.65278E-6 C 0.38727 0.04384 0.39456 0.08811 0.41887 0.08811 C 0.44074 0.08811 0.44815 0.04384 0.45544 -4.65278E-6 C 0.46493 -0.03971 0.47234 -0.07682 0.49433 -0.07682 C 0.51377 -0.07682 0.52361 -0.03971 0.53102 -4.65278E-6 C 0.53796 0.04384 0.54792 0.08811 0.56991 0.08811 C 0.5919 0.08811 0.59896 0.04384 0.6088 -4.65278E-6 " pathEditMode="relative" rAng="0" ptsTypes="AAAAAAAAAAAAAAAAA">
                                      <p:cBhvr>
                                        <p:cTn id="59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40" y="5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3644</TotalTime>
  <Words>582</Words>
  <Application>Microsoft Office PowerPoint</Application>
  <PresentationFormat>Custom</PresentationFormat>
  <Paragraphs>108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Shameem</dc:creator>
  <cp:lastModifiedBy>Kalyan Brata Biswas</cp:lastModifiedBy>
  <cp:revision>549</cp:revision>
  <dcterms:created xsi:type="dcterms:W3CDTF">2019-01-13T16:24:37Z</dcterms:created>
  <dcterms:modified xsi:type="dcterms:W3CDTF">2020-06-23T14:38:20Z</dcterms:modified>
</cp:coreProperties>
</file>