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289" r:id="rId3"/>
    <p:sldId id="279" r:id="rId4"/>
    <p:sldId id="259" r:id="rId5"/>
    <p:sldId id="271" r:id="rId6"/>
    <p:sldId id="261" r:id="rId7"/>
    <p:sldId id="263" r:id="rId8"/>
    <p:sldId id="264" r:id="rId9"/>
    <p:sldId id="274" r:id="rId10"/>
    <p:sldId id="265" r:id="rId11"/>
    <p:sldId id="266" r:id="rId12"/>
    <p:sldId id="267" r:id="rId13"/>
    <p:sldId id="273" r:id="rId14"/>
    <p:sldId id="282" r:id="rId15"/>
    <p:sldId id="284" r:id="rId16"/>
    <p:sldId id="268" r:id="rId17"/>
    <p:sldId id="287" r:id="rId18"/>
    <p:sldId id="288" r:id="rId19"/>
    <p:sldId id="275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EC0F9-11F5-4B18-8E26-6B7A52E3076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68F24-18F6-47F2-A331-E1A0E082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36C05-455B-4507-8813-7670D838C9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5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68F24-18F6-47F2-A331-E1A0E0825C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5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7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DC8ACD6-88EF-42B4-87CA-BF1F965DACD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EDB7533-8780-4D26-AD74-C431F8B1F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2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1524000" y="153650"/>
            <a:ext cx="9144000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+mj-cs"/>
              </a:rPr>
              <a:t>اَلسَّلَامُ عَلَيْكُمْ وَرَحْمَةُ اللهِ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Open.jpg"/>
          <p:cNvPicPr>
            <a:picLocks noChangeAspect="1"/>
          </p:cNvPicPr>
          <p:nvPr/>
        </p:nvPicPr>
        <p:blipFill>
          <a:blip r:embed="rId4"/>
          <a:srcRect r="50415" b="4110"/>
          <a:stretch>
            <a:fillRect/>
          </a:stretch>
        </p:blipFill>
        <p:spPr>
          <a:xfrm>
            <a:off x="1524000" y="1"/>
            <a:ext cx="4274820" cy="6818047"/>
          </a:xfrm>
          <a:prstGeom prst="rect">
            <a:avLst/>
          </a:prstGeom>
        </p:spPr>
      </p:pic>
      <p:pic>
        <p:nvPicPr>
          <p:cNvPr id="14" name="Picture 13" descr="Open.jpg"/>
          <p:cNvPicPr>
            <a:picLocks noChangeAspect="1"/>
          </p:cNvPicPr>
          <p:nvPr/>
        </p:nvPicPr>
        <p:blipFill>
          <a:blip r:embed="rId4"/>
          <a:srcRect l="49585" b="4110"/>
          <a:stretch>
            <a:fillRect/>
          </a:stretch>
        </p:blipFill>
        <p:spPr>
          <a:xfrm>
            <a:off x="5791200" y="-1"/>
            <a:ext cx="485007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27089" y="5787185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মুযদালিফায়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64578" y="5787185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সাঈ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429491"/>
            <a:ext cx="5472545" cy="5357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5" y="429490"/>
            <a:ext cx="5278581" cy="5357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0" y="454599"/>
            <a:ext cx="4003964" cy="5352824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4553735" y="5807423"/>
            <a:ext cx="27093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কংকর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2202" y="5807424"/>
            <a:ext cx="27222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তাওয়াফে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4601"/>
            <a:ext cx="4073237" cy="53528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797335" y="5868978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71" y="454599"/>
            <a:ext cx="3366655" cy="53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9283" y="6171545"/>
            <a:ext cx="3329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মুড়ানো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37259" y="6171544"/>
            <a:ext cx="1781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8" y="390091"/>
            <a:ext cx="5884760" cy="5781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930"/>
          <a:stretch/>
        </p:blipFill>
        <p:spPr>
          <a:xfrm>
            <a:off x="6289964" y="390091"/>
            <a:ext cx="5675849" cy="5835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034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66800" y="180109"/>
            <a:ext cx="10210800" cy="1551709"/>
          </a:xfrm>
          <a:prstGeom prst="ribb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71635"/>
              </p:ext>
            </p:extLst>
          </p:nvPr>
        </p:nvGraphicFramePr>
        <p:xfrm>
          <a:off x="1066800" y="1869592"/>
          <a:ext cx="10210800" cy="46939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87618">
                  <a:extLst>
                    <a:ext uri="{9D8B030D-6E8A-4147-A177-3AD203B41FA5}">
                      <a16:colId xmlns="" xmlns:a16="http://schemas.microsoft.com/office/drawing/2014/main" val="3317194089"/>
                    </a:ext>
                  </a:extLst>
                </a:gridCol>
                <a:gridCol w="8523182">
                  <a:extLst>
                    <a:ext uri="{9D8B030D-6E8A-4147-A177-3AD203B41FA5}">
                      <a16:colId xmlns="" xmlns:a16="http://schemas.microsoft.com/office/drawing/2014/main" val="703360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 w="19050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ওয়াজিব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সমূহ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19050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284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19050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আরাফার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ময়দান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প্রত্যাবর্তনের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মুযদালিফায়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অবস্থান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19050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4764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সাফা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মারওয়া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পাহাড়দ্বয়ের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মাঝখানে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দৌড়ানো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15351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দম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দেওয়া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0939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শয়তানকে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জামরাতুল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আকাবায়</a:t>
                      </a:r>
                      <a:r>
                        <a:rPr lang="en-US" sz="3200" baseline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32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কংকর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নিক্ষেপ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53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তাওয়াফে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বিদা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বিদায়ী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তাওয়াফ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957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মাথা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মুড়ানো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কাটা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999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কুরবানি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4348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0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66800" y="180109"/>
            <a:ext cx="10210800" cy="1551709"/>
          </a:xfrm>
          <a:prstGeom prst="ribb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সুন্নতসমূহ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38800"/>
              </p:ext>
            </p:extLst>
          </p:nvPr>
        </p:nvGraphicFramePr>
        <p:xfrm>
          <a:off x="1066800" y="1869592"/>
          <a:ext cx="10210800" cy="71323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87618">
                  <a:extLst>
                    <a:ext uri="{9D8B030D-6E8A-4147-A177-3AD203B41FA5}">
                      <a16:colId xmlns="" xmlns:a16="http://schemas.microsoft.com/office/drawing/2014/main" val="3317194089"/>
                    </a:ext>
                  </a:extLst>
                </a:gridCol>
                <a:gridCol w="8523182">
                  <a:extLst>
                    <a:ext uri="{9D8B030D-6E8A-4147-A177-3AD203B41FA5}">
                      <a16:colId xmlns="" xmlns:a16="http://schemas.microsoft.com/office/drawing/2014/main" val="703360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 w="19050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হজের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অনেক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সুন্নতসমূহের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কয়েকটি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হলো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19050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284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19050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বহিরাগতদের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তাওয়াফে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কুদুম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আগমনী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তাওয়াফ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19050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4764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হাজরে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আসওয়াদ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তাওয়াফ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শুরু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15351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জিলহজ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মাসের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৭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ইমামের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মক্কায়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হ্জ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সম্পর্কে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খুতবা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৯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আরাফর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দ্বিপ্রহরের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খুতবা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একাদশ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মিনায়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খুতবা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দেওয়া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0939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জিহজে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মক্কা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মিনার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উদ্দেশ্য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রওয়ানা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মিনায়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উপস্থিত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যোহর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৯ই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জিলহজের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ফজর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পর্যন্ত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অবসথআন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পাঁচ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ওয়াক্ত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নামায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আদায়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53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ই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জিলহজে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ওঠার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আরাফার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দিকে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রওয়ানা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957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সম্ভব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আরাফাতে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গোসল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999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ইহরাম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বাঁধার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গোসল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4348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7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66800" y="180109"/>
            <a:ext cx="10210800" cy="1551709"/>
          </a:xfrm>
          <a:prstGeom prst="ribb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সুন্নতসমূহ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962125"/>
              </p:ext>
            </p:extLst>
          </p:nvPr>
        </p:nvGraphicFramePr>
        <p:xfrm>
          <a:off x="1066800" y="1869592"/>
          <a:ext cx="10210800" cy="38404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87618">
                  <a:extLst>
                    <a:ext uri="{9D8B030D-6E8A-4147-A177-3AD203B41FA5}">
                      <a16:colId xmlns="" xmlns:a16="http://schemas.microsoft.com/office/drawing/2014/main" val="3317194089"/>
                    </a:ext>
                  </a:extLst>
                </a:gridCol>
                <a:gridCol w="8523182">
                  <a:extLst>
                    <a:ext uri="{9D8B030D-6E8A-4147-A177-3AD203B41FA5}">
                      <a16:colId xmlns="" xmlns:a16="http://schemas.microsoft.com/office/drawing/2014/main" val="703360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>
                      <a:noFill/>
                    </a:lnR>
                    <a:lnT w="9525" cap="rnd" cmpd="sng" algn="ctr">
                      <a:noFill/>
                      <a:prstDash val="solid"/>
                    </a:lnT>
                    <a:lnB w="19050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হজের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অনেক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সুন্নতসমূহের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কয়েকটি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হলো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19050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284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08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19050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মুয্‌দালিফায়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কাটানোর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ফজরের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নামায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আদায়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উদয়ের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মিনার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দিকে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রওয়ানা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19050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4764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০9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জিলহজ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মাসের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১১, ১২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কংকর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নিক্ষেপ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রামি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মিনাতে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রাতযাপন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15351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জিলহজ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মাসের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১১, ১২ ও ১৩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ক্রমধারা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ঠিক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রেখে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কংকর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নিক্ষেপ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9525" cap="rnd" cmpd="sng" algn="ctr">
                      <a:noFill/>
                      <a:prstDash val="solid"/>
                    </a:lnL>
                    <a:lnR w="9525" cap="rnd" cmpd="sng" algn="ctr">
                      <a:noFill/>
                      <a:prstDash val="solid"/>
                    </a:lnR>
                    <a:lnT w="9525" cap="rnd" cmpd="sng" algn="ctr">
                      <a:noFill/>
                      <a:prstDash val="solid"/>
                    </a:lnT>
                    <a:lnB w="9525" cap="rnd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0939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7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9862" y="39196"/>
            <a:ext cx="10900611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1803" y="1967346"/>
            <a:ext cx="7296728" cy="2632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err="1" smtClean="0"/>
              <a:t>হজের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ইহরাম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বাধা</a:t>
            </a:r>
            <a:r>
              <a:rPr lang="en-US" sz="4800" b="1" dirty="0" smtClean="0"/>
              <a:t> , </a:t>
            </a:r>
            <a:r>
              <a:rPr lang="en-US" sz="4800" b="1" dirty="0" err="1" smtClean="0"/>
              <a:t>আরাফার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ময়দানে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অবস্থান</a:t>
            </a:r>
            <a:r>
              <a:rPr lang="en-US" sz="4800" b="1" dirty="0" smtClean="0"/>
              <a:t> ও </a:t>
            </a:r>
            <a:r>
              <a:rPr lang="en-US" sz="4800" b="1" dirty="0" err="1" smtClean="0"/>
              <a:t>তাওয়াফ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করার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নিয়মগুলো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অনুশীলন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করি</a:t>
            </a:r>
            <a:r>
              <a:rPr lang="en-US" sz="4800" b="1" dirty="0" smtClean="0"/>
              <a:t>।</a:t>
            </a:r>
            <a:endParaRPr lang="ar-SA" sz="4800" b="1" dirty="0"/>
          </a:p>
        </p:txBody>
      </p:sp>
    </p:spTree>
    <p:extLst>
      <p:ext uri="{BB962C8B-B14F-4D97-AF65-F5344CB8AC3E}">
        <p14:creationId xmlns:p14="http://schemas.microsoft.com/office/powerpoint/2010/main" val="9598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66800" y="180109"/>
            <a:ext cx="10210800" cy="1551709"/>
          </a:xfrm>
          <a:prstGeom prst="ribbon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2144" y="1856232"/>
            <a:ext cx="10204704" cy="987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হজ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এর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আভিধানিক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অর্থ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কি</a:t>
            </a:r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2144" y="2995630"/>
            <a:ext cx="10204704" cy="987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সংকল্প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করা</a:t>
            </a:r>
            <a:r>
              <a:rPr lang="en-US" sz="4800" dirty="0" smtClean="0">
                <a:solidFill>
                  <a:schemeClr val="tx1"/>
                </a:solidFill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</a:rPr>
              <a:t>ইচ্ছা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করা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ইত্যাদি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2144" y="4204578"/>
            <a:ext cx="10204704" cy="987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হজ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শব্দটি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কোন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ভাষা</a:t>
            </a:r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2144" y="5413526"/>
            <a:ext cx="10204704" cy="987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আরবি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ভাষা</a:t>
            </a:r>
            <a:endParaRPr lang="ar-SA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9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6112" y="9144"/>
            <a:ext cx="10204704" cy="987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হজের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ফরজ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কয়টি</a:t>
            </a:r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6112" y="1119309"/>
            <a:ext cx="10204704" cy="987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৩টি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6112" y="2277203"/>
            <a:ext cx="10204704" cy="987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হজের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ওয়াজিব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কয়টি</a:t>
            </a:r>
            <a:r>
              <a:rPr lang="en-US" sz="4800" dirty="0">
                <a:solidFill>
                  <a:schemeClr val="tx1"/>
                </a:solidFill>
              </a:rPr>
              <a:t>?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6112" y="3441194"/>
            <a:ext cx="10204704" cy="987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৭টি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6112" y="4605185"/>
            <a:ext cx="10204704" cy="987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ইহরাম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বাধা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ফরজ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না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ওয়াজিব</a:t>
            </a:r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ar-SA" sz="4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6112" y="5769176"/>
            <a:ext cx="10204704" cy="987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ওয়াজিব</a:t>
            </a:r>
            <a:endParaRPr lang="ar-SA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65381" y="2014662"/>
            <a:ext cx="8894982" cy="433965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u="sng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u="sng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u="sng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সুন্নতগুলো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অনলাইনের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করবে।</a:t>
            </a:r>
            <a:endParaRPr lang="en-US" sz="60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8601" y="685801"/>
            <a:ext cx="3788319" cy="849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57800" y="2133600"/>
            <a:ext cx="5410200" cy="3505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অছীকুর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4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বি. এম. পোড়াদিয়া আলিম মাদ্‌রাসা</a:t>
            </a:r>
            <a:endParaRPr lang="bn-IN" sz="28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: </a:t>
            </a:r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01718359233</a:t>
            </a:r>
            <a:endParaRPr lang="bn-IN" sz="28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: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wasiqur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35814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80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10" y="1519615"/>
            <a:ext cx="6632171" cy="42264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18510" y="5878286"/>
            <a:ext cx="7079673" cy="9797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327660"/>
            <a:ext cx="5189220" cy="1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9320" y="1554482"/>
            <a:ext cx="4678680" cy="39934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3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3600" b="1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en-US" sz="36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  <a:endParaRPr lang="en-US" sz="36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bn-BD" sz="3600" b="1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6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: </a:t>
            </a:r>
            <a:r>
              <a:rPr lang="bn-BD" sz="3600" b="1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06</a:t>
            </a:r>
            <a:endParaRPr lang="bn-BD" sz="36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bn-IN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b="1" dirty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endParaRPr lang="bn-BD" sz="3600" b="1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906983" y="271807"/>
          <a:ext cx="3740727" cy="982980"/>
        </p:xfrm>
        <a:graphic>
          <a:graphicData uri="http://schemas.openxmlformats.org/drawingml/2006/table">
            <a:tbl>
              <a:tblPr/>
              <a:tblGrid>
                <a:gridCol w="3740727"/>
              </a:tblGrid>
              <a:tr h="661066"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 </a:t>
                      </a:r>
                      <a:r>
                        <a:rPr lang="bn-BD" sz="6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পরিচিতি</a:t>
                      </a:r>
                      <a:endParaRPr lang="en-US" sz="2800" b="1" dirty="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996" r="21297" b="5258"/>
          <a:stretch/>
        </p:blipFill>
        <p:spPr>
          <a:xfrm>
            <a:off x="1524000" y="1554482"/>
            <a:ext cx="3474720" cy="399340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056848" y="3289154"/>
            <a:ext cx="780072" cy="52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SA" sz="1350"/>
          </a:p>
        </p:txBody>
      </p:sp>
      <p:sp>
        <p:nvSpPr>
          <p:cNvPr id="6" name="Rectangle 5"/>
          <p:cNvSpPr/>
          <p:nvPr/>
        </p:nvSpPr>
        <p:spPr>
          <a:xfrm>
            <a:off x="2057400" y="2304288"/>
            <a:ext cx="2350008" cy="47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৮ম শ্রেণি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2583" y="252108"/>
            <a:ext cx="8002937" cy="881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err="1" smtClean="0"/>
              <a:t>নীচের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কীসের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ছবি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দেখা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যাচ্ছে</a:t>
            </a:r>
            <a:endParaRPr lang="ar-SA" b="1" dirty="0"/>
          </a:p>
        </p:txBody>
      </p:sp>
      <p:sp>
        <p:nvSpPr>
          <p:cNvPr id="8" name="Rectangle 7"/>
          <p:cNvSpPr/>
          <p:nvPr/>
        </p:nvSpPr>
        <p:spPr>
          <a:xfrm>
            <a:off x="5397594" y="5943600"/>
            <a:ext cx="143560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err="1" smtClean="0"/>
              <a:t>হজ্জ্ব</a:t>
            </a:r>
            <a:endParaRPr lang="ar-SA" sz="6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83" y="1252657"/>
            <a:ext cx="8002937" cy="45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507464" y="844061"/>
            <a:ext cx="7076049" cy="956603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904" y="2716718"/>
            <a:ext cx="11466576" cy="1569660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হজ্বের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61534" y="304270"/>
            <a:ext cx="8855242" cy="1200329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761" y="1827903"/>
            <a:ext cx="11125929" cy="3785652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71600" indent="-1371600">
              <a:buFont typeface="+mj-lt"/>
              <a:buAutoNum type="arabicPeriod"/>
            </a:pP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0" indent="-137160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71600" indent="-1371600">
              <a:buFont typeface="+mj-lt"/>
              <a:buAutoNum type="arabicPeriod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হজ্বের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সুন্নতসমূহ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হজ্বের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371600" indent="-1371600">
              <a:buFont typeface="+mj-lt"/>
              <a:buAutoNum type="arabicPeriod"/>
            </a:pP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12914" y="6040581"/>
            <a:ext cx="30155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3" y="461176"/>
            <a:ext cx="7758545" cy="5385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502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4580" y="5951620"/>
            <a:ext cx="3012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আরাফার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58003" y="5951619"/>
            <a:ext cx="2459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তাওয়াফে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যিয়ারত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365846"/>
            <a:ext cx="5846617" cy="5433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91" y="365846"/>
            <a:ext cx="5715000" cy="54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4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66800" y="1219200"/>
            <a:ext cx="10210800" cy="1551709"/>
          </a:xfrm>
          <a:prstGeom prst="ribbon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হজ্বের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64570"/>
              </p:ext>
            </p:extLst>
          </p:nvPr>
        </p:nvGraphicFramePr>
        <p:xfrm>
          <a:off x="1066800" y="3358341"/>
          <a:ext cx="10210800" cy="2743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87618">
                  <a:extLst>
                    <a:ext uri="{9D8B030D-6E8A-4147-A177-3AD203B41FA5}">
                      <a16:colId xmlns="" xmlns:a16="http://schemas.microsoft.com/office/drawing/2014/main" val="3317194089"/>
                    </a:ext>
                  </a:extLst>
                </a:gridCol>
                <a:gridCol w="8523182">
                  <a:extLst>
                    <a:ext uri="{9D8B030D-6E8A-4147-A177-3AD203B41FA5}">
                      <a16:colId xmlns="" xmlns:a16="http://schemas.microsoft.com/office/drawing/2014/main" val="703360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ফরজ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সমূহ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284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০১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হজ্বের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নিয়তে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ইহরাম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বাঁধা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4764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আরাফার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ময়দানে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৯ই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জিলহজ্ব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আবস্থান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15351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০৩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তাওয়াফে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যিয়ারত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0939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3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881</TotalTime>
  <Words>436</Words>
  <Application>Microsoft Office PowerPoint</Application>
  <PresentationFormat>Widescreen</PresentationFormat>
  <Paragraphs>104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NikoshBAN</vt:lpstr>
      <vt:lpstr>Times New Roman</vt:lpstr>
      <vt:lpstr>Vrinda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islam12mm@gmail.com</dc:creator>
  <cp:lastModifiedBy>lenovo</cp:lastModifiedBy>
  <cp:revision>183</cp:revision>
  <dcterms:created xsi:type="dcterms:W3CDTF">2019-03-24T08:14:31Z</dcterms:created>
  <dcterms:modified xsi:type="dcterms:W3CDTF">2020-06-23T11:29:53Z</dcterms:modified>
</cp:coreProperties>
</file>