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25"/>
  </p:notesMasterIdLst>
  <p:sldIdLst>
    <p:sldId id="282" r:id="rId2"/>
    <p:sldId id="256" r:id="rId3"/>
    <p:sldId id="403" r:id="rId4"/>
    <p:sldId id="274" r:id="rId5"/>
    <p:sldId id="269" r:id="rId6"/>
    <p:sldId id="368" r:id="rId7"/>
    <p:sldId id="385" r:id="rId8"/>
    <p:sldId id="428" r:id="rId9"/>
    <p:sldId id="406" r:id="rId10"/>
    <p:sldId id="433" r:id="rId11"/>
    <p:sldId id="395" r:id="rId12"/>
    <p:sldId id="441" r:id="rId13"/>
    <p:sldId id="276" r:id="rId14"/>
    <p:sldId id="423" r:id="rId15"/>
    <p:sldId id="439" r:id="rId16"/>
    <p:sldId id="434" r:id="rId17"/>
    <p:sldId id="420" r:id="rId18"/>
    <p:sldId id="436" r:id="rId19"/>
    <p:sldId id="442" r:id="rId20"/>
    <p:sldId id="440" r:id="rId21"/>
    <p:sldId id="408" r:id="rId22"/>
    <p:sldId id="271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BC"/>
    <a:srgbClr val="00CCFF"/>
    <a:srgbClr val="3333FF"/>
    <a:srgbClr val="CCFFFF"/>
    <a:srgbClr val="C2FFA3"/>
    <a:srgbClr val="CCFF66"/>
    <a:srgbClr val="99FF66"/>
    <a:srgbClr val="B3F1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900" y="-156"/>
      </p:cViewPr>
      <p:guideLst>
        <p:guide orient="horz" pos="2205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5913-E6C3-4E51-A8A3-10C72388182A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D7C1-5CD7-4D25-8C5E-40F3B2368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27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5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7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E5C-C145-4F31-BE6A-2D92A64C1C17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6115" y="2678577"/>
            <a:ext cx="5268686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মলিনা বিশ্বাস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মলি)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(গণিত ওবিজ্ঞান )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বনগ্রাম মাধ্যমিক বিদ্যালয়    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খোকসা, কুষ্টিয়া 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 মোবাইলঃ ০১৭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৪৭৪৮৯৪৯২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1835" y="2928239"/>
            <a:ext cx="3982222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অষ্ট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bn-BD" sz="240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গণিত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সহসমীকরণের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লেখচিত্র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২৪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সময়ঃ  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মিনিট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400" dirty="0"/>
          </a:p>
        </p:txBody>
      </p:sp>
      <p:pic>
        <p:nvPicPr>
          <p:cNvPr id="6" name="Picture 2" descr="C:\Users\Tumpa\Desktop\M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66" y="274211"/>
            <a:ext cx="2155086" cy="2089725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2887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16113" y="1078982"/>
                <a:ext cx="6429828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প্রদত্তসমীকরণ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x+4y =11….(i)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X-4y =10 …..(ii)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(i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নংসমীকরণহতেপাই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, 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 </m:t>
                    </m:r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X = 11-4y 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y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এরবিভিন্নমানেরজন্য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এরমানবেরকরেকরি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</a:p>
              <a:p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113" y="1078982"/>
                <a:ext cx="6429828" cy="5324535"/>
              </a:xfrm>
              <a:prstGeom prst="rect">
                <a:avLst/>
              </a:prstGeom>
              <a:blipFill rotWithShape="1">
                <a:blip r:embed="rId2"/>
                <a:stretch>
                  <a:fillRect l="-569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" y="149777"/>
            <a:ext cx="54723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x+4y = 11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4x-y =10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00091"/>
              </p:ext>
            </p:extLst>
          </p:nvPr>
        </p:nvGraphicFramePr>
        <p:xfrm>
          <a:off x="50801" y="374124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52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4172" y="0"/>
            <a:ext cx="577668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ii)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স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মীকরণথেকেপাই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4x-y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=10</a:t>
            </a:r>
            <a:endParaRPr lang="bn-IN" sz="36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y = 4x -10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এরবিভিন্নমানেরজন্য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এরমানবেরকরি</a:t>
            </a:r>
            <a:r>
              <a:rPr lang="en-US" sz="2400" dirty="0" smtClean="0">
                <a:latin typeface="NikoshBAN"/>
                <a:cs typeface="Times New Roman" pitchFamily="18" charset="0"/>
              </a:rPr>
              <a:t>,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NikoshBAN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bn-IN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98816"/>
              </p:ext>
            </p:extLst>
          </p:nvPr>
        </p:nvGraphicFramePr>
        <p:xfrm>
          <a:off x="0" y="1966782"/>
          <a:ext cx="541382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841828"/>
              </a:tblGrid>
              <a:tr h="44921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3370154"/>
                <a:ext cx="9006115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400" dirty="0">
                    <a:latin typeface="NikoshBAN"/>
                    <a:cs typeface="Times New Roman" pitchFamily="18" charset="0"/>
                  </a:rPr>
                  <a:t>মনে </a:t>
                </a:r>
                <a:r>
                  <a:rPr lang="bn-IN" sz="2400" dirty="0" smtClean="0">
                    <a:latin typeface="NikoshBAN"/>
                    <a:cs typeface="Times New Roman" pitchFamily="18" charset="0"/>
                  </a:rPr>
                  <a:t>করি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, </a:t>
                </a:r>
                <a:r>
                  <a:rPr lang="bn-IN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XO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YO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bn-IN" sz="2400" dirty="0">
                    <a:latin typeface="NikoshBAN"/>
                    <a:cs typeface="Times New Roman" pitchFamily="18" charset="0"/>
                  </a:rPr>
                  <a:t>যথাক্রমে 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X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অক্ষ  ও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 Y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 অক্ষ এবং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O 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 মূলবিন্দু । উভয় অক্ষের ক্ষুদ্রতম বর্গের প্রতি বাহুর </a:t>
                </a:r>
                <a:r>
                  <a:rPr lang="bn-IN" sz="2400" dirty="0" smtClean="0">
                    <a:latin typeface="NikoshBAN"/>
                    <a:cs typeface="Times New Roman" pitchFamily="18" charset="0"/>
                  </a:rPr>
                  <a:t>দৈর্ঘ্যকে 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একক  ধরি। 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(ii) 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ও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 (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iii)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নংসমীকরণের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বিন্দুগুলো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ছককাগজে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স্থাপন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বিন্দুগুলো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যোগ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একটি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সরলরেখা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পাওয়া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গেল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70154"/>
                <a:ext cx="9006115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016" t="-4280" b="-7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8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6285" y="211010"/>
            <a:ext cx="4920344" cy="3033485"/>
            <a:chOff x="-1" y="212912"/>
            <a:chExt cx="4920344" cy="3033485"/>
          </a:xfrm>
        </p:grpSpPr>
        <p:grpSp>
          <p:nvGrpSpPr>
            <p:cNvPr id="15" name="Group 14"/>
            <p:cNvGrpSpPr/>
            <p:nvPr/>
          </p:nvGrpSpPr>
          <p:grpSpPr>
            <a:xfrm>
              <a:off x="-1" y="212912"/>
              <a:ext cx="4804229" cy="3033485"/>
              <a:chOff x="116114" y="261257"/>
              <a:chExt cx="4804229" cy="3033485"/>
            </a:xfrm>
          </p:grpSpPr>
          <p:pic>
            <p:nvPicPr>
              <p:cNvPr id="1027" name="Picture 3" descr="C:\Users\Molina\Desktop\87হব.jf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114" y="261257"/>
                <a:ext cx="4804229" cy="30334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3" name="Straight Connector 2"/>
              <p:cNvCxnSpPr>
                <a:endCxn id="1027" idx="3"/>
              </p:cNvCxnSpPr>
              <p:nvPr/>
            </p:nvCxnSpPr>
            <p:spPr>
              <a:xfrm>
                <a:off x="304800" y="1777999"/>
                <a:ext cx="4615543" cy="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2612573" y="261257"/>
                <a:ext cx="0" cy="303348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4528458" y="1861066"/>
              <a:ext cx="391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04800" y="1861066"/>
                  <a:ext cx="4789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1861066"/>
                  <a:ext cx="47897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017485" y="2877065"/>
                  <a:ext cx="4789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7485" y="2877065"/>
                  <a:ext cx="478971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/>
            <p:nvPr/>
          </p:nvSpPr>
          <p:spPr>
            <a:xfrm>
              <a:off x="2111827" y="299997"/>
              <a:ext cx="333828" cy="377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6344" y="1758683"/>
              <a:ext cx="333828" cy="377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21" name="Flowchart: Connector 20"/>
          <p:cNvSpPr/>
          <p:nvPr/>
        </p:nvSpPr>
        <p:spPr>
          <a:xfrm flipH="1">
            <a:off x="2850027" y="151372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3232489" y="16091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3694793" y="1700063"/>
            <a:ext cx="57150" cy="6107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1954557" y="1290039"/>
            <a:ext cx="2555864" cy="638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Connector 36"/>
          <p:cNvSpPr/>
          <p:nvPr/>
        </p:nvSpPr>
        <p:spPr>
          <a:xfrm flipH="1">
            <a:off x="2941434" y="111938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 flipV="1">
            <a:off x="2712901" y="190108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0" name="Straight Connector 1029"/>
          <p:cNvCxnSpPr/>
          <p:nvPr/>
        </p:nvCxnSpPr>
        <p:spPr>
          <a:xfrm flipH="1">
            <a:off x="2438399" y="675466"/>
            <a:ext cx="667658" cy="2053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032"/>
          <p:cNvSpPr txBox="1"/>
          <p:nvPr/>
        </p:nvSpPr>
        <p:spPr>
          <a:xfrm>
            <a:off x="2503715" y="1105373"/>
            <a:ext cx="319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34" name="TextBox 1033"/>
          <p:cNvSpPr txBox="1"/>
          <p:nvPr/>
        </p:nvSpPr>
        <p:spPr>
          <a:xfrm>
            <a:off x="2793637" y="1167255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(3,2)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698024" y="1859164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,-2)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766458" y="1290039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(11,0)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32489" y="1190667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(7,1)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062515" y="797923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(4,6)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6285" y="3661818"/>
                <a:ext cx="881742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সরলরেখা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দুইটি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পরস্পর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বিন্দুতে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ছেদ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উভয়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রেখার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সাধারন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A(3,2)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এর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স্থানাঙ্ক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উভয়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সমীকরণকে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সিদ্ধ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</a:p>
              <a:p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লেখচিত্র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হতে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দেখা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যাচ্ছে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যে,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ভুজ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 ও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কোটি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যথাক্রমে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3,2 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Narkisim" panose="020E0502050101010101" pitchFamily="34" charset="-79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∴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err="1">
                    <a:latin typeface="NikoshBAN"/>
                    <a:cs typeface="Times New Roman" pitchFamily="18" charset="0"/>
                  </a:rPr>
                  <a:t>নির্ণেয়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 = (3,2)</a:t>
                </a:r>
                <a:endParaRPr lang="bn-IN" sz="2400" dirty="0">
                  <a:latin typeface="Times New Roman" pitchFamily="18" charset="0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" y="3661818"/>
                <a:ext cx="8817428" cy="1754326"/>
              </a:xfrm>
              <a:prstGeom prst="rect">
                <a:avLst/>
              </a:prstGeom>
              <a:blipFill rotWithShape="1">
                <a:blip r:embed="rId5"/>
                <a:stretch>
                  <a:fillRect l="-1107" b="-4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24971" y="336258"/>
            <a:ext cx="195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বর্গ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/>
      <p:bldP spid="1034" grpId="0"/>
      <p:bldP spid="46" grpId="0"/>
      <p:bldP spid="47" grpId="0"/>
      <p:bldP spid="48" grpId="0"/>
      <p:bldP spid="49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112541" y="172189"/>
            <a:ext cx="4305837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64505"/>
            <a:ext cx="88826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x+2y = 1 ,x-y = 7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সমীকরণদ্বয়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/>
                <a:cs typeface="NikoshBAN" pitchFamily="2" charset="0"/>
              </a:rPr>
              <a:t>। </a:t>
            </a:r>
            <a:endParaRPr lang="en-US" sz="2800" dirty="0"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1026" name="Picture 2" descr="C:\Users\Tumpa\Desktop\do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68538"/>
            <a:ext cx="4238171" cy="25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42" y="0"/>
            <a:ext cx="4220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দলীয় কাজের সমাধান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515702"/>
                <a:ext cx="5633780" cy="41732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প্রদত্তসমীকরণ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,</a:t>
                </a:r>
              </a:p>
              <a:p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x+2y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1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….(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i)</a:t>
                </a:r>
              </a:p>
              <a:p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x-y    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…..(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ii)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(i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নং</a:t>
                </a:r>
                <a:r>
                  <a:rPr lang="bn-IN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সমীকরণহতেপাই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,</a:t>
                </a:r>
                <a:r>
                  <a:rPr lang="en-US" sz="2800" dirty="0">
                    <a:latin typeface="NikoshBAN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y  = 1- x 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y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……(iii)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000" dirty="0" err="1" smtClean="0">
                    <a:latin typeface="NikoshBAN"/>
                    <a:cs typeface="Times New Roman" pitchFamily="18" charset="0"/>
                  </a:rPr>
                  <a:t>এর</a:t>
                </a:r>
                <a:r>
                  <a:rPr lang="en-US" sz="20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NikoshBAN"/>
                    <a:cs typeface="Times New Roman" pitchFamily="18" charset="0"/>
                  </a:rPr>
                  <a:t>বিভিন্ন</a:t>
                </a:r>
                <a:r>
                  <a:rPr lang="en-US" sz="20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NikoshBAN"/>
                    <a:cs typeface="Times New Roman" pitchFamily="18" charset="0"/>
                  </a:rPr>
                  <a:t>মানের</a:t>
                </a:r>
                <a:r>
                  <a:rPr lang="en-US" sz="20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NikoshBAN"/>
                    <a:cs typeface="Times New Roman" pitchFamily="18" charset="0"/>
                  </a:rPr>
                  <a:t>জন্য</a:t>
                </a:r>
                <a:r>
                  <a:rPr lang="en-US" sz="20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 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এর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মান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বের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করি</a:t>
                </a:r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।</a:t>
                </a:r>
              </a:p>
              <a:p>
                <a:r>
                  <a:rPr lang="en-US" sz="2800" dirty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 </a:t>
                </a:r>
                <a:endParaRPr lang="en-US" sz="2800" dirty="0">
                  <a:latin typeface="NikoshB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5702"/>
                <a:ext cx="5633780" cy="4173258"/>
              </a:xfrm>
              <a:prstGeom prst="rect">
                <a:avLst/>
              </a:prstGeom>
              <a:blipFill rotWithShape="1">
                <a:blip r:embed="rId2"/>
                <a:stretch>
                  <a:fillRect l="-2706" t="-1901" r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79398"/>
              </p:ext>
            </p:extLst>
          </p:nvPr>
        </p:nvGraphicFramePr>
        <p:xfrm>
          <a:off x="154742" y="423176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                                 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5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58" y="239228"/>
            <a:ext cx="5384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3600" dirty="0">
                <a:latin typeface="Times New Roman" pitchFamily="18" charset="0"/>
                <a:cs typeface="NikoshBAN" pitchFamily="2" charset="0"/>
              </a:rPr>
              <a:t>ii)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স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মীকরণ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-</a:t>
            </a:r>
            <a:r>
              <a:rPr lang="bn-IN" sz="3200" dirty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এর</a:t>
            </a:r>
            <a:r>
              <a:rPr lang="bn-IN" sz="2400" dirty="0" smtClean="0"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বিভিন্ন</a:t>
            </a:r>
            <a:r>
              <a:rPr lang="bn-IN" sz="2400" dirty="0" smtClean="0"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মানের</a:t>
            </a:r>
            <a:r>
              <a:rPr lang="bn-IN" sz="2400" dirty="0" smtClean="0"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জন্য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এর</a:t>
            </a:r>
            <a:r>
              <a:rPr lang="bn-IN" sz="2400" dirty="0" smtClean="0"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মান</a:t>
            </a:r>
            <a:endParaRPr lang="bn-IN" sz="2400" dirty="0" smtClean="0">
              <a:latin typeface="NikoshBAN"/>
              <a:cs typeface="Times New Roman" pitchFamily="18" charset="0"/>
            </a:endParaRPr>
          </a:p>
          <a:p>
            <a:r>
              <a:rPr lang="bn-IN" sz="2400" dirty="0" smtClean="0"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বের</a:t>
            </a:r>
            <a:r>
              <a:rPr lang="bn-IN" sz="2400" dirty="0" smtClean="0"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/>
                <a:cs typeface="Times New Roman" pitchFamily="18" charset="0"/>
              </a:rPr>
              <a:t>করি</a:t>
            </a:r>
            <a:r>
              <a:rPr lang="en-US" sz="2800" dirty="0" smtClean="0">
                <a:latin typeface="NikoshBAN"/>
                <a:cs typeface="Times New Roman" pitchFamily="18" charset="0"/>
              </a:rPr>
              <a:t>,  </a:t>
            </a:r>
            <a:endParaRPr lang="en-US" sz="2800" dirty="0">
              <a:latin typeface="NikoshBAN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26310"/>
              </p:ext>
            </p:extLst>
          </p:nvPr>
        </p:nvGraphicFramePr>
        <p:xfrm>
          <a:off x="101600" y="2228039"/>
          <a:ext cx="541382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841828"/>
              </a:tblGrid>
              <a:tr h="44921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-2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r>
                        <a:rPr lang="bn-IN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3559392"/>
                <a:ext cx="91440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400" dirty="0">
                    <a:latin typeface="NikoshBAN"/>
                    <a:cs typeface="Times New Roman" pitchFamily="18" charset="0"/>
                  </a:rPr>
                  <a:t>মনে </a:t>
                </a:r>
                <a:r>
                  <a:rPr lang="bn-IN" sz="2400" dirty="0" smtClean="0">
                    <a:latin typeface="NikoshBAN"/>
                    <a:cs typeface="Times New Roman" pitchFamily="18" charset="0"/>
                  </a:rPr>
                  <a:t>করি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, </a:t>
                </a:r>
                <a:r>
                  <a:rPr lang="bn-IN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XO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YO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bn-IN" sz="2400" dirty="0">
                    <a:latin typeface="NikoshBAN"/>
                    <a:cs typeface="Times New Roman" pitchFamily="18" charset="0"/>
                  </a:rPr>
                  <a:t>যথাক্রমে 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X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অক্ষ  ও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 Y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 অক্ষ এবং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O 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 মূলবিন্দু । উভয় অক্ষের ক্ষুদ্রতম বর্গের প্রতি বাহুর </a:t>
                </a:r>
                <a:r>
                  <a:rPr lang="bn-IN" sz="2400" dirty="0" smtClean="0">
                    <a:latin typeface="NikoshBAN"/>
                    <a:cs typeface="Times New Roman" pitchFamily="18" charset="0"/>
                  </a:rPr>
                  <a:t>দৈর্ঘ্যকে 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একক  ধরি। 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(ii) </a:t>
                </a:r>
                <a:r>
                  <a:rPr lang="bn-IN" sz="2400" dirty="0">
                    <a:latin typeface="NikoshBAN"/>
                    <a:cs typeface="Times New Roman" pitchFamily="18" charset="0"/>
                  </a:rPr>
                  <a:t>ও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 (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iii)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নংসমীকরণের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বিন্দুগুলো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ছককাগজে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স্থাপন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এবং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বিন্দুগুলো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যোগ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একটি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সরলরেখা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পাওয়া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গেল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59392"/>
                <a:ext cx="91440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000" t="-4280" b="-7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58057" y="85089"/>
            <a:ext cx="4920344" cy="3244494"/>
            <a:chOff x="-1" y="212912"/>
            <a:chExt cx="4920344" cy="3033485"/>
          </a:xfrm>
        </p:grpSpPr>
        <p:grpSp>
          <p:nvGrpSpPr>
            <p:cNvPr id="5" name="Group 4"/>
            <p:cNvGrpSpPr/>
            <p:nvPr/>
          </p:nvGrpSpPr>
          <p:grpSpPr>
            <a:xfrm>
              <a:off x="-1" y="212912"/>
              <a:ext cx="4804229" cy="3033485"/>
              <a:chOff x="116114" y="261257"/>
              <a:chExt cx="4804229" cy="3033485"/>
            </a:xfrm>
          </p:grpSpPr>
          <p:pic>
            <p:nvPicPr>
              <p:cNvPr id="12" name="Picture 3" descr="C:\Users\Molina\Desktop\87হব.jf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114" y="261257"/>
                <a:ext cx="4804229" cy="30334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3" name="Straight Connector 12"/>
              <p:cNvCxnSpPr>
                <a:endCxn id="12" idx="3"/>
              </p:cNvCxnSpPr>
              <p:nvPr/>
            </p:nvCxnSpPr>
            <p:spPr>
              <a:xfrm>
                <a:off x="304800" y="1777999"/>
                <a:ext cx="4615543" cy="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612573" y="261257"/>
                <a:ext cx="0" cy="303348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528458" y="1861066"/>
              <a:ext cx="391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04800" y="1861066"/>
                  <a:ext cx="4789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1861066"/>
                  <a:ext cx="47897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017485" y="2877065"/>
                  <a:ext cx="4789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7485" y="2877065"/>
                  <a:ext cx="478971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2111827" y="299997"/>
              <a:ext cx="333828" cy="377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26344" y="1758683"/>
              <a:ext cx="333828" cy="377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2" name="Oval 1"/>
          <p:cNvSpPr/>
          <p:nvPr/>
        </p:nvSpPr>
        <p:spPr>
          <a:xfrm flipV="1">
            <a:off x="2888343" y="18102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H="1">
            <a:off x="3122748" y="1948249"/>
            <a:ext cx="45719" cy="586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H="1" flipV="1">
            <a:off x="2661192" y="16696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480457" y="1074057"/>
            <a:ext cx="2656114" cy="1407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 flipH="1" flipV="1">
            <a:off x="2510970" y="2423884"/>
            <a:ext cx="126999" cy="58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981233" y="2028717"/>
            <a:ext cx="47172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235201" y="656730"/>
            <a:ext cx="2209798" cy="21765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6285" y="3661818"/>
                <a:ext cx="881742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সরলরেখা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দুইটি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পরস্পর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বিন্দুতে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ছেদ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উভয়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রেখার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সাধারন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A(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2)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এর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স্থানাঙ্ক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উভয়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সমীকরণকে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সিদ্ধ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করে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। </a:t>
                </a:r>
              </a:p>
              <a:p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লেখচিত্র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হতে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দেখা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যাচ্ছে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যে,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বিন্দুর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ভুজ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 ও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কোটি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যথাক্রমে</a:t>
                </a:r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bn-IN" sz="240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Narkisim" panose="020E0502050101010101" pitchFamily="34" charset="-79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∴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err="1">
                    <a:latin typeface="NikoshBAN"/>
                    <a:cs typeface="Times New Roman" pitchFamily="18" charset="0"/>
                  </a:rPr>
                  <a:t>নির্ণেয়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 = (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2)</a:t>
                </a:r>
                <a:endParaRPr lang="bn-IN" sz="2400" dirty="0">
                  <a:latin typeface="Times New Roman" pitchFamily="18" charset="0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" y="3661818"/>
                <a:ext cx="8817428" cy="1754326"/>
              </a:xfrm>
              <a:prstGeom prst="rect">
                <a:avLst/>
              </a:prstGeom>
              <a:blipFill rotWithShape="1">
                <a:blip r:embed="rId5"/>
                <a:stretch>
                  <a:fillRect l="-1107" b="-4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338285" y="1626624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bn-IN" dirty="0" smtClean="0"/>
              <a:t>5</a:t>
            </a:r>
            <a:r>
              <a:rPr lang="en-US" dirty="0" smtClean="0"/>
              <a:t>,</a:t>
            </a:r>
            <a:r>
              <a:rPr lang="bn-IN" dirty="0" smtClean="0"/>
              <a:t>-2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44799" y="1172629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bn-IN" dirty="0" smtClean="0"/>
              <a:t>3</a:t>
            </a:r>
            <a:r>
              <a:rPr lang="en-US" dirty="0" smtClean="0"/>
              <a:t>,</a:t>
            </a:r>
            <a:r>
              <a:rPr lang="bn-IN" dirty="0" smtClean="0"/>
              <a:t>-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155369" y="1089067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bn-IN" dirty="0" smtClean="0"/>
              <a:t>1</a:t>
            </a:r>
            <a:r>
              <a:rPr lang="en-US" dirty="0" smtClean="0"/>
              <a:t>,</a:t>
            </a:r>
            <a:r>
              <a:rPr lang="bn-IN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981233" y="2142501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bn-IN" dirty="0" smtClean="0"/>
              <a:t>4</a:t>
            </a:r>
            <a:r>
              <a:rPr lang="en-US" dirty="0" smtClean="0"/>
              <a:t>,</a:t>
            </a:r>
            <a:r>
              <a:rPr lang="bn-IN" dirty="0" smtClean="0"/>
              <a:t>-3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693089" y="2268246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bn-IN" dirty="0" smtClean="0"/>
              <a:t>0</a:t>
            </a:r>
            <a:r>
              <a:rPr lang="en-US" dirty="0" smtClean="0"/>
              <a:t>,</a:t>
            </a:r>
            <a:r>
              <a:rPr lang="bn-IN" dirty="0" smtClean="0"/>
              <a:t>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706911" y="92730"/>
            <a:ext cx="195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বর্গ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25" grpId="0" animBg="1"/>
      <p:bldP spid="26" grpId="0" animBg="1"/>
      <p:bldP spid="38" grpId="0"/>
      <p:bldP spid="39" grpId="0"/>
      <p:bldP spid="40" grpId="0"/>
      <p:bldP spid="41" grpId="0"/>
      <p:bldP spid="42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67" y="1861713"/>
            <a:ext cx="53701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প্রশ্নঃ কোনো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ভগ্নাংশের লবের সাথে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যোগ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করলে এর মান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হর থেকে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 2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করলে এর মান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। ভগ্নাংশটি নির্ণয় কর। 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endParaRPr lang="bn-IN" sz="40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567" y="181329"/>
            <a:ext cx="4204005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3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18" y="282702"/>
            <a:ext cx="4572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কাজের সমাধান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1469" y="1179657"/>
                <a:ext cx="5911111" cy="37308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সমাধান, </a:t>
                </a:r>
              </a:p>
              <a:p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মনেকরি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ভগ্নাংশটিরলব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এবংহর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ভগ্নাংশটি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১ম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শর্তানুসারে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bn-IN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2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x+</a:t>
                </a: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2y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x -2y =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………(i)</a:t>
                </a: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২য়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শর্তানুসারে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bn-IN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69" y="1179657"/>
                <a:ext cx="5911111" cy="3730893"/>
              </a:xfrm>
              <a:prstGeom prst="rect">
                <a:avLst/>
              </a:prstGeom>
              <a:blipFill rotWithShape="1">
                <a:blip r:embed="rId2"/>
                <a:stretch>
                  <a:fillRect l="-2167" t="-1471" b="-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98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67470" y="196946"/>
                <a:ext cx="5380893" cy="43949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NikoshBAN"/>
                    <a:cs typeface="Narkisim" panose="020E0502050101010101" pitchFamily="34" charset="-79"/>
                  </a:rPr>
                  <a:t>সমীকরণ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(i) </a:t>
                </a:r>
                <a:r>
                  <a:rPr lang="en-US" sz="2400" dirty="0" err="1" smtClean="0">
                    <a:latin typeface="NikoshBAN"/>
                    <a:cs typeface="Narkisim" panose="020E0502050101010101" pitchFamily="34" charset="-79"/>
                  </a:rPr>
                  <a:t>হতে</a:t>
                </a:r>
                <a:r>
                  <a:rPr lang="en-US" sz="2400" dirty="0" smtClean="0">
                    <a:latin typeface="NikoshBAN"/>
                    <a:cs typeface="Narkisim" panose="020E0502050101010101" pitchFamily="34" charset="-79"/>
                  </a:rPr>
                  <a:t>(i)  </a:t>
                </a:r>
                <a:r>
                  <a:rPr lang="en-US" sz="2400" dirty="0" err="1">
                    <a:latin typeface="NikoshBAN"/>
                    <a:cs typeface="Narkisim" panose="020E0502050101010101" pitchFamily="34" charset="-79"/>
                  </a:rPr>
                  <a:t>বিয়োগ</a:t>
                </a:r>
                <a:r>
                  <a:rPr lang="bn-IN" sz="2400" dirty="0">
                    <a:latin typeface="NikoshBAN"/>
                    <a:cs typeface="Narkisim" panose="020E0502050101010101" pitchFamily="34" charset="-79"/>
                  </a:rPr>
                  <a:t> </a:t>
                </a:r>
                <a:r>
                  <a:rPr lang="en-US" sz="2400" dirty="0" err="1">
                    <a:latin typeface="NikoshBAN"/>
                    <a:cs typeface="Narkisim" panose="020E0502050101010101" pitchFamily="34" charset="-79"/>
                  </a:rPr>
                  <a:t>করেপাই</a:t>
                </a:r>
                <a:r>
                  <a:rPr lang="en-US" sz="2400" dirty="0">
                    <a:latin typeface="NikoshBAN"/>
                    <a:cs typeface="Narkisim" panose="020E0502050101010101" pitchFamily="34" charset="-79"/>
                  </a:rPr>
                  <a:t>, </a:t>
                </a:r>
                <a:endParaRPr lang="en-US" sz="24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  <a:p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    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bn-IN" sz="2400" b="0" i="0" smtClean="0">
                        <a:latin typeface="Cambria Math"/>
                      </a:rPr>
                      <m:t>7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………(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i)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x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𝑦</m:t>
                    </m:r>
                  </m:oMath>
                </a14:m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bn-IN" sz="2400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sz="2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……..(ii) 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400" dirty="0" smtClean="0">
                    <a:latin typeface="Times New Roman"/>
                    <a:cs typeface="Times New Roman"/>
                  </a:rPr>
                  <a:t>+        +                                   </a:t>
                </a:r>
              </a:p>
              <a:p>
                <a:r>
                  <a:rPr lang="en-US" sz="2400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 - y      = -5 </a:t>
                </a:r>
              </a:p>
              <a:p>
                <a:r>
                  <a:rPr lang="en-US" sz="2400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/>
                      </a:rPr>
                      <m:t>∴</m:t>
                    </m:r>
                  </m:oMath>
                </a14:m>
                <a:r>
                  <a:rPr lang="en-US" sz="2400" dirty="0" smtClean="0">
                    <a:latin typeface="Times New Roman"/>
                    <a:cs typeface="Times New Roman"/>
                  </a:rPr>
                  <a:t>  y      = 5 </a:t>
                </a:r>
              </a:p>
              <a:p>
                <a:r>
                  <a:rPr lang="en-US" sz="2400" dirty="0" err="1">
                    <a:latin typeface="NikoshBAN"/>
                    <a:cs typeface="Narkisim" panose="020E0502050101010101" pitchFamily="34" charset="-79"/>
                  </a:rPr>
                  <a:t>এখন</a:t>
                </a:r>
                <a:r>
                  <a:rPr lang="en-US" sz="2400" dirty="0">
                    <a:latin typeface="NikoshBAN"/>
                    <a:cs typeface="Narkisim" panose="020E0502050101010101" pitchFamily="34" charset="-79"/>
                  </a:rPr>
                  <a:t>, </a:t>
                </a:r>
                <a:r>
                  <a:rPr lang="en-US" sz="2400" dirty="0" err="1">
                    <a:latin typeface="NikoshBAN"/>
                    <a:cs typeface="Narkisim" panose="020E0502050101010101" pitchFamily="34" charset="-79"/>
                  </a:rPr>
                  <a:t>সমীকরণ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(ii) 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এ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y 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-5  </a:t>
                </a:r>
                <a:r>
                  <a:rPr lang="en-US" sz="2400" dirty="0" err="1" smtClean="0">
                    <a:latin typeface="NikoshBAN"/>
                    <a:cs typeface="Times New Roman" pitchFamily="18" charset="0"/>
                  </a:rPr>
                  <a:t>বসিয়েপাই</a:t>
                </a:r>
                <a:endParaRPr lang="en-US" sz="2400" dirty="0" smtClean="0">
                  <a:latin typeface="NikoshBAN"/>
                  <a:cs typeface="Times New Roman" pitchFamily="18" charset="0"/>
                </a:endParaRPr>
              </a:p>
              <a:p>
                <a:r>
                  <a:rPr lang="en-US" sz="2400" dirty="0" smtClean="0">
                    <a:latin typeface="NikoshBAN"/>
                    <a:cs typeface="Times New Roman" pitchFamily="18" charset="0"/>
                  </a:rPr>
                  <a:t>   x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5 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x    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b="0" i="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sz="24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+5 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x      = 3 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400" dirty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NikoshBAN"/>
                    <a:cs typeface="Times New Roman" pitchFamily="18" charset="0"/>
                  </a:rPr>
                  <a:t>নির্ণেয়ভগ্নাংশটি</a:t>
                </a:r>
                <a:r>
                  <a:rPr lang="en-US" sz="2400" dirty="0">
                    <a:latin typeface="NikoshBAN"/>
                    <a:cs typeface="Times New Roman" pitchFamily="18" charset="0"/>
                  </a:rPr>
                  <a:t> 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28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70" y="196946"/>
                <a:ext cx="5380893" cy="4394921"/>
              </a:xfrm>
              <a:prstGeom prst="rect">
                <a:avLst/>
              </a:prstGeom>
              <a:blipFill rotWithShape="1">
                <a:blip r:embed="rId2"/>
                <a:stretch>
                  <a:fillRect l="-1814" t="-1526" b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33642" y="1631852"/>
            <a:ext cx="355209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1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3840" y="304800"/>
            <a:ext cx="3560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সু-স্বাগতম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97" y="304800"/>
            <a:ext cx="1628043" cy="1360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035" y="304799"/>
            <a:ext cx="1628043" cy="13602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83" y="2182091"/>
            <a:ext cx="5278583" cy="420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382" y="360806"/>
            <a:ext cx="3706776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বহুনির্বাচনি প্রশ্ন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381" y="1635209"/>
            <a:ext cx="54301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।</a:t>
            </a:r>
            <a:r>
              <a:rPr lang="en-US" sz="2800" dirty="0" err="1" smtClean="0">
                <a:latin typeface="Times New Roman" pitchFamily="18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NikoshBAN" pitchFamily="2" charset="0"/>
              </a:rPr>
              <a:t>সংখ্যার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 যোগফল14 </a:t>
            </a:r>
            <a:r>
              <a:rPr lang="en-US" sz="2800" dirty="0" err="1" smtClean="0">
                <a:latin typeface="Times New Roman" pitchFamily="18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NikoshBAN" pitchFamily="2" charset="0"/>
              </a:rPr>
              <a:t>বিয়োগফল</a:t>
            </a:r>
            <a:endParaRPr lang="bn-IN" sz="2800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?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(7,7)                       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(8,6)         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16,2)                      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(9,5)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(-3,5)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তৃতীয়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35157" y="2526560"/>
            <a:ext cx="214537" cy="3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75785" y="4229687"/>
            <a:ext cx="214536" cy="3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057" y="1893429"/>
            <a:ext cx="497774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দুই চলকবিশিষ্ট একটি একঘাতী সরল সমীকরণের লেখচিত্র সর্বদা কেমন হবে? 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>
                <a:latin typeface="Times New Roman" pitchFamily="18" charset="0"/>
                <a:cs typeface="NikoshBAN" pitchFamily="2" charset="0"/>
              </a:rPr>
              <a:t>A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0,0)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বিন্দুটি কি নামে পরিচিত?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(-8,6)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>
                <a:latin typeface="Times New Roman" pitchFamily="18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2800" dirty="0" smtClean="0">
                <a:latin typeface="Times New Roman"/>
                <a:cs typeface="NikoshBAN" pitchFamily="2" charset="0"/>
              </a:rPr>
              <a:t> </a:t>
            </a:r>
            <a:r>
              <a:rPr lang="bn-IN" sz="2800" dirty="0" smtClean="0">
                <a:latin typeface="Times New Roman"/>
                <a:cs typeface="NikoshBAN" pitchFamily="2" charset="0"/>
              </a:rPr>
              <a:t>       </a:t>
            </a:r>
            <a:r>
              <a:rPr lang="en-US" sz="2800" dirty="0" smtClean="0">
                <a:latin typeface="Times New Roman"/>
                <a:cs typeface="NikoshBAN" pitchFamily="2" charset="0"/>
              </a:rPr>
              <a:t>           </a:t>
            </a:r>
            <a:r>
              <a:rPr lang="en-US" sz="2800" dirty="0" smtClean="0"/>
              <a:t> </a:t>
            </a:r>
          </a:p>
          <a:p>
            <a:endParaRPr lang="en-US" sz="2800" dirty="0">
              <a:latin typeface="NikoshBAN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9853" y="328114"/>
            <a:ext cx="3103419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9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300" y="34942"/>
            <a:ext cx="4109708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736" y="990708"/>
                <a:ext cx="5992836" cy="4745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প্রশ্নঃ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কোনো ভগ্নাংশের লবের সাথে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11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যোগ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করলে এর মান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হয়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হর থেকে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2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বাদ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করলে এর মান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হয়। 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ক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ভগ্নাংশটি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ধরে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জোট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গঠন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করো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খ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জোটটি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অপনয়ন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পদ্ধতিতে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(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x,y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গ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জোটটি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লেখ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অঙ্কন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ছেদ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বিন্দুর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ভুজ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কোটি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endParaRPr lang="bn-IN" sz="32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6" y="990708"/>
                <a:ext cx="5992836" cy="4745851"/>
              </a:xfrm>
              <a:prstGeom prst="rect">
                <a:avLst/>
              </a:prstGeom>
              <a:blipFill rotWithShape="1">
                <a:blip r:embed="rId3"/>
                <a:stretch>
                  <a:fillRect l="-2645" t="-2314" r="-3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2931" y="1069146"/>
            <a:ext cx="4621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Tumpa\Desktop\New folder (2)\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82" y="2799471"/>
            <a:ext cx="3924886" cy="27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971" y="3462667"/>
            <a:ext cx="4869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285" y="211010"/>
            <a:ext cx="4920344" cy="3033485"/>
            <a:chOff x="-1" y="212912"/>
            <a:chExt cx="4920344" cy="3033485"/>
          </a:xfrm>
        </p:grpSpPr>
        <p:grpSp>
          <p:nvGrpSpPr>
            <p:cNvPr id="5" name="Group 4"/>
            <p:cNvGrpSpPr/>
            <p:nvPr/>
          </p:nvGrpSpPr>
          <p:grpSpPr>
            <a:xfrm>
              <a:off x="-1" y="212912"/>
              <a:ext cx="4804229" cy="3033485"/>
              <a:chOff x="116114" y="261257"/>
              <a:chExt cx="4804229" cy="3033485"/>
            </a:xfrm>
          </p:grpSpPr>
          <p:pic>
            <p:nvPicPr>
              <p:cNvPr id="11" name="Picture 3" descr="C:\Users\Molina\Desktop\87হব.jf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114" y="261257"/>
                <a:ext cx="4804229" cy="30334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Straight Connector 11"/>
              <p:cNvCxnSpPr>
                <a:endCxn id="11" idx="3"/>
              </p:cNvCxnSpPr>
              <p:nvPr/>
            </p:nvCxnSpPr>
            <p:spPr>
              <a:xfrm>
                <a:off x="304800" y="1777999"/>
                <a:ext cx="4615543" cy="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612573" y="261257"/>
                <a:ext cx="0" cy="303348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528458" y="1861066"/>
              <a:ext cx="391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04800" y="1861066"/>
                  <a:ext cx="4789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1861066"/>
                  <a:ext cx="47897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017485" y="2877065"/>
                  <a:ext cx="4789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7485" y="2877065"/>
                  <a:ext cx="478971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2111827" y="299997"/>
              <a:ext cx="333828" cy="377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26344" y="1758683"/>
              <a:ext cx="333828" cy="377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24970" y="4233357"/>
            <a:ext cx="58099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+2y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-15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এটি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2873" y="3602182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2598" y="2429532"/>
            <a:ext cx="3838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  <a:cs typeface="NikoshBAN" pitchFamily="2" charset="0"/>
              </a:rPr>
              <a:t>সরল</a:t>
            </a:r>
            <a:r>
              <a:rPr lang="en-US" sz="3200" dirty="0" smtClean="0">
                <a:latin typeface="NikoshBAN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/>
                <a:cs typeface="NikoshBAN" pitchFamily="2" charset="0"/>
              </a:rPr>
              <a:t>সহসমীকরণের</a:t>
            </a:r>
            <a:r>
              <a:rPr lang="en-US" sz="3200" dirty="0" smtClean="0">
                <a:latin typeface="NikoshBAN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/>
                <a:cs typeface="NikoshBAN" pitchFamily="2" charset="0"/>
              </a:rPr>
              <a:t>লেখচিত্র</a:t>
            </a:r>
            <a:r>
              <a:rPr lang="en-US" sz="3200" dirty="0" smtClean="0">
                <a:latin typeface="NikoshBAN"/>
                <a:cs typeface="NikoshBAN" pitchFamily="2" charset="0"/>
              </a:rPr>
              <a:t> </a:t>
            </a:r>
            <a:endParaRPr lang="bn-IN" sz="3200" dirty="0" smtClean="0">
              <a:latin typeface="NikoshBAN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9515" y="471906"/>
            <a:ext cx="4904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আচরনিক উদ্দেশ্য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056" y="1875017"/>
            <a:ext cx="56533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বাস্তবভিত্তিক সমস্যার সহসমীকরণ গঠন ও সমাধান করতে পারবে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সরল সহসমীকরণের সমাধান লেখচিত্রে দেখাতে পারবে।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লেখচিত্রের সাহায্যে সরল সহসমীকরণ সমাধান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290648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316" y="1595640"/>
                <a:ext cx="6037942" cy="4223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সমাধান, </a:t>
                </a:r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মনেকরি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ভগ্নাংশটিরলব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এবংহর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y 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ভগ্নাংশটি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১ম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শর্তানুসারে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2 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x+5 = 2y 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x -2y = -5 ………(i)</a:t>
                </a: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২য়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শর্তানুসারে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1</a:t>
                </a: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6" y="1595640"/>
                <a:ext cx="6037942" cy="4223336"/>
              </a:xfrm>
              <a:prstGeom prst="rect">
                <a:avLst/>
              </a:prstGeom>
              <a:blipFill rotWithShape="1">
                <a:blip r:embed="rId3"/>
                <a:stretch>
                  <a:fillRect l="-2121" t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-14512" y="191425"/>
            <a:ext cx="61975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প্রশ্নঃকোনো ভগ্নাংশের লবের সাথে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5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যোগ করলে এর মান </a:t>
            </a:r>
            <a:r>
              <a:rPr lang="en-US" sz="2800" dirty="0">
                <a:latin typeface="Times New Roman" pitchFamily="18" charset="0"/>
                <a:cs typeface="NikoshBAN" pitchFamily="2" charset="0"/>
              </a:rPr>
              <a:t>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হয়। আবার , হর থেকে</a:t>
            </a:r>
            <a:r>
              <a:rPr lang="en-US" sz="2800" dirty="0">
                <a:latin typeface="Times New Roman" pitchFamily="18" charset="0"/>
                <a:cs typeface="NikoshBAN" pitchFamily="2" charset="0"/>
              </a:rPr>
              <a:t>1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বিয়োগ করলে এর মান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হয়। ভগ্নাংশটি নির্ণয় কর। 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277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30627" y="240474"/>
                <a:ext cx="5863771" cy="5872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</a:rPr>
                      <m:t>1</m:t>
                    </m:r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x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</a:rPr>
                      <m:t>1</m:t>
                    </m:r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……..(ii)</a:t>
                </a:r>
              </a:p>
              <a:p>
                <a:r>
                  <a:rPr lang="en-US" sz="2800" dirty="0" err="1" smtClean="0">
                    <a:latin typeface="NikoshBAN"/>
                    <a:cs typeface="Narkisim" panose="020E0502050101010101" pitchFamily="34" charset="-79"/>
                  </a:rPr>
                  <a:t>সমীকরণ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(ii) </a:t>
                </a:r>
                <a:r>
                  <a:rPr lang="en-US" sz="2800" dirty="0" err="1" smtClean="0">
                    <a:latin typeface="NikoshBAN"/>
                    <a:cs typeface="Narkisim" panose="020E0502050101010101" pitchFamily="34" charset="-79"/>
                  </a:rPr>
                  <a:t>হতে</a:t>
                </a:r>
                <a:r>
                  <a:rPr lang="en-US" sz="2800" dirty="0" smtClean="0">
                    <a:latin typeface="NikoshBAN"/>
                    <a:cs typeface="Narkisim" panose="020E0502050101010101" pitchFamily="34" charset="-79"/>
                  </a:rPr>
                  <a:t>(i)  </a:t>
                </a:r>
                <a:r>
                  <a:rPr lang="en-US" sz="2800" dirty="0" err="1" smtClean="0">
                    <a:latin typeface="NikoshBAN"/>
                    <a:cs typeface="Narkisim" panose="020E0502050101010101" pitchFamily="34" charset="-79"/>
                  </a:rPr>
                  <a:t>বিয়োগ</a:t>
                </a:r>
                <a:r>
                  <a:rPr lang="bn-IN" sz="2800" dirty="0" smtClean="0">
                    <a:latin typeface="NikoshBAN"/>
                    <a:cs typeface="Narkisim" panose="020E0502050101010101" pitchFamily="34" charset="-79"/>
                  </a:rPr>
                  <a:t> </a:t>
                </a:r>
                <a:r>
                  <a:rPr lang="en-US" sz="2800" dirty="0" err="1" smtClean="0">
                    <a:latin typeface="NikoshBAN"/>
                    <a:cs typeface="Narkisim" panose="020E0502050101010101" pitchFamily="34" charset="-79"/>
                  </a:rPr>
                  <a:t>করেপাই</a:t>
                </a:r>
                <a:r>
                  <a:rPr lang="en-US" sz="2800" dirty="0" smtClean="0">
                    <a:latin typeface="NikoshBAN"/>
                    <a:cs typeface="Narkisim" panose="020E0502050101010101" pitchFamily="34" charset="-79"/>
                  </a:rPr>
                  <a:t>, </a:t>
                </a:r>
                <a:endParaRPr lang="en-US" sz="2800" dirty="0" smtClean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x - y     = -1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………(i)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x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2</m:t>
                    </m:r>
                    <m:r>
                      <a:rPr lang="en-US" sz="28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……..(ii) </a:t>
                </a:r>
              </a:p>
              <a:p>
                <a:r>
                  <a:rPr lang="en-US" sz="2800" dirty="0" smtClean="0">
                    <a:latin typeface="Times New Roman"/>
                    <a:cs typeface="Times New Roman"/>
                  </a:rPr>
                  <a:t>-  +        +</a:t>
                </a:r>
                <a:endParaRPr lang="en-US" sz="28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∴</m:t>
                    </m:r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y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4 </a:t>
                </a:r>
              </a:p>
              <a:p>
                <a:r>
                  <a:rPr lang="en-US" sz="2800" dirty="0" err="1" smtClean="0">
                    <a:latin typeface="NikoshBAN"/>
                    <a:cs typeface="Narkisim" panose="020E0502050101010101" pitchFamily="34" charset="-79"/>
                  </a:rPr>
                  <a:t>এখন</a:t>
                </a:r>
                <a:r>
                  <a:rPr lang="en-US" sz="2800" dirty="0" smtClean="0">
                    <a:latin typeface="NikoshBAN"/>
                    <a:cs typeface="Narkisim" panose="020E0502050101010101" pitchFamily="34" charset="-79"/>
                  </a:rPr>
                  <a:t>, </a:t>
                </a:r>
                <a:r>
                  <a:rPr lang="en-US" sz="2800" dirty="0" err="1" smtClean="0">
                    <a:latin typeface="NikoshBAN"/>
                    <a:cs typeface="Narkisim" panose="020E0502050101010101" pitchFamily="34" charset="-79"/>
                  </a:rPr>
                  <a:t>সমীকরণ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(ii) </a:t>
                </a:r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এ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y = 4 </a:t>
                </a:r>
                <a:r>
                  <a:rPr lang="en-US" sz="2800" dirty="0" err="1" smtClean="0">
                    <a:latin typeface="NikoshBAN"/>
                    <a:cs typeface="Times New Roman" pitchFamily="18" charset="0"/>
                  </a:rPr>
                  <a:t>বসিয়েপাই</a:t>
                </a:r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, </a:t>
                </a:r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x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</a:rPr>
                      <m:t>1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err="1" smtClean="0">
                    <a:latin typeface="NikoshBAN"/>
                    <a:cs typeface="Narkisim" panose="020E0502050101010101" pitchFamily="34" charset="-79"/>
                  </a:rPr>
                  <a:t>বা</a:t>
                </a:r>
                <a:r>
                  <a:rPr lang="en-US" sz="2800" dirty="0" smtClean="0">
                    <a:latin typeface="NikoshBAN"/>
                    <a:cs typeface="Narkisim" panose="020E0502050101010101" pitchFamily="34" charset="-79"/>
                  </a:rPr>
                  <a:t>,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</a:rPr>
                      <m:t>1</m:t>
                    </m:r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+4 </a:t>
                </a: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x = 3 </a:t>
                </a:r>
              </a:p>
              <a:p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নির্ণেয় ভগ্নাংশটি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2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bn-IN" sz="28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bn-IN" sz="28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7" y="240474"/>
                <a:ext cx="5863771" cy="5872249"/>
              </a:xfrm>
              <a:prstGeom prst="rect">
                <a:avLst/>
              </a:prstGeom>
              <a:blipFill rotWithShape="1">
                <a:blip r:embed="rId2"/>
                <a:stretch>
                  <a:fillRect l="-2079" t="-1037" r="-3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0" y="2786074"/>
            <a:ext cx="40349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8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686" y="1687170"/>
            <a:ext cx="664754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সমাধান,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অঙ্কটি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ক্ষুদ্রতর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অঙ্কটি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শর্তানুসারে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+y = 10…….(i)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২য়শর্তানুসারে,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x-y = 4 ……….(ii)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(i)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(ii)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+y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x-y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14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203" y="163845"/>
            <a:ext cx="574899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অঙ্কবিশিষ্ট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অঙ্কদ্বয়ের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যোগফল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বিয়োগফল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হলে,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24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8686" y="5312229"/>
            <a:ext cx="2859314" cy="29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6737085" cy="58713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err="1" smtClean="0">
                    <a:latin typeface="NikoshBAN"/>
                    <a:cs typeface="Times New Roman" pitchFamily="18" charset="0"/>
                  </a:rPr>
                  <a:t>বা</a:t>
                </a:r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,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14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800" dirty="0" smtClean="0"/>
                  <a:t>x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7 </a:t>
                </a:r>
              </a:p>
              <a:p>
                <a:r>
                  <a:rPr lang="en-US" sz="2400" dirty="0" err="1" smtClean="0">
                    <a:latin typeface="NikoshBAN"/>
                  </a:rPr>
                  <a:t>এখন</a:t>
                </a:r>
                <a:r>
                  <a:rPr lang="en-US" sz="2400" dirty="0" smtClean="0">
                    <a:latin typeface="NikoshBAN"/>
                  </a:rPr>
                  <a:t>,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(i)</a:t>
                </a:r>
                <a:r>
                  <a:rPr lang="en-US" sz="2400" dirty="0" smtClean="0">
                    <a:latin typeface="NikoshBAN"/>
                  </a:rPr>
                  <a:t> </a:t>
                </a:r>
                <a:r>
                  <a:rPr lang="en-US" sz="2400" dirty="0" err="1" smtClean="0">
                    <a:latin typeface="NikoshBAN"/>
                  </a:rPr>
                  <a:t>সমীকরণ</a:t>
                </a:r>
                <a:r>
                  <a:rPr lang="en-US" sz="2400" dirty="0" smtClean="0">
                    <a:latin typeface="NikoshBAN"/>
                  </a:rPr>
                  <a:t> এ </a:t>
                </a:r>
                <a:r>
                  <a:rPr lang="en-US" sz="2400" dirty="0" err="1" smtClean="0">
                    <a:latin typeface="NikoshBAN"/>
                  </a:rPr>
                  <a:t>xবসিয়েপাই</a:t>
                </a:r>
                <a:r>
                  <a:rPr lang="en-US" sz="2400" dirty="0" smtClean="0">
                    <a:latin typeface="NikoshBAN"/>
                  </a:rPr>
                  <a:t>, 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7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y=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lang="bn-IN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latin typeface="NikoshBAN"/>
                    <a:cs typeface="Times New Roman" pitchFamily="18" charset="0"/>
                  </a:rPr>
                  <a:t>বা</a:t>
                </a:r>
                <a:r>
                  <a:rPr lang="en-US" sz="2800" dirty="0">
                    <a:latin typeface="NikoshBAN"/>
                    <a:cs typeface="Times New Roman" pitchFamily="18" charset="0"/>
                  </a:rPr>
                  <a:t>, </a:t>
                </a:r>
                <a:r>
                  <a:rPr lang="en-US" sz="2800" dirty="0" smtClean="0">
                    <a:latin typeface="Times New Roman" pitchFamily="18" charset="0"/>
                  </a:rPr>
                  <a:t>y   = 10-7</a:t>
                </a:r>
              </a:p>
              <a:p>
                <a:r>
                  <a:rPr lang="en-US" sz="2800" dirty="0" smtClean="0">
                    <a:latin typeface="NikoshBAN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latin typeface="NikoshBAN"/>
                    <a:cs typeface="Times New Roman" pitchFamily="18" charset="0"/>
                  </a:rPr>
                  <a:t>বা</a:t>
                </a:r>
                <a:r>
                  <a:rPr lang="en-US" sz="2800" dirty="0">
                    <a:latin typeface="NikoshBAN"/>
                    <a:cs typeface="Times New Roman" pitchFamily="18" charset="0"/>
                  </a:rPr>
                  <a:t>,</a:t>
                </a:r>
                <a:r>
                  <a:rPr lang="en-US" sz="2800" dirty="0" smtClean="0">
                    <a:latin typeface="Times New Roman" pitchFamily="18" charset="0"/>
                  </a:rPr>
                  <a:t>  y    = 3 </a:t>
                </a:r>
              </a:p>
              <a:p>
                <a:r>
                  <a:rPr lang="en-US" sz="2400" dirty="0" err="1" smtClean="0">
                    <a:latin typeface="NikoshBAN"/>
                  </a:rPr>
                  <a:t>একক</a:t>
                </a:r>
                <a:r>
                  <a:rPr lang="en-US" sz="2400" dirty="0" smtClean="0">
                    <a:latin typeface="NikoshBAN"/>
                  </a:rPr>
                  <a:t> </a:t>
                </a:r>
                <a:r>
                  <a:rPr lang="en-US" sz="2400" dirty="0" err="1" smtClean="0">
                    <a:latin typeface="NikoshBAN"/>
                  </a:rPr>
                  <a:t>স্থানীয়</a:t>
                </a:r>
                <a:r>
                  <a:rPr lang="en-US" sz="2400" dirty="0" smtClean="0">
                    <a:latin typeface="NikoshBAN"/>
                  </a:rPr>
                  <a:t> </a:t>
                </a:r>
                <a:r>
                  <a:rPr lang="en-US" sz="2400" dirty="0" err="1" smtClean="0">
                    <a:latin typeface="NikoshBAN"/>
                  </a:rPr>
                  <a:t>অঙ্কটি</a:t>
                </a:r>
                <a:r>
                  <a:rPr lang="en-US" sz="2400" dirty="0" smtClean="0">
                    <a:latin typeface="NikoshBAN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</a:rPr>
                  <a:t>x </a:t>
                </a:r>
                <a:r>
                  <a:rPr lang="en-US" sz="2400" dirty="0" err="1" smtClean="0">
                    <a:latin typeface="NikoshBAN"/>
                  </a:rPr>
                  <a:t>এবংদশক</a:t>
                </a:r>
                <a:r>
                  <a:rPr lang="en-US" sz="2400" dirty="0" smtClean="0">
                    <a:latin typeface="NikoshBAN"/>
                  </a:rPr>
                  <a:t> </a:t>
                </a:r>
                <a:r>
                  <a:rPr lang="en-US" sz="2400" dirty="0" err="1" smtClean="0">
                    <a:latin typeface="NikoshBAN"/>
                  </a:rPr>
                  <a:t>স্থানীয়</a:t>
                </a:r>
                <a:r>
                  <a:rPr lang="en-US" sz="2400" dirty="0" smtClean="0">
                    <a:latin typeface="NikoshBAN"/>
                  </a:rPr>
                  <a:t> </a:t>
                </a:r>
                <a:r>
                  <a:rPr lang="en-US" sz="2400" dirty="0" err="1" smtClean="0">
                    <a:latin typeface="NikoshBAN"/>
                  </a:rPr>
                  <a:t>অঙ্কটি</a:t>
                </a:r>
                <a:r>
                  <a:rPr lang="en-US" sz="2400" dirty="0" smtClean="0">
                    <a:latin typeface="NikoshBAN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</a:rPr>
                  <a:t>y</a:t>
                </a:r>
                <a:endParaRPr lang="bn-IN" sz="2800" dirty="0" smtClean="0">
                  <a:latin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bn-IN" sz="2400" dirty="0" smtClean="0">
                    <a:latin typeface="NikoshBAN"/>
                  </a:rPr>
                  <a:t>সংখ্যাটি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10y+x = 10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3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+7 = 37 </a:t>
                </a:r>
                <a:endParaRPr lang="bn-IN" sz="2400" dirty="0" smtClean="0">
                  <a:latin typeface="NikoshBAN"/>
                </a:endParaRPr>
              </a:p>
              <a:p>
                <a:r>
                  <a:rPr lang="bn-IN" sz="2400" dirty="0" smtClean="0">
                    <a:latin typeface="NikoshBAN"/>
                  </a:rPr>
                  <a:t>আবার, একক স্থানীয় অঙ্কটি </a:t>
                </a:r>
                <a:r>
                  <a:rPr lang="en-US" sz="2400" dirty="0" smtClean="0">
                    <a:latin typeface="Times New Roman" pitchFamily="18" charset="0"/>
                  </a:rPr>
                  <a:t>y </a:t>
                </a:r>
                <a:r>
                  <a:rPr lang="bn-IN" sz="2400" dirty="0" smtClean="0">
                    <a:latin typeface="NikoshBAN"/>
                  </a:rPr>
                  <a:t>এবং দশক স্থানীয় অঙ্কটি </a:t>
                </a:r>
                <a:r>
                  <a:rPr lang="en-US" sz="2400" dirty="0" smtClean="0">
                    <a:latin typeface="Times New Roman" pitchFamily="18" charset="0"/>
                  </a:rPr>
                  <a:t> x 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400" dirty="0" err="1" smtClean="0">
                    <a:latin typeface="NikoshBAN"/>
                  </a:rPr>
                  <a:t>সংখ্যাটি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10x+y = 10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7+3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         = 73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400" dirty="0" smtClean="0">
                    <a:latin typeface="NikoshBAN"/>
                  </a:rPr>
                  <a:t>নির্ণেয় সংখ্যাটি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37 </a:t>
                </a:r>
                <a:r>
                  <a:rPr lang="en-US" sz="2400" dirty="0" err="1" smtClean="0">
                    <a:latin typeface="NikoshBAN"/>
                  </a:rPr>
                  <a:t>অথবা</a:t>
                </a:r>
                <a:r>
                  <a:rPr lang="en-US" sz="2400" dirty="0" smtClean="0">
                    <a:latin typeface="NikoshBAN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73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latin typeface="NikoshBAN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737085" cy="5871351"/>
              </a:xfrm>
              <a:prstGeom prst="rect">
                <a:avLst/>
              </a:prstGeom>
              <a:blipFill rotWithShape="1">
                <a:blip r:embed="rId2"/>
                <a:stretch>
                  <a:fillRect l="-1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45194</TotalTime>
  <Words>1247</Words>
  <Application>Microsoft Office PowerPoint</Application>
  <PresentationFormat>On-screen Show (4:3)</PresentationFormat>
  <Paragraphs>211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Molina</cp:lastModifiedBy>
  <cp:revision>5001</cp:revision>
  <dcterms:created xsi:type="dcterms:W3CDTF">2015-11-14T15:10:43Z</dcterms:created>
  <dcterms:modified xsi:type="dcterms:W3CDTF">2020-06-24T06:21:59Z</dcterms:modified>
</cp:coreProperties>
</file>