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1219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স্বাগতম</a:t>
            </a:r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62580"/>
            <a:ext cx="596470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/>
                </a:solidFill>
              </a:rPr>
              <a:t>           </a:t>
            </a:r>
            <a:r>
              <a:rPr lang="bn-IN" sz="2800" dirty="0" smtClean="0">
                <a:solidFill>
                  <a:srgbClr val="FF0000"/>
                </a:solidFill>
              </a:rPr>
              <a:t>নতুন শব্দ ও বাক্য গঠন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026931"/>
            <a:ext cx="2438400" cy="82999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সদা 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1607" y="1055075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সবসময়  </a:t>
            </a:r>
            <a:r>
              <a:rPr lang="bn-IN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46252"/>
            <a:ext cx="2514600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সংশয়</a:t>
            </a:r>
            <a:r>
              <a:rPr lang="bn-IN" sz="2800" dirty="0" smtClean="0">
                <a:solidFill>
                  <a:schemeClr val="tx1"/>
                </a:solidFill>
              </a:rPr>
              <a:t>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630658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সন্দেহ  </a:t>
            </a:r>
            <a:r>
              <a:rPr lang="bn-IN" sz="2400" dirty="0" smtClean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051495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সংকল্প </a:t>
            </a:r>
            <a:r>
              <a:rPr lang="bn-IN" sz="2800" dirty="0" smtClean="0">
                <a:solidFill>
                  <a:schemeClr val="tx1"/>
                </a:solidFill>
              </a:rPr>
              <a:t>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4121833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মনের দৃঢ় ইচ্ছা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598942"/>
            <a:ext cx="2438400" cy="872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শুভ্র </a:t>
            </a:r>
            <a:r>
              <a:rPr lang="bn-IN" sz="2400" dirty="0" smtClean="0">
                <a:solidFill>
                  <a:schemeClr val="tx1"/>
                </a:solidFill>
              </a:rPr>
              <a:t>    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9755" y="5711484"/>
            <a:ext cx="2461845" cy="858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সাদা </a:t>
            </a:r>
            <a:r>
              <a:rPr lang="bn-IN" sz="2400" dirty="0" smtClean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 descr="p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0"/>
            <a:ext cx="2133600" cy="14180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886200"/>
            <a:ext cx="2133600" cy="14220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62587"/>
            <a:ext cx="2133600" cy="13192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838200"/>
            <a:ext cx="2133600" cy="13302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172200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      পাছে লোকে কিছু বলে</a:t>
            </a:r>
          </a:p>
          <a:p>
            <a:r>
              <a:rPr lang="bn-IN" sz="3200" dirty="0" smtClean="0">
                <a:solidFill>
                  <a:srgbClr val="FF0000"/>
                </a:solidFill>
              </a:rPr>
              <a:t>         কামিনী রায়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13518"/>
            <a:ext cx="8382000" cy="1815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      </a:t>
            </a:r>
            <a:r>
              <a:rPr lang="bn-IN" sz="2800" dirty="0" smtClean="0">
                <a:solidFill>
                  <a:srgbClr val="FF0000"/>
                </a:solidFill>
              </a:rPr>
              <a:t>করিতে পারি না কজ,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সদা ভয়,সদা লাজ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সংশয়ে সংকল্প সদা টলে,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পাছে লোকে কিছু বলে। 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p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05716"/>
            <a:ext cx="5029200" cy="33424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889718"/>
            <a:ext cx="8610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       </a:t>
            </a:r>
            <a:r>
              <a:rPr lang="bn-IN" sz="2800" dirty="0" smtClean="0">
                <a:solidFill>
                  <a:srgbClr val="FF0000"/>
                </a:solidFill>
              </a:rPr>
              <a:t>আড়ালে আড়ালে থাকি,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 নীরবে আপনা ঢাকি,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 সম্মুখে চরণ নাহি চলে,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             পাছে লোকে কিছু বলে।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p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"/>
            <a:ext cx="4780855" cy="45948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737318"/>
            <a:ext cx="84582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হৃদয়ে বুদবুদ মতো,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উঠে শুভ্র চিন্তা কত,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মিশে যায় হৃদয়ের তলে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পাছে লোকে কিছু বলে।</a:t>
            </a:r>
          </a:p>
        </p:txBody>
      </p:sp>
      <p:pic>
        <p:nvPicPr>
          <p:cNvPr id="5" name="Picture 4" descr="p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67" y="228601"/>
            <a:ext cx="3191933" cy="44195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8229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কাঁদে প্রাণ যবে,আঁখি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সযতনে শুষ্ক রাখি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নিরমল নয়নের জলে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 পাছে লোকে কিছু বলে।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848" y="304800"/>
            <a:ext cx="5331979" cy="3962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610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একটি স্নেহের কথা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প্রশমিতে পারে ব্যথা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 চলে যাই উপেক্ষার ছলে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পাছে লোকে কিছু বলে।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p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228600"/>
            <a:ext cx="7483929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724400"/>
            <a:ext cx="86868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মহৎ উদ্দেশ্যে যবে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এক সাথে মিলে সবে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  পারি না মিলিতে সেই দলে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পাছে লোকে কিছু বলে।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p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32" y="381000"/>
            <a:ext cx="7326054" cy="4114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"/>
            <a:ext cx="434340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দলগত কাজ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k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6045809" cy="4038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305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১।মহৎ উদ্যোগের জন্য সমালোচনা উপেক্ষা করা প্রয়োজন-উক্তিটি ব্যাখ্যা কর।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4800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মূল্যায়ন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3058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১। মহৎ কাজ সম্পাদনে কোনটিকে উপেক্ষা করা অনুচিত ? </a:t>
            </a:r>
          </a:p>
          <a:p>
            <a:endParaRPr lang="bn-IN" sz="4000" dirty="0" smtClean="0">
              <a:solidFill>
                <a:srgbClr val="FF0000"/>
              </a:solidFill>
            </a:endParaRPr>
          </a:p>
          <a:p>
            <a:r>
              <a:rPr lang="bn-IN" sz="4000" dirty="0" smtClean="0">
                <a:solidFill>
                  <a:srgbClr val="FF0000"/>
                </a:solidFill>
              </a:rPr>
              <a:t>২। প্রশমিতে শব্দটির অর্থ কী ?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বাড়ির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কাজ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F:\Jinge ful\20200427_120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4083978" cy="4038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5410200"/>
            <a:ext cx="8458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১।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r>
              <a:rPr lang="bn-IN" sz="2800" dirty="0" smtClean="0">
                <a:solidFill>
                  <a:srgbClr val="FF0000"/>
                </a:solidFill>
              </a:rPr>
              <a:t>পাছে লোকে কিছু বলে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bn-IN" sz="2800" dirty="0" smtClean="0">
                <a:solidFill>
                  <a:srgbClr val="FF0000"/>
                </a:solidFill>
              </a:rPr>
              <a:t>শীর্ষক কবিতার বিষয়বস্তুর উপর ভিত্তি করে ১টি নাটিকা রচনা কর।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দক্ষিণ সুরমা,সিলেট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F:\Jubair pic\20191106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শ্রেণি</a:t>
            </a:r>
            <a:r>
              <a:rPr lang="en-US" sz="3200" dirty="0" smtClean="0">
                <a:solidFill>
                  <a:srgbClr val="FF0000"/>
                </a:solidFill>
              </a:rPr>
              <a:t> : </a:t>
            </a:r>
            <a:r>
              <a:rPr lang="bn-IN" sz="3200" dirty="0" smtClean="0">
                <a:solidFill>
                  <a:srgbClr val="FF0000"/>
                </a:solidFill>
              </a:rPr>
              <a:t>৮ম  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বিষয় 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bn-IN" sz="3200" dirty="0" smtClean="0">
                <a:solidFill>
                  <a:srgbClr val="FF0000"/>
                </a:solidFill>
              </a:rPr>
              <a:t>বাংলা ১ম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সময় 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bn-IN" sz="3200" dirty="0" smtClean="0">
                <a:solidFill>
                  <a:srgbClr val="FF0000"/>
                </a:solidFill>
              </a:rPr>
              <a:t> ৫০ মিনিট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04800"/>
            <a:ext cx="2175680" cy="25922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8600" y="1219200"/>
            <a:ext cx="8610600" cy="4419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</a:rPr>
              <a:t>ধন্যবাদ</a:t>
            </a:r>
            <a:r>
              <a:rPr lang="bn-IN" sz="6600" dirty="0" smtClean="0">
                <a:solidFill>
                  <a:srgbClr val="7030A0"/>
                </a:solidFill>
              </a:rPr>
              <a:t> 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83"/>
          <a:stretch/>
        </p:blipFill>
        <p:spPr>
          <a:xfrm>
            <a:off x="152400" y="1327212"/>
            <a:ext cx="8839200" cy="40252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376535"/>
            <a:ext cx="5029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  </a:t>
            </a:r>
            <a:r>
              <a:rPr lang="bn-IN" sz="2400" dirty="0" smtClean="0">
                <a:solidFill>
                  <a:srgbClr val="FF0000"/>
                </a:solidFill>
              </a:rPr>
              <a:t>নিচের ছবিতে কী দেখতে পাচ্ছ 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638800"/>
            <a:ext cx="594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মানুষের সমালোচনা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762000"/>
            <a:ext cx="7848600" cy="4953000"/>
          </a:xfrm>
          <a:prstGeom prst="ellipse">
            <a:avLst/>
          </a:prstGeom>
          <a:solidFill>
            <a:schemeClr val="bg2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পাছে লোকে কিছু বলে</a:t>
            </a:r>
          </a:p>
          <a:p>
            <a:pPr algn="ctr"/>
            <a:r>
              <a:rPr lang="bn-IN" sz="44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কামিনী রায় </a:t>
            </a:r>
            <a:r>
              <a:rPr lang="bn-IN" sz="40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000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609600"/>
            <a:ext cx="281940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শিখনফল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305800" cy="35394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এই পাঠ শেষে শিক্ষার্থীরা্‌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………………..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১।কবি পরিচিতি বলতে পারবে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২।নতুন শব্দগুলো বাক্যে প্রয়েগ করতে পারবে 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৩।কবিতাটি শুদ্ধ উচ্চারণে আবৃতি করতে পারবে । 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৪।সমালোচনা কিভাবে মানুষকে ক্ষতিগ্রস্ত করে তা ব্যাখ্যা করতে পারবে।    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688148"/>
            <a:ext cx="3124199" cy="16740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৮৬৪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সালের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বরিশাল জেলার বাসন্ডা গ্রামে জন্ম গ্রহণ করেন।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535" y="2268438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কবিতা 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গুঞ্জন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2296554"/>
            <a:ext cx="2743200" cy="16658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গ্রন্থগুলো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আলো ও ছায়া,মাল্য ও নির্মাল্য 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55011"/>
            <a:ext cx="2708029" cy="16599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</a:rPr>
              <a:t>তাঁর কবিতায় রবীন্দ্রনাথের প্রভাব স্পষ্ট।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4261" y="4131211"/>
            <a:ext cx="2813539" cy="16599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কলকাতা বিশ্ববিদ্যালয় তাঁকে জগত্তারিণী স্বর্ণপদকে ভূষিত করে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5090169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৩৩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খ্রিষ্টাব্দে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মারা যান।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76200"/>
            <a:ext cx="213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কবি পরিচিতি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p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09862"/>
            <a:ext cx="2912803" cy="19383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5036234" cy="7877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একক কাজ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F:\Jinge ful\20200427_023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03886"/>
            <a:ext cx="6762750" cy="397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7772400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১। কামিনী রায় কোন জেলায় জন্ম গ্রহণ করেন? 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২। কামিনী রায়’র কবিতায় কার প্রভাব ছিল?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77794" y="239151"/>
            <a:ext cx="4656406" cy="61897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আর্দশ পাঠ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F:\Jinge ful\20200427_023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91503"/>
            <a:ext cx="8249530" cy="524761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9259" y="450166"/>
            <a:ext cx="2855741" cy="6330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 descr="F:\Jinge ful\20200427_024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165122" cy="45928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348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2006-08-16T00:00:00Z</dcterms:created>
  <dcterms:modified xsi:type="dcterms:W3CDTF">2020-06-24T17:03:08Z</dcterms:modified>
</cp:coreProperties>
</file>