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9" r:id="rId3"/>
    <p:sldId id="261" r:id="rId4"/>
    <p:sldId id="258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153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1978-7DB4-41EE-B1F0-2AA614B21E03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FECF1-5BBD-4A54-B5A9-9A072C02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ECF1-5BBD-4A54-B5A9-9A072C0291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1ACC-B0F2-4299-B48E-BE835B549107}" type="datetimeFigureOut">
              <a:rPr lang="en-US" smtClean="0"/>
              <a:pPr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0569-F7FB-4B5E-A3E3-D4DF3C46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7574" y="615077"/>
            <a:ext cx="54088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মূলধন ব্যয় </a:t>
            </a:r>
          </a:p>
          <a:p>
            <a:pPr algn="ctr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অধ্যায় – ৬</a:t>
            </a:r>
          </a:p>
          <a:p>
            <a:pPr algn="ctr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নবম ও দশম শ্রেণি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5890" y="3957697"/>
            <a:ext cx="507222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ফেরদৌসী বেগম</a:t>
            </a:r>
          </a:p>
          <a:p>
            <a:pPr algn="ctr"/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সহকারি প্রধান শিক্ষক</a:t>
            </a:r>
          </a:p>
          <a:p>
            <a:pPr algn="ctr"/>
            <a:r>
              <a:rPr lang="bn-BD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সিডিএ গার্লস স্কুল </a:t>
            </a:r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এন্ড কলেজ</a:t>
            </a:r>
          </a:p>
          <a:p>
            <a:pPr algn="ctr"/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2400" y="226159"/>
            <a:ext cx="8839200" cy="65556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1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ঘ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সংরক্ষিত</a:t>
            </a:r>
            <a:r>
              <a:rPr kumimoji="0" lang="bn-IN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আয়ের</a:t>
            </a:r>
            <a:r>
              <a:rPr kumimoji="0" lang="bn-IN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ব্যয়</a:t>
            </a:r>
            <a:r>
              <a:rPr kumimoji="0" lang="bn-IN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bn-BD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Vrinda" pitchFamily="34" charset="0"/>
            </a:endParaRPr>
          </a:p>
          <a:p>
            <a:pPr marL="0" marR="0" lvl="0" indent="261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BD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Vrinda" pitchFamily="34" charset="0"/>
            </a:endParaRPr>
          </a:p>
          <a:p>
            <a:pPr marL="0" marR="0" lvl="0" indent="261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অর্থায়নের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অন্যতম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একটি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উৎস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হচ্ছে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সংরক্ষিত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আয়।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প্রতিবছর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যে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পরিমাণ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হিসেবে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অর্জন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করে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সেটির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পুর</a:t>
            </a:r>
            <a:r>
              <a:rPr kumimoji="0" lang="bn-BD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মালিকদের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লভ্যাংশ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হিসেবে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বণ্টন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কিছু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অংশ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প্রতিষ্ঠানে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রেখে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দেয়।</a:t>
            </a:r>
            <a:endParaRPr kumimoji="0" lang="bn-BD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rinda" pitchFamily="34" charset="0"/>
              <a:ea typeface="Times New Roman" pitchFamily="18" charset="0"/>
              <a:cs typeface="Vrinda" pitchFamily="34" charset="0"/>
            </a:endParaRPr>
          </a:p>
          <a:p>
            <a:pPr marL="0" marR="0" lvl="0" indent="261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rinda" pitchFamily="34" charset="0"/>
              <a:ea typeface="Times New Roman" pitchFamily="18" charset="0"/>
              <a:cs typeface="Vrinda" pitchFamily="34" charset="0"/>
            </a:endParaRPr>
          </a:p>
          <a:p>
            <a:pPr indent="2619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উদাহরণস্বরূপ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একটি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কোনাে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বছরে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৫০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লক্ষ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করলে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উক্ত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২৫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লক্ষ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ব্যবসায়ে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রেখে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দিলে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২৫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লক্ষ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ব্যবসায়ের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সংরক্ষিত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হিসেবে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গণ্য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হবে।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bn-BD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61938" eaLnBrk="0" fontAlgn="base" hangingPunct="0">
              <a:spcBef>
                <a:spcPct val="0"/>
              </a:spcBef>
              <a:spcAft>
                <a:spcPct val="0"/>
              </a:spcAft>
            </a:pPr>
            <a:endParaRPr lang="bn-B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indent="2619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chemeClr val="tx1"/>
                </a:solidFill>
              </a:rPr>
              <a:t>এ সংরক্ষিত আয়ের আপাতদৃষ্টিতে বাহ্যিক কোন</a:t>
            </a:r>
            <a:r>
              <a:rPr lang="bn-BD" dirty="0">
                <a:solidFill>
                  <a:schemeClr val="tx1"/>
                </a:solidFill>
              </a:rPr>
              <a:t>ো</a:t>
            </a:r>
            <a:r>
              <a:rPr lang="bn-IN" dirty="0">
                <a:solidFill>
                  <a:schemeClr val="tx1"/>
                </a:solidFill>
              </a:rPr>
              <a:t> ব্যয় না থাকলেও এর একটি</a:t>
            </a:r>
            <a:endParaRPr lang="bn-BD" dirty="0">
              <a:solidFill>
                <a:schemeClr val="tx1"/>
              </a:solidFill>
            </a:endParaRPr>
          </a:p>
          <a:p>
            <a:pPr indent="2619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chemeClr val="tx1"/>
                </a:solidFill>
              </a:rPr>
              <a:t> </a:t>
            </a:r>
            <a:r>
              <a:rPr lang="bn-IN" sz="2000" b="1" dirty="0">
                <a:solidFill>
                  <a:schemeClr val="tx1"/>
                </a:solidFill>
              </a:rPr>
              <a:t>সুয</a:t>
            </a:r>
            <a:r>
              <a:rPr lang="bn-BD" sz="2000" b="1" dirty="0">
                <a:solidFill>
                  <a:schemeClr val="tx1"/>
                </a:solidFill>
              </a:rPr>
              <a:t>ো</a:t>
            </a:r>
            <a:r>
              <a:rPr lang="bn-IN" sz="2000" b="1" dirty="0">
                <a:solidFill>
                  <a:schemeClr val="tx1"/>
                </a:solidFill>
              </a:rPr>
              <a:t>গ</a:t>
            </a:r>
            <a:r>
              <a:rPr lang="en-US" sz="2000" b="1" dirty="0">
                <a:solidFill>
                  <a:schemeClr val="tx1"/>
                </a:solidFill>
              </a:rPr>
              <a:t>-</a:t>
            </a:r>
            <a:r>
              <a:rPr lang="bn-IN" sz="2000" b="1" dirty="0">
                <a:solidFill>
                  <a:schemeClr val="tx1"/>
                </a:solidFill>
              </a:rPr>
              <a:t>ব্যয়</a:t>
            </a:r>
            <a:r>
              <a:rPr lang="bn-IN" dirty="0">
                <a:solidFill>
                  <a:schemeClr val="tx1"/>
                </a:solidFill>
              </a:rPr>
              <a:t> রয়েছে।</a:t>
            </a:r>
            <a:endParaRPr lang="bn-BD" dirty="0">
              <a:solidFill>
                <a:schemeClr val="tx1"/>
              </a:solidFill>
            </a:endParaRPr>
          </a:p>
          <a:p>
            <a:pPr indent="261938" eaLnBrk="0" fontAlgn="base" hangingPunct="0">
              <a:spcBef>
                <a:spcPct val="0"/>
              </a:spcBef>
              <a:spcAft>
                <a:spcPct val="0"/>
              </a:spcAft>
            </a:pPr>
            <a:endParaRPr lang="bn-BD" dirty="0">
              <a:solidFill>
                <a:schemeClr val="tx1"/>
              </a:solidFill>
            </a:endParaRPr>
          </a:p>
          <a:p>
            <a:pPr lvl="0" indent="285750" algn="just" fontAlgn="base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অনুরূপভাবে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মালিকদের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বন্টন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না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রেখে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দিলে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মালিকদের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দৃষ্টিকোণ</a:t>
            </a:r>
            <a:r>
              <a: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এর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একটি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সুয</a:t>
            </a:r>
            <a:r>
              <a: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থাকে।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অর্জিত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বণ্টন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না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করলে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মালিকরা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উক্ত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অর্থের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অন্যত্র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বিনিয়</a:t>
            </a:r>
            <a:r>
              <a: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গে</a:t>
            </a:r>
            <a:r>
              <a: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প্রাপ্ত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বঞ্চিত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হয়।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এখানে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অর্থের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অন্যত্র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বিনিয়</a:t>
            </a:r>
            <a:r>
              <a: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প্রাপ্ত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বঞ্চিত হওয়াটাকে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সংরক্ষিত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আয়ের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b="1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সুয</a:t>
            </a:r>
            <a:r>
              <a:rPr lang="bn-BD" b="1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b="1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bn-IN" b="1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ব্যয়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হিসেবে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আখ্যায়িত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করা</a:t>
            </a:r>
            <a:r>
              <a:rPr lang="bn-IN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হয়।</a:t>
            </a:r>
            <a:endParaRPr lang="bn-BD" dirty="0">
              <a:solidFill>
                <a:srgbClr val="000000"/>
              </a:solidFill>
              <a:latin typeface="Vrinda" pitchFamily="34" charset="0"/>
              <a:ea typeface="Times New Roman" pitchFamily="18" charset="0"/>
              <a:cs typeface="Vrinda" pitchFamily="34" charset="0"/>
            </a:endParaRPr>
          </a:p>
          <a:p>
            <a:pPr lvl="0" indent="285750" algn="just" fontAlgn="base">
              <a:spcBef>
                <a:spcPct val="0"/>
              </a:spcBef>
              <a:spcAft>
                <a:spcPct val="0"/>
              </a:spcAft>
            </a:pPr>
            <a:endParaRPr lang="bn-BD" dirty="0">
              <a:solidFill>
                <a:srgbClr val="000000"/>
              </a:solidFill>
              <a:latin typeface="Vrinda" pitchFamily="34" charset="0"/>
              <a:ea typeface="Times New Roman" pitchFamily="18" charset="0"/>
              <a:cs typeface="Vrinda" pitchFamily="34" charset="0"/>
            </a:endParaRPr>
          </a:p>
          <a:p>
            <a:pPr lvl="0" indent="285750" algn="just" fontAlgn="base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উদাহরণস্বরূপ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কোন</a:t>
            </a:r>
            <a:r>
              <a:rPr lang="bn-BD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অর্জিত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পুর</a:t>
            </a:r>
            <a:r>
              <a:rPr lang="bn-BD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টাই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মালিকদের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বণ্টন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করলে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শেয়ার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মালিকরা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সেই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অর্থ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অন্যত্র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বিনিয়</a:t>
            </a:r>
            <a:r>
              <a:rPr lang="bn-BD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১৫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শতাংশ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হারে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করতে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পারলে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১৫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শতাংশ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হবে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কোম্পানির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সংরক্ষিত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আয়ের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সুয</a:t>
            </a:r>
            <a:r>
              <a:rPr lang="bn-BD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ো</a:t>
            </a:r>
            <a:r>
              <a:rPr lang="bn-IN" dirty="0">
                <a:solidFill>
                  <a:schemeClr val="bg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গ ব্যয়।</a:t>
            </a:r>
            <a:r>
              <a:rPr lang="bn-IN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marR="0" lvl="0" indent="261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722030"/>
            <a:chOff x="0" y="0"/>
            <a:chExt cx="9144000" cy="6722030"/>
          </a:xfrm>
        </p:grpSpPr>
        <p:sp>
          <p:nvSpPr>
            <p:cNvPr id="2" name="Rectangle 1"/>
            <p:cNvSpPr/>
            <p:nvPr/>
          </p:nvSpPr>
          <p:spPr>
            <a:xfrm>
              <a:off x="76200" y="135612"/>
              <a:ext cx="8991600" cy="658641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r>
                <a:rPr lang="en-US" dirty="0"/>
                <a:t> </a:t>
              </a:r>
              <a:r>
                <a:rPr lang="bn-IN" sz="2400" i="1" u="sng" dirty="0"/>
                <a:t>গড় মূলধনি </a:t>
              </a:r>
              <a:r>
                <a:rPr lang="bn-IN" sz="2400" i="1" u="sng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lang="bn-BD" sz="2400" i="1" u="sng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ঃ</a:t>
              </a:r>
              <a:r>
                <a:rPr lang="bn-BD" sz="2400" i="1" u="sng" dirty="0"/>
                <a:t> </a:t>
              </a:r>
              <a:r>
                <a:rPr lang="bn-BD" dirty="0"/>
                <a:t> </a:t>
              </a:r>
            </a:p>
            <a:p>
              <a:r>
                <a:rPr lang="bn-BD" dirty="0"/>
                <a:t>     </a:t>
              </a:r>
              <a:r>
                <a:rPr lang="bn-IN" b="1" dirty="0"/>
                <a:t>উদাহরণ</a:t>
              </a:r>
              <a:r>
                <a:rPr lang="en-US" b="1" dirty="0"/>
                <a:t> :</a:t>
              </a:r>
              <a:r>
                <a:rPr lang="en-US" dirty="0"/>
                <a:t> </a:t>
              </a:r>
              <a:r>
                <a:rPr lang="bn-IN" dirty="0"/>
                <a:t>একটি কোম্পানির সাধারণ শেয়ার মূলধন ২০০ কোটি টাকা</a:t>
              </a:r>
              <a:r>
                <a:rPr lang="en-US" dirty="0"/>
                <a:t>,</a:t>
              </a:r>
              <a:endParaRPr lang="bn-BD" dirty="0"/>
            </a:p>
            <a:p>
              <a:r>
                <a:rPr lang="bn-BD" dirty="0"/>
                <a:t>                               </a:t>
              </a:r>
              <a:r>
                <a:rPr lang="en-US" dirty="0"/>
                <a:t> </a:t>
              </a:r>
              <a:r>
                <a:rPr lang="bn-IN" dirty="0"/>
                <a:t>ঋণ মূলধন ২০০ কোটি টাকা </a:t>
              </a:r>
              <a:endParaRPr lang="bn-BD" dirty="0"/>
            </a:p>
            <a:p>
              <a:r>
                <a:rPr lang="bn-BD" dirty="0"/>
                <a:t>                   </a:t>
              </a:r>
              <a:r>
                <a:rPr lang="bn-IN" dirty="0"/>
                <a:t>ও অগ্রাধিকার শেয়ার মূলধন ১০০ কোটি টাকা।</a:t>
              </a:r>
              <a:endParaRPr lang="bn-BD" dirty="0"/>
            </a:p>
            <a:p>
              <a:r>
                <a:rPr lang="bn-BD" dirty="0"/>
                <a:t> </a:t>
              </a:r>
              <a:r>
                <a:rPr lang="bn-IN" dirty="0"/>
                <a:t>ঋণকৃত মূলধনের সুদের হার ১০</a:t>
              </a:r>
              <a:r>
                <a:rPr lang="en-US" dirty="0"/>
                <a:t>%</a:t>
              </a:r>
              <a:r>
                <a:rPr lang="bn-BD" dirty="0"/>
                <a:t> </a:t>
              </a:r>
              <a:r>
                <a:rPr lang="en-US" dirty="0"/>
                <a:t> </a:t>
              </a:r>
              <a:r>
                <a:rPr lang="bn-IN" dirty="0"/>
                <a:t>ও অগ্রাধিকার শেয়ার লভ্যাংশের হার ৮</a:t>
              </a:r>
              <a:r>
                <a:rPr lang="en-US" dirty="0"/>
                <a:t>% </a:t>
              </a:r>
              <a:r>
                <a:rPr lang="bn-IN" dirty="0"/>
                <a:t>যার প্রতিটির </a:t>
              </a:r>
              <a:r>
                <a:rPr lang="bn-BD" dirty="0"/>
                <a:t> </a:t>
              </a:r>
            </a:p>
            <a:p>
              <a:r>
                <a:rPr lang="bn-BD" dirty="0"/>
                <a:t> </a:t>
              </a:r>
              <a:r>
                <a:rPr lang="bn-IN" dirty="0"/>
                <a:t>লিখিত মূল্য ১০০ টাকা।</a:t>
              </a:r>
              <a:r>
                <a:rPr lang="bn-BD" dirty="0"/>
                <a:t> </a:t>
              </a:r>
              <a:r>
                <a:rPr lang="bn-IN" dirty="0"/>
                <a:t>সাধারণ শেয়ার ও অগ্রাধিকার শেয়ারের বাজারমূল্য যথাক্রমে ২</a:t>
              </a:r>
              <a:r>
                <a:rPr lang="bn-IN" i="1" dirty="0"/>
                <a:t>৫</a:t>
              </a:r>
              <a:r>
                <a:rPr lang="bn-IN" dirty="0"/>
                <a:t>৫ </a:t>
              </a:r>
              <a:endParaRPr lang="bn-BD" dirty="0"/>
            </a:p>
            <a:p>
              <a:r>
                <a:rPr lang="bn-BD" dirty="0"/>
                <a:t> </a:t>
              </a:r>
              <a:r>
                <a:rPr lang="bn-IN" dirty="0"/>
                <a:t>টাকা ও ১১০ টাকা। কোম্পানি এ বছর সাধারণ শেয়ার মালিকদের প্রতি</a:t>
              </a:r>
              <a:r>
                <a:rPr lang="bn-BD" dirty="0"/>
                <a:t> </a:t>
              </a:r>
              <a:r>
                <a:rPr lang="bn-IN" dirty="0"/>
                <a:t>শেয়ারে ১৩ টাকা </a:t>
              </a:r>
              <a:endParaRPr lang="bn-BD" dirty="0"/>
            </a:p>
            <a:p>
              <a:r>
                <a:rPr lang="bn-BD" dirty="0"/>
                <a:t> </a:t>
              </a:r>
              <a:r>
                <a:rPr lang="bn-IN" dirty="0"/>
                <a:t>লভ্যাংশ প্রদান করেছে এবং অতীতে কোম্পানি কর্তৃক প্রদত্ত লভ্যাংশ ৪</a:t>
              </a:r>
              <a:r>
                <a:rPr lang="en-US" dirty="0"/>
                <a:t>% </a:t>
              </a:r>
              <a:r>
                <a:rPr lang="bn-IN" dirty="0"/>
                <a:t>হারে বৃদ্ধি পেয়েছে।</a:t>
              </a:r>
              <a:endParaRPr lang="bn-BD" dirty="0"/>
            </a:p>
            <a:p>
              <a:r>
                <a:rPr lang="bn-IN" dirty="0"/>
                <a:t> </a:t>
              </a:r>
              <a:r>
                <a:rPr lang="bn-BD" dirty="0"/>
                <a:t>         </a:t>
              </a:r>
              <a:r>
                <a:rPr lang="bn-IN" sz="2000" dirty="0">
                  <a:solidFill>
                    <a:schemeClr val="bg1"/>
                  </a:solidFill>
                </a:rPr>
                <a:t>কর হার ৪০</a:t>
              </a:r>
              <a:r>
                <a:rPr lang="en-US" sz="2000" i="1" dirty="0">
                  <a:solidFill>
                    <a:schemeClr val="bg1"/>
                  </a:solidFill>
                </a:rPr>
                <a:t>% </a:t>
              </a:r>
              <a:r>
                <a:rPr lang="bn-IN" sz="2000" dirty="0">
                  <a:solidFill>
                    <a:schemeClr val="bg1"/>
                  </a:solidFill>
                </a:rPr>
                <a:t>হলে এই কোম্পানির গড় মূলধনি ব্যয় কত</a:t>
              </a:r>
              <a:r>
                <a:rPr lang="en-US" sz="2000" dirty="0">
                  <a:solidFill>
                    <a:schemeClr val="bg1"/>
                  </a:solidFill>
                </a:rPr>
                <a:t>?</a:t>
              </a:r>
              <a:endParaRPr lang="bn-BD" sz="2000" dirty="0">
                <a:solidFill>
                  <a:schemeClr val="bg1"/>
                </a:solidFill>
              </a:endParaRPr>
            </a:p>
            <a:p>
              <a:pPr lvl="0" indent="19685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সমাধান</a:t>
              </a:r>
              <a:r>
                <a:rPr lang="bn-BD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ঃ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endParaRPr lang="bn-BD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19685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ঋণ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মূলধনের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১০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%x (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 =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১০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%x .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৬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</a:t>
              </a:r>
              <a:r>
                <a:rPr lang="bn-I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৬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%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</a:t>
              </a:r>
              <a:r>
                <a:rPr lang="bn-BD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ো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ট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সাধারণ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অংশ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০০</a:t>
              </a:r>
              <a:r>
                <a:rPr lang="en-US" i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/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৫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০০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৪০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শতাংশ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, </a:t>
              </a:r>
              <a:endParaRPr lang="bn-BD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BD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            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ঋণ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২০০</a:t>
              </a:r>
              <a:r>
                <a:rPr lang="en-US" i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/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৫০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</a:t>
              </a:r>
              <a:r>
                <a:rPr lang="bn-BD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)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৪০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শতাংশ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endParaRPr lang="bn-BD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BD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এবং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অগ্রাধিকার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অংশ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০০</a:t>
              </a:r>
              <a:r>
                <a:rPr lang="en-US" i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/</a:t>
              </a:r>
              <a:r>
                <a:rPr lang="bn-IN" i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৫০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২০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%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শতাংশ।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endParaRPr lang="bn-BD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bn-BD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255588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অর্থাৎ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, 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গড়</a:t>
              </a:r>
              <a:r>
                <a:rPr lang="bn-IN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মূলধনি</a:t>
              </a:r>
              <a:r>
                <a:rPr lang="bn-IN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 (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৬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)+(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৭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২৭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lang="bn-B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+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৯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৩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  = 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৭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r>
                <a:rPr lang="bn-IN" b="1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৫৭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%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endParaRPr lang="en-US" dirty="0"/>
            </a:p>
          </p:txBody>
        </p:sp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3657600"/>
              <a:ext cx="4800600" cy="654625"/>
            </a:xfrm>
            <a:prstGeom prst="rect">
              <a:avLst/>
            </a:prstGeom>
            <a:no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sp>
          <p:nvSpPr>
            <p:cNvPr id="2662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05400" y="3733800"/>
              <a:ext cx="1876425" cy="447675"/>
            </a:xfrm>
            <a:prstGeom prst="rect">
              <a:avLst/>
            </a:prstGeom>
            <a:noFill/>
          </p:spPr>
        </p:pic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10400" y="3733800"/>
              <a:ext cx="1990725" cy="447675"/>
            </a:xfrm>
            <a:prstGeom prst="rect">
              <a:avLst/>
            </a:prstGeom>
            <a:noFill/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4286250"/>
              <a:ext cx="4867275" cy="514350"/>
            </a:xfrm>
            <a:prstGeom prst="rect">
              <a:avLst/>
            </a:prstGeom>
            <a:noFill/>
          </p:spPr>
        </p:pic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0" y="4236204"/>
              <a:ext cx="3771900" cy="609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/>
        </p:nvSpPr>
        <p:spPr>
          <a:xfrm>
            <a:off x="1477296" y="990600"/>
            <a:ext cx="6172200" cy="1828800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0" y="2895600"/>
            <a:ext cx="6096000" cy="3429000"/>
            <a:chOff x="1524000" y="1295400"/>
            <a:chExt cx="6096000" cy="3429000"/>
          </a:xfrm>
        </p:grpSpPr>
        <p:sp>
          <p:nvSpPr>
            <p:cNvPr id="3" name="Rectangle 2"/>
            <p:cNvSpPr/>
            <p:nvPr/>
          </p:nvSpPr>
          <p:spPr>
            <a:xfrm>
              <a:off x="1524000" y="1295400"/>
              <a:ext cx="6096000" cy="3429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 sz="3200" dirty="0">
                <a:solidFill>
                  <a:srgbClr val="C00000"/>
                </a:solidFill>
                <a:latin typeface="Bradley Hand ITC" pitchFamily="66" charset="0"/>
              </a:endParaRPr>
            </a:p>
            <a:p>
              <a:pPr algn="ctr"/>
              <a:endParaRPr lang="bn-BD" sz="3200" dirty="0">
                <a:solidFill>
                  <a:srgbClr val="C00000"/>
                </a:solidFill>
                <a:latin typeface="Bradley Hand ITC" pitchFamily="66" charset="0"/>
              </a:endParaRPr>
            </a:p>
            <a:p>
              <a:pPr algn="ctr"/>
              <a:r>
                <a:rPr lang="bn-BD" sz="3200" dirty="0">
                  <a:solidFill>
                    <a:srgbClr val="C00000"/>
                  </a:solidFill>
                  <a:latin typeface="Bradley Hand ITC" pitchFamily="66" charset="0"/>
                </a:rPr>
                <a:t>সকলের সুস্বাস্থ্য কামনায়</a:t>
              </a:r>
            </a:p>
            <a:p>
              <a:pPr algn="ctr"/>
              <a:r>
                <a:rPr lang="bn-BD" sz="3200" dirty="0">
                  <a:solidFill>
                    <a:srgbClr val="C00000"/>
                  </a:solidFill>
                  <a:latin typeface="Bradley Hand ITC" pitchFamily="66" charset="0"/>
                </a:rPr>
                <a:t>আল্লাহ্‌ হাফেজ </a:t>
              </a:r>
              <a:endParaRPr lang="en-US" sz="3200" dirty="0">
                <a:solidFill>
                  <a:srgbClr val="C00000"/>
                </a:solidFill>
                <a:latin typeface="Bradley Hand ITC" pitchFamily="66" charset="0"/>
              </a:endParaRP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1981200" y="1600200"/>
              <a:ext cx="533400" cy="533400"/>
            </a:xfrm>
            <a:prstGeom prst="smileyFace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un 9"/>
            <p:cNvSpPr/>
            <p:nvPr/>
          </p:nvSpPr>
          <p:spPr>
            <a:xfrm>
              <a:off x="5943600" y="2362200"/>
              <a:ext cx="914400" cy="914400"/>
            </a:xfrm>
            <a:prstGeom prst="sun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447800" y="2819400"/>
            <a:ext cx="6248400" cy="3581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447800" y="2895600"/>
            <a:ext cx="6248400" cy="3505200"/>
            <a:chOff x="1447800" y="2895600"/>
            <a:chExt cx="6248400" cy="3505200"/>
          </a:xfrm>
        </p:grpSpPr>
        <p:sp>
          <p:nvSpPr>
            <p:cNvPr id="4" name="Isosceles Triangle 3"/>
            <p:cNvSpPr/>
            <p:nvPr/>
          </p:nvSpPr>
          <p:spPr>
            <a:xfrm>
              <a:off x="1462548" y="4572000"/>
              <a:ext cx="6172200" cy="1828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71600" y="2971800"/>
              <a:ext cx="3505200" cy="3352800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 flipH="1">
              <a:off x="4267200" y="2971800"/>
              <a:ext cx="3505200" cy="3352800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flipV="1">
              <a:off x="1524000" y="2895600"/>
              <a:ext cx="6172200" cy="1905000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76200" y="152400"/>
            <a:ext cx="4038600" cy="10668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</a:rPr>
              <a:t>মূলধন ব্যয়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76400" y="1066800"/>
            <a:ext cx="7315200" cy="1600200"/>
            <a:chOff x="1676400" y="1937655"/>
            <a:chExt cx="7315200" cy="1981201"/>
          </a:xfrm>
        </p:grpSpPr>
        <p:sp>
          <p:nvSpPr>
            <p:cNvPr id="6" name="Cloud 5"/>
            <p:cNvSpPr/>
            <p:nvPr/>
          </p:nvSpPr>
          <p:spPr>
            <a:xfrm>
              <a:off x="1676400" y="1937655"/>
              <a:ext cx="7315200" cy="1981201"/>
            </a:xfrm>
            <a:prstGeom prst="cloud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362200" y="2503712"/>
              <a:ext cx="5867400" cy="64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IN" dirty="0"/>
                <a:t>প্রতিটি ব্যবসায় প্রতিষ্ঠানের নিজস্ব </a:t>
              </a:r>
              <a:r>
                <a:rPr lang="bn-BD" dirty="0"/>
                <a:t>মূলধন ব্যয় থাকে</a:t>
              </a:r>
              <a:r>
                <a:rPr lang="hi-IN" dirty="0"/>
                <a:t>। </a:t>
              </a:r>
              <a:r>
                <a:rPr lang="bn-BD" dirty="0"/>
                <a:t>মূলধন ব্যয় বলতে </a:t>
              </a:r>
              <a:r>
                <a:rPr lang="bn-IN" dirty="0"/>
                <a:t>বিভিন্ন</a:t>
              </a:r>
              <a:r>
                <a:rPr lang="bn-BD" dirty="0"/>
                <a:t> উৎস থেকে সংগৃহীত </a:t>
              </a:r>
              <a:r>
                <a:rPr lang="bn-IN" dirty="0"/>
                <a:t>তহৰিলের ব্যয় বুঝায়</a:t>
              </a:r>
              <a:r>
                <a:rPr lang="hi-IN" dirty="0"/>
                <a:t>। 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57600" y="3733800"/>
            <a:ext cx="5410200" cy="1371600"/>
            <a:chOff x="3429000" y="685800"/>
            <a:chExt cx="5410200" cy="1371600"/>
          </a:xfrm>
        </p:grpSpPr>
        <p:sp>
          <p:nvSpPr>
            <p:cNvPr id="4" name="Cloud 3"/>
            <p:cNvSpPr/>
            <p:nvPr/>
          </p:nvSpPr>
          <p:spPr>
            <a:xfrm>
              <a:off x="3429000" y="685800"/>
              <a:ext cx="5410200" cy="1371600"/>
            </a:xfrm>
            <a:prstGeom prst="cloud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810000" y="1066800"/>
              <a:ext cx="4876800" cy="38779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r>
                <a:rPr lang="bn-IN" dirty="0"/>
                <a:t>সাধারণ</a:t>
              </a:r>
              <a:r>
                <a:rPr lang="bn-BD" dirty="0"/>
                <a:t>ত তহ</a:t>
              </a:r>
              <a:r>
                <a:rPr lang="bn-IN" dirty="0"/>
                <a:t>ৰিলের </a:t>
              </a:r>
              <a:r>
                <a:rPr lang="bn-BD" dirty="0"/>
                <a:t>যোগান</a:t>
              </a:r>
              <a:r>
                <a:rPr lang="bn-IN" dirty="0"/>
                <a:t>দাতাদের প্রত্যাশি</a:t>
              </a:r>
              <a:r>
                <a:rPr lang="bn-BD" dirty="0"/>
                <a:t>ত </a:t>
              </a:r>
              <a:r>
                <a:rPr lang="bn-IN" dirty="0"/>
                <a:t>আয় প্রতিষ্ঠানের জন্য মূলধন ব্যয় হিসেবে গণ্য </a:t>
              </a:r>
              <a:r>
                <a:rPr lang="bn-BD" dirty="0"/>
                <a:t>হয়</a:t>
              </a:r>
              <a:r>
                <a:rPr lang="hi-IN" dirty="0"/>
                <a:t>।</a:t>
              </a:r>
              <a:endParaRPr lang="en-US" dirty="0"/>
            </a:p>
          </p:txBody>
        </p:sp>
      </p:grpSp>
      <p:sp>
        <p:nvSpPr>
          <p:cNvPr id="11" name="Cloud 10"/>
          <p:cNvSpPr/>
          <p:nvPr/>
        </p:nvSpPr>
        <p:spPr>
          <a:xfrm>
            <a:off x="0" y="2743200"/>
            <a:ext cx="6019800" cy="1143000"/>
          </a:xfrm>
          <a:prstGeom prst="cloud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/>
              </a:solidFill>
            </a:endParaRPr>
          </a:p>
          <a:p>
            <a:pPr algn="ctr"/>
            <a:endParaRPr lang="bn-BD" dirty="0">
              <a:solidFill>
                <a:schemeClr val="tx1"/>
              </a:solidFill>
            </a:endParaRPr>
          </a:p>
          <a:p>
            <a:pPr algn="ctr"/>
            <a:r>
              <a:rPr lang="bn-BD" dirty="0">
                <a:solidFill>
                  <a:schemeClr val="tx1"/>
                </a:solidFill>
              </a:rPr>
              <a:t>ব্যবসায়ীর মূলধন ব্যয়ই বিনিয়োগকারীর প্রত্যাশিত আয়।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990600" y="5181600"/>
            <a:ext cx="7696200" cy="160020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n-IN" dirty="0">
                <a:solidFill>
                  <a:schemeClr val="tx1"/>
                </a:solidFill>
              </a:rPr>
              <a:t>বিভিন্ন উৎস থেকে সংগৃহীত তহবিলের মালিকদের প্রত্যাশিত আয় মেটাতে প্রতিষ্ঠানকে তার বিনিয়</a:t>
            </a:r>
            <a:r>
              <a:rPr lang="bn-BD" dirty="0">
                <a:solidFill>
                  <a:schemeClr val="tx1"/>
                </a:solidFill>
              </a:rPr>
              <a:t>ো</a:t>
            </a:r>
            <a:r>
              <a:rPr lang="bn-IN" dirty="0">
                <a:solidFill>
                  <a:schemeClr val="tx1"/>
                </a:solidFill>
              </a:rPr>
              <a:t>গের</a:t>
            </a:r>
            <a:r>
              <a:rPr lang="bn-BD" dirty="0">
                <a:solidFill>
                  <a:schemeClr val="tx1"/>
                </a:solidFill>
              </a:rPr>
              <a:t> </a:t>
            </a:r>
            <a:r>
              <a:rPr lang="bn-IN" dirty="0">
                <a:solidFill>
                  <a:schemeClr val="tx1"/>
                </a:solidFill>
              </a:rPr>
              <a:t>উপর সর্বনিম্ন যে হারে আয় প্রয়</a:t>
            </a:r>
            <a:r>
              <a:rPr lang="bn-BD" dirty="0">
                <a:solidFill>
                  <a:schemeClr val="tx1"/>
                </a:solidFill>
              </a:rPr>
              <a:t>ো</a:t>
            </a:r>
            <a:r>
              <a:rPr lang="bn-IN" dirty="0">
                <a:solidFill>
                  <a:schemeClr val="tx1"/>
                </a:solidFill>
              </a:rPr>
              <a:t>জন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bn-IN" dirty="0">
                <a:solidFill>
                  <a:schemeClr val="tx1"/>
                </a:solidFill>
              </a:rPr>
              <a:t>সে হারকে তহবিলের খরচ</a:t>
            </a:r>
            <a:r>
              <a:rPr lang="bn-B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(Cost of fund) </a:t>
            </a:r>
            <a:r>
              <a:rPr lang="bn-IN" dirty="0">
                <a:solidFill>
                  <a:schemeClr val="tx1"/>
                </a:solidFill>
              </a:rPr>
              <a:t>বলা হয়।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1" grpId="1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09800" y="228600"/>
            <a:ext cx="4572000" cy="68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ক্ষুদ্র প্রতিষ্ঠানের মূলধন খরচ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698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মুদি দোকান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20498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সেলাই দোকান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49298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পার্লার ব্যবসা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78098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সেলুন ব্যবসা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6898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অন্যান্য ছোট ব্যবসা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210" y="2743200"/>
            <a:ext cx="2209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মালিকের নিজের মূলধন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347210" y="2743200"/>
            <a:ext cx="2209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n-IN" dirty="0">
                <a:solidFill>
                  <a:schemeClr val="tx1"/>
                </a:solidFill>
              </a:rPr>
              <a:t>বন্ধুবান্ধব থেকে ধার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33210" y="2743200"/>
            <a:ext cx="2209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ব্যাংক ঋণ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02970" y="2743200"/>
            <a:ext cx="2209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অন্যান্য আর্থিক প্রতিষ্ঠান থেকে ঋণ</a:t>
            </a:r>
            <a:r>
              <a:rPr lang="bn-BD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14400" y="3886200"/>
            <a:ext cx="3276600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করিম সেলাই মেশিন কেনার টাকা নিজে</a:t>
            </a:r>
            <a:r>
              <a:rPr lang="bn-BD" dirty="0">
                <a:solidFill>
                  <a:schemeClr val="tx1"/>
                </a:solidFill>
              </a:rPr>
              <a:t>ই</a:t>
            </a:r>
            <a:r>
              <a:rPr lang="bn-IN" dirty="0">
                <a:solidFill>
                  <a:schemeClr val="tx1"/>
                </a:solidFill>
              </a:rPr>
              <a:t> সংস্থান কর</a:t>
            </a:r>
            <a:r>
              <a:rPr lang="bn-BD" dirty="0">
                <a:solidFill>
                  <a:schemeClr val="tx1"/>
                </a:solidFill>
              </a:rPr>
              <a:t>ে।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724400" y="3886200"/>
            <a:ext cx="3276600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রহিম ফ্রিজ কেনার জন্য ব্যাংক থেকে ১৫</a:t>
            </a:r>
            <a:r>
              <a:rPr lang="en-US" dirty="0">
                <a:solidFill>
                  <a:schemeClr val="tx1"/>
                </a:solidFill>
              </a:rPr>
              <a:t>% </a:t>
            </a:r>
            <a:r>
              <a:rPr lang="bn-IN" dirty="0">
                <a:solidFill>
                  <a:schemeClr val="tx1"/>
                </a:solidFill>
              </a:rPr>
              <a:t>সুদের হারে ঋণ নেয়</a:t>
            </a:r>
            <a:r>
              <a:rPr lang="bn-BD" dirty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205460" y="4950500"/>
            <a:ext cx="28956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করিমের</a:t>
            </a:r>
            <a:r>
              <a:rPr lang="bn-IN" dirty="0">
                <a:solidFill>
                  <a:schemeClr val="tx1"/>
                </a:solidFill>
              </a:rPr>
              <a:t> মূলধন খরচ</a:t>
            </a:r>
            <a:r>
              <a:rPr lang="bn-BD" dirty="0">
                <a:solidFill>
                  <a:schemeClr val="tx1"/>
                </a:solidFill>
              </a:rPr>
              <a:t> </a:t>
            </a:r>
            <a:r>
              <a:rPr lang="bn-IN" dirty="0">
                <a:solidFill>
                  <a:schemeClr val="tx1"/>
                </a:solidFill>
              </a:rPr>
              <a:t>হবে</a:t>
            </a:r>
            <a:r>
              <a:rPr lang="bn-BD" dirty="0">
                <a:solidFill>
                  <a:schemeClr val="tx1"/>
                </a:solidFill>
              </a:rPr>
              <a:t> </a:t>
            </a:r>
            <a:r>
              <a:rPr lang="bn-IN" dirty="0">
                <a:solidFill>
                  <a:schemeClr val="tx1"/>
                </a:solidFill>
              </a:rPr>
              <a:t>সুযোগ ব্যয়।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10660" y="4950500"/>
            <a:ext cx="28956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রহিমের </a:t>
            </a:r>
            <a:r>
              <a:rPr lang="bn-IN" dirty="0">
                <a:solidFill>
                  <a:schemeClr val="tx1"/>
                </a:solidFill>
              </a:rPr>
              <a:t>মূলধন খরচ হবে ১৫</a:t>
            </a:r>
            <a:r>
              <a:rPr lang="en-US" dirty="0">
                <a:solidFill>
                  <a:schemeClr val="tx1"/>
                </a:solidFill>
              </a:rPr>
              <a:t>%</a:t>
            </a:r>
            <a:r>
              <a:rPr lang="hi-IN" dirty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066800" y="5867400"/>
            <a:ext cx="6781800" cy="838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/>
              </a:solidFill>
            </a:endParaRPr>
          </a:p>
          <a:p>
            <a:pPr algn="ctr"/>
            <a:r>
              <a:rPr lang="bn-BD" dirty="0">
                <a:solidFill>
                  <a:schemeClr val="tx1"/>
                </a:solidFill>
              </a:rPr>
              <a:t>করিম</a:t>
            </a:r>
            <a:r>
              <a:rPr lang="bn-IN" dirty="0">
                <a:solidFill>
                  <a:schemeClr val="tx1"/>
                </a:solidFill>
              </a:rPr>
              <a:t> যদি উক্ত অর্থ অন্য কোথাও বিনিয়াগ করে ১৫</a:t>
            </a:r>
            <a:r>
              <a:rPr lang="en-US" dirty="0">
                <a:solidFill>
                  <a:schemeClr val="tx1"/>
                </a:solidFill>
              </a:rPr>
              <a:t>% </a:t>
            </a:r>
            <a:r>
              <a:rPr lang="bn-IN" dirty="0">
                <a:solidFill>
                  <a:schemeClr val="tx1"/>
                </a:solidFill>
              </a:rPr>
              <a:t>আয় অর্জন করতে পারত বলে প্রতীয়মান হয় তাহলে তার মূলধন খরচ হবে ১৫</a:t>
            </a:r>
            <a:r>
              <a:rPr lang="en-US" dirty="0">
                <a:solidFill>
                  <a:schemeClr val="tx1"/>
                </a:solidFill>
              </a:rPr>
              <a:t>%</a:t>
            </a:r>
            <a:r>
              <a:rPr lang="hi-IN" dirty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819400" y="2057400"/>
            <a:ext cx="3200400" cy="533400"/>
          </a:xfrm>
          <a:prstGeom prst="roundRect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</a:rPr>
              <a:t>মূলধন সংগ্রহ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11" grpId="1" animBg="1"/>
      <p:bldP spid="12" grpId="1" animBg="1"/>
      <p:bldP spid="14" grpId="1" animBg="1"/>
      <p:bldP spid="15" grpId="1" animBg="1"/>
      <p:bldP spid="16" grpId="1" animBg="1"/>
      <p:bldP spid="23" grpId="1" animBg="1"/>
      <p:bldP spid="24" grpId="1" animBg="1"/>
      <p:bldP spid="25" grpId="1" animBg="1"/>
      <p:bldP spid="26" grpId="1" animBg="1"/>
      <p:bldP spid="27" grpId="1" animBg="1"/>
      <p:bldP spid="28" grpId="1" animBg="1"/>
      <p:bldP spid="29" grpId="1" animBg="1"/>
      <p:bldP spid="30" grpId="1" animBg="1"/>
      <p:bldP spid="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524000" y="1936231"/>
            <a:ext cx="3276600" cy="4572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ঋণ মূলধন ব্যয়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905000" y="2667000"/>
            <a:ext cx="3276600" cy="4572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অগ্রাধিকার শেয়ারের ব্যয়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905000" y="3505200"/>
            <a:ext cx="3276600" cy="4572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সাধারণ শেয়ারের ব্যয়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600200" y="4267200"/>
            <a:ext cx="3276600" cy="4572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সংরক্ষিত আয়ের ব্যয়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 rot="5400000">
            <a:off x="6057901" y="1066801"/>
            <a:ext cx="495300" cy="2095500"/>
          </a:xfrm>
          <a:prstGeom prst="wedgeRoundRectCallout">
            <a:avLst>
              <a:gd name="adj1" fmla="val -19524"/>
              <a:gd name="adj2" fmla="val 71869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ঋণের সুদ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3" name="Rounded Rectangular Callout 52"/>
          <p:cNvSpPr/>
          <p:nvPr/>
        </p:nvSpPr>
        <p:spPr>
          <a:xfrm rot="5400000">
            <a:off x="6477001" y="1866901"/>
            <a:ext cx="495300" cy="2095500"/>
          </a:xfrm>
          <a:prstGeom prst="wedgeRoundRectCallout">
            <a:avLst>
              <a:gd name="adj1" fmla="val -16395"/>
              <a:gd name="adj2" fmla="val 72609"/>
              <a:gd name="adj3" fmla="val 16667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</a:rPr>
              <a:t>নির্দিষ্ট</a:t>
            </a:r>
            <a:r>
              <a:rPr lang="bn-BD" sz="2000" dirty="0">
                <a:solidFill>
                  <a:schemeClr val="tx1"/>
                </a:solidFill>
              </a:rPr>
              <a:t> লভ্যাংশ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Rounded Rectangular Callout 53"/>
          <p:cNvSpPr/>
          <p:nvPr/>
        </p:nvSpPr>
        <p:spPr>
          <a:xfrm rot="5400000">
            <a:off x="6515101" y="2667001"/>
            <a:ext cx="495300" cy="2095500"/>
          </a:xfrm>
          <a:prstGeom prst="wedgeRoundRectCallout">
            <a:avLst>
              <a:gd name="adj1" fmla="val -16395"/>
              <a:gd name="adj2" fmla="val 72609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অ</a:t>
            </a:r>
            <a:r>
              <a:rPr lang="bn-IN" sz="2000" dirty="0">
                <a:solidFill>
                  <a:schemeClr val="tx1"/>
                </a:solidFill>
              </a:rPr>
              <a:t>নির্দিষ্ট</a:t>
            </a:r>
            <a:r>
              <a:rPr lang="bn-BD" sz="2000" dirty="0">
                <a:solidFill>
                  <a:schemeClr val="tx1"/>
                </a:solidFill>
              </a:rPr>
              <a:t> লভ্যাংশ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5" name="Rounded Rectangular Callout 54"/>
          <p:cNvSpPr/>
          <p:nvPr/>
        </p:nvSpPr>
        <p:spPr>
          <a:xfrm rot="5400000">
            <a:off x="6210301" y="3467101"/>
            <a:ext cx="495300" cy="2095500"/>
          </a:xfrm>
          <a:prstGeom prst="wedgeRoundRectCallout">
            <a:avLst>
              <a:gd name="adj1" fmla="val -16395"/>
              <a:gd name="adj2" fmla="val 72609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</a:rPr>
              <a:t>সুযোগ ব্যয়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>
            <a:off x="-1676400" y="1669825"/>
            <a:ext cx="3360570" cy="3435577"/>
          </a:xfrm>
          <a:prstGeom prst="arc">
            <a:avLst>
              <a:gd name="adj1" fmla="val 16214271"/>
              <a:gd name="adj2" fmla="val 5409217"/>
            </a:avLst>
          </a:prstGeom>
          <a:ln w="28575">
            <a:solidFill>
              <a:srgbClr val="0153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-609601" y="2014045"/>
            <a:ext cx="1392824" cy="2512529"/>
            <a:chOff x="-609600" y="2014043"/>
            <a:chExt cx="1392824" cy="2512529"/>
          </a:xfrm>
        </p:grpSpPr>
        <p:grpSp>
          <p:nvGrpSpPr>
            <p:cNvPr id="40" name="Group 39"/>
            <p:cNvGrpSpPr/>
            <p:nvPr/>
          </p:nvGrpSpPr>
          <p:grpSpPr>
            <a:xfrm>
              <a:off x="-609600" y="2014043"/>
              <a:ext cx="1392824" cy="2512529"/>
              <a:chOff x="557181" y="2014043"/>
              <a:chExt cx="1392824" cy="2512529"/>
            </a:xfrm>
          </p:grpSpPr>
          <p:sp>
            <p:nvSpPr>
              <p:cNvPr id="12" name="Isosceles Triangle 11"/>
              <p:cNvSpPr/>
              <p:nvPr/>
            </p:nvSpPr>
            <p:spPr>
              <a:xfrm rot="2691358">
                <a:off x="1580616" y="2014043"/>
                <a:ext cx="369389" cy="1604768"/>
              </a:xfrm>
              <a:prstGeom prst="triangle">
                <a:avLst>
                  <a:gd name="adj" fmla="val 53330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/>
              <p:cNvSpPr/>
              <p:nvPr/>
            </p:nvSpPr>
            <p:spPr>
              <a:xfrm rot="13412306">
                <a:off x="557181" y="3224771"/>
                <a:ext cx="369389" cy="1301801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-176181" y="3200400"/>
              <a:ext cx="38100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 rot="820205">
            <a:off x="1045063" y="2035210"/>
            <a:ext cx="327860" cy="292391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/>
                </a:solidFill>
              </a:rPr>
              <a:t>১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820205">
            <a:off x="1465217" y="2777802"/>
            <a:ext cx="327860" cy="292391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/>
                </a:solidFill>
              </a:rPr>
              <a:t>২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 rot="820205">
            <a:off x="1462717" y="3616002"/>
            <a:ext cx="327860" cy="292391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/>
                </a:solidFill>
              </a:rPr>
              <a:t>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 rot="820205">
            <a:off x="1120013" y="4367429"/>
            <a:ext cx="327860" cy="292391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/>
                </a:solidFill>
              </a:rPr>
              <a:t>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Bevel 19"/>
          <p:cNvSpPr/>
          <p:nvPr/>
        </p:nvSpPr>
        <p:spPr>
          <a:xfrm rot="5400000">
            <a:off x="4191000" y="-1676400"/>
            <a:ext cx="685800" cy="4800600"/>
          </a:xfrm>
          <a:prstGeom prst="bevel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বৃহৎ প্রতিষ্ঠানের মূলধন ব্যয়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4400" y="5486400"/>
            <a:ext cx="7391400" cy="838200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</a:rPr>
              <a:t>সবগুল</a:t>
            </a:r>
            <a:r>
              <a:rPr lang="bn-BD" sz="2400" dirty="0">
                <a:solidFill>
                  <a:schemeClr val="tx1"/>
                </a:solidFill>
              </a:rPr>
              <a:t>ো </a:t>
            </a:r>
            <a:r>
              <a:rPr lang="bn-IN" sz="2400" dirty="0">
                <a:solidFill>
                  <a:schemeClr val="tx1"/>
                </a:solidFill>
              </a:rPr>
              <a:t>উৎসের মূলধন খরচের গড় হার উক্ত ব্যবসা প্রতিষ্ঠানের জন্য প্রয</a:t>
            </a:r>
            <a:r>
              <a:rPr lang="bn-BD" sz="2400" dirty="0">
                <a:solidFill>
                  <a:schemeClr val="tx1"/>
                </a:solidFill>
              </a:rPr>
              <a:t>ো</a:t>
            </a:r>
            <a:r>
              <a:rPr lang="bn-IN" sz="2400" dirty="0">
                <a:solidFill>
                  <a:schemeClr val="tx1"/>
                </a:solidFill>
              </a:rPr>
              <a:t>জ্য মূলধন খরচ</a:t>
            </a:r>
            <a:r>
              <a:rPr lang="bn-BD" sz="2400" dirty="0">
                <a:solidFill>
                  <a:schemeClr val="tx1"/>
                </a:solidFill>
              </a:rPr>
              <a:t>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1" animBg="1"/>
      <p:bldP spid="48" grpId="0" animBg="1"/>
      <p:bldP spid="52" grpId="0" animBg="1"/>
      <p:bldP spid="53" grpId="1" animBg="1"/>
      <p:bldP spid="54" grpId="0" animBg="1"/>
      <p:bldP spid="55" grpId="0" animBg="1"/>
      <p:bldP spid="24" grpId="2" animBg="1"/>
      <p:bldP spid="30" grpId="0" animBg="1"/>
      <p:bldP spid="41" grpId="0" animBg="1"/>
      <p:bldP spid="42" grpId="0" animBg="1"/>
      <p:bldP spid="43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420" y="1905000"/>
            <a:ext cx="8915400" cy="36009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r>
              <a:rPr lang="bn-BD" sz="2400" i="1" dirty="0">
                <a:solidFill>
                  <a:schemeClr val="tx1"/>
                </a:solidFill>
              </a:rPr>
              <a:t>ক)</a:t>
            </a:r>
            <a:r>
              <a:rPr lang="bn-BD" sz="2400" dirty="0">
                <a:solidFill>
                  <a:schemeClr val="tx1"/>
                </a:solidFill>
              </a:rPr>
              <a:t> </a:t>
            </a:r>
            <a:r>
              <a:rPr lang="bn-IN" sz="2400" i="1" u="sng" dirty="0">
                <a:solidFill>
                  <a:schemeClr val="tx1"/>
                </a:solidFill>
              </a:rPr>
              <a:t>ঋণ মূলধন ব্যয়</a:t>
            </a:r>
            <a:endParaRPr lang="bn-BD" sz="2400" i="1" u="sng" dirty="0">
              <a:solidFill>
                <a:schemeClr val="tx1"/>
              </a:solidFill>
            </a:endParaRP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endParaRPr lang="bn-BD" sz="2400" u="sng" dirty="0">
              <a:solidFill>
                <a:schemeClr val="bg1"/>
              </a:solidFill>
            </a:endParaRP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r>
              <a:rPr lang="bn-BD" sz="2000" dirty="0">
                <a:solidFill>
                  <a:schemeClr val="bg1"/>
                </a:solidFill>
              </a:rPr>
              <a:t>    </a:t>
            </a:r>
            <a:r>
              <a:rPr lang="bn-IN" sz="2000" dirty="0">
                <a:solidFill>
                  <a:schemeClr val="bg1"/>
                </a:solidFill>
              </a:rPr>
              <a:t>ঋণ মূলধন ব্যয়</a:t>
            </a:r>
            <a:r>
              <a:rPr lang="bn-BD" sz="2000" dirty="0">
                <a:solidFill>
                  <a:schemeClr val="bg1"/>
                </a:solidFill>
              </a:rPr>
              <a:t> বা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সমন্বয়কৃত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ঋণ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মূলধন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খরচ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bn-BD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r>
              <a:rPr lang="bn-BD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করপূর্ব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ঋণ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মূলধন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ব্যয়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x (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bn-BD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endParaRPr lang="bn-BD" sz="20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r>
              <a:rPr lang="bn-IN" sz="2000" b="1" dirty="0">
                <a:solidFill>
                  <a:schemeClr val="tx1"/>
                </a:solidFill>
              </a:rPr>
              <a:t>উদাহরণ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মুদির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দোকানির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করপূর্ব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ঋণ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মূলধন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খরচ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১৫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bn-BD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ও </a:t>
            </a:r>
            <a:r>
              <a:rPr lang="bn-IN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করহার ৩০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</a:t>
            </a:r>
            <a:r>
              <a:rPr kumimoji="0" lang="bn-B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। </a:t>
            </a:r>
            <a:r>
              <a:rPr kumimoji="0" lang="bn-B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r>
              <a:rPr lang="bn-BD" sz="2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BD" sz="2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     </a:t>
            </a:r>
            <a:r>
              <a:rPr lang="bn-IN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মুদির</a:t>
            </a:r>
            <a:r>
              <a:rPr lang="bn-BD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দোকানির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ঋণ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মূলধন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খরচ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হবে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নিম্নরূপ</a:t>
            </a:r>
            <a:r>
              <a:rPr lang="bn-BD" sz="2000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ঃ</a:t>
            </a:r>
          </a:p>
          <a:p>
            <a:pPr lvl="0" indent="511175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11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সমন্বয়কৃত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ঋণ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মূলধন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খরচ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১৫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৩০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11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১৫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৭০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11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১০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bn-I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৫০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90800" y="457200"/>
            <a:ext cx="4038600" cy="685800"/>
          </a:xfrm>
          <a:prstGeom prst="roundRect">
            <a:avLst/>
          </a:prstGeom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মূলধন ব্যয় নির্ণয়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28600" y="881420"/>
            <a:ext cx="8686800" cy="4985980"/>
            <a:chOff x="228600" y="881420"/>
            <a:chExt cx="8686800" cy="4985980"/>
          </a:xfrm>
        </p:grpSpPr>
        <p:sp>
          <p:nvSpPr>
            <p:cNvPr id="3" name="Rectangle 2"/>
            <p:cNvSpPr/>
            <p:nvPr/>
          </p:nvSpPr>
          <p:spPr>
            <a:xfrm>
              <a:off x="228600" y="881420"/>
              <a:ext cx="8686800" cy="498598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endParaRPr lang="bn-BD" sz="2400" i="1" dirty="0">
                <a:solidFill>
                  <a:schemeClr val="bg1"/>
                </a:solidFill>
              </a:endParaRPr>
            </a:p>
            <a:p>
              <a:r>
                <a:rPr lang="bn-IN" sz="2400" i="1" dirty="0">
                  <a:solidFill>
                    <a:schemeClr val="tx1"/>
                  </a:solidFill>
                </a:rPr>
                <a:t>খ</a:t>
              </a:r>
              <a:r>
                <a:rPr lang="en-US" sz="2400" i="1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bn-IN" sz="2400" i="1" u="sng" dirty="0">
                  <a:solidFill>
                    <a:schemeClr val="tx1"/>
                  </a:solidFill>
                </a:rPr>
                <a:t>অগ্রাধিকার শেয়ারের ব্যয়</a:t>
              </a:r>
              <a:r>
                <a:rPr lang="bn-BD" sz="2400" i="1" u="sng" dirty="0">
                  <a:solidFill>
                    <a:schemeClr val="tx1"/>
                  </a:solidFill>
                </a:rPr>
                <a:t>ঃ</a:t>
              </a:r>
              <a:r>
                <a:rPr lang="bn-BD" dirty="0">
                  <a:solidFill>
                    <a:schemeClr val="tx1"/>
                  </a:solidFill>
                </a:rPr>
                <a:t> </a:t>
              </a:r>
            </a:p>
            <a:p>
              <a:endParaRPr lang="bn-BD" dirty="0">
                <a:solidFill>
                  <a:schemeClr val="bg1"/>
                </a:solidFill>
              </a:endParaRPr>
            </a:p>
            <a:p>
              <a:r>
                <a:rPr lang="bn-BD" dirty="0">
                  <a:solidFill>
                    <a:schemeClr val="bg1"/>
                  </a:solidFill>
                </a:rPr>
                <a:t> </a:t>
              </a:r>
              <a:r>
                <a:rPr lang="bn-IN" dirty="0">
                  <a:solidFill>
                    <a:schemeClr val="bg1"/>
                  </a:solidFill>
                </a:rPr>
                <a:t>অগ্রাধিকার শেয়ারের লভ্যাংশ এবং শেয়ার বিক্রি থেকে প্রাপ্ত অর্থের অনুপাত নির্ণয় করলে অগ্রাধিকার শেয়ারের ব্যয় পাওয়া যায়।</a:t>
              </a:r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bn-IN" dirty="0">
                  <a:solidFill>
                    <a:schemeClr val="tx1"/>
                  </a:solidFill>
                </a:rPr>
                <a:t>উদাহরণ</a:t>
              </a:r>
              <a:r>
                <a:rPr lang="en-US" dirty="0">
                  <a:solidFill>
                    <a:schemeClr val="tx1"/>
                  </a:solidFill>
                </a:rPr>
                <a:t> : </a:t>
              </a:r>
              <a:r>
                <a:rPr lang="bn-IN" dirty="0">
                  <a:solidFill>
                    <a:schemeClr val="tx1"/>
                  </a:solidFill>
                </a:rPr>
                <a:t>একটি কোম্পানি ১</a:t>
              </a:r>
              <a:r>
                <a:rPr lang="en-US" dirty="0">
                  <a:solidFill>
                    <a:schemeClr val="tx1"/>
                  </a:solidFill>
                </a:rPr>
                <a:t>,</a:t>
              </a:r>
              <a:r>
                <a:rPr lang="bn-IN" dirty="0">
                  <a:solidFill>
                    <a:schemeClr val="tx1"/>
                  </a:solidFill>
                </a:rPr>
                <a:t>০০০ টাকা লিখিত মূল্যের ১০ শতাংশ অগ্রাধিকার শেয়ার বাজারে বিক্রির চিন্তা করছে। প্রতিটি শেয়ার বিক্রি থেকে কোম্পানি ৮২০ টাকা পাওয়ার প্রত্যাশা করে। বর্ণিত</a:t>
              </a:r>
              <a:r>
                <a:rPr lang="bn-BD" dirty="0">
                  <a:solidFill>
                    <a:schemeClr val="tx1"/>
                  </a:solidFill>
                </a:rPr>
                <a:t> </a:t>
              </a:r>
              <a:r>
                <a:rPr lang="bn-IN" dirty="0">
                  <a:solidFill>
                    <a:schemeClr val="tx1"/>
                  </a:solidFill>
                </a:rPr>
                <a:t>তথ্যাদি ব্যবহার করে উক্ত শেয়ারের ব্যয় নিম্নরূপে নির্ধারণ করা যায়ঃ</a:t>
              </a:r>
              <a:endParaRPr lang="bn-BD" dirty="0">
                <a:solidFill>
                  <a:schemeClr val="tx1"/>
                </a:solidFill>
              </a:endParaRPr>
            </a:p>
            <a:p>
              <a:endParaRPr lang="bn-BD" dirty="0">
                <a:solidFill>
                  <a:schemeClr val="bg1"/>
                </a:solidFill>
              </a:endParaRPr>
            </a:p>
            <a:p>
              <a:endParaRPr lang="bn-BD" dirty="0">
                <a:solidFill>
                  <a:schemeClr val="bg1"/>
                </a:solidFill>
              </a:endParaRPr>
            </a:p>
            <a:p>
              <a:endParaRPr lang="bn-BD" dirty="0">
                <a:solidFill>
                  <a:schemeClr val="bg1"/>
                </a:solidFill>
              </a:endParaRPr>
            </a:p>
            <a:p>
              <a:endParaRPr lang="en-US" dirty="0"/>
            </a:p>
            <a:p>
              <a:r>
                <a:rPr lang="bn-BD" dirty="0"/>
                <a:t>                        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8637" y="2667001"/>
              <a:ext cx="5466727" cy="6095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grpSp>
          <p:nvGrpSpPr>
            <p:cNvPr id="9" name="Group 8"/>
            <p:cNvGrpSpPr/>
            <p:nvPr/>
          </p:nvGrpSpPr>
          <p:grpSpPr>
            <a:xfrm>
              <a:off x="2457450" y="4581526"/>
              <a:ext cx="4552950" cy="1133474"/>
              <a:chOff x="2457450" y="3848101"/>
              <a:chExt cx="4552950" cy="1133474"/>
            </a:xfrm>
          </p:grpSpPr>
          <p:pic>
            <p:nvPicPr>
              <p:cNvPr id="4" name="Picture 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57450" y="3848101"/>
                <a:ext cx="4552950" cy="58313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pic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5800" y="4419600"/>
                <a:ext cx="2490321" cy="56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pic>
        </p:grpSp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7370" y="352246"/>
            <a:ext cx="8763000" cy="6124754"/>
            <a:chOff x="197370" y="367236"/>
            <a:chExt cx="8763000" cy="6124754"/>
          </a:xfrm>
        </p:grpSpPr>
        <p:sp>
          <p:nvSpPr>
            <p:cNvPr id="3" name="Rectangle 2"/>
            <p:cNvSpPr/>
            <p:nvPr/>
          </p:nvSpPr>
          <p:spPr>
            <a:xfrm>
              <a:off x="197370" y="367236"/>
              <a:ext cx="8763000" cy="612475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endParaRPr lang="bn-BD" sz="2400" i="1" dirty="0"/>
            </a:p>
            <a:p>
              <a:r>
                <a:rPr lang="bn-IN" sz="2400" i="1" dirty="0">
                  <a:solidFill>
                    <a:schemeClr val="tx1"/>
                  </a:solidFill>
                </a:rPr>
                <a:t>গ</a:t>
              </a:r>
              <a:r>
                <a:rPr lang="en-US" sz="2400" i="1" dirty="0">
                  <a:solidFill>
                    <a:schemeClr val="tx1"/>
                  </a:solidFill>
                </a:rPr>
                <a:t>) </a:t>
              </a:r>
              <a:r>
                <a:rPr lang="bn-IN" sz="2400" i="1" u="sng" dirty="0">
                  <a:solidFill>
                    <a:schemeClr val="tx1"/>
                  </a:solidFill>
                </a:rPr>
                <a:t>সাধারণ শেয়ার মূলধন ব্যয়</a:t>
              </a:r>
              <a:r>
                <a:rPr lang="bn-BD" sz="2400" i="1" u="sng" dirty="0">
                  <a:solidFill>
                    <a:schemeClr val="tx1"/>
                  </a:solidFill>
                </a:rPr>
                <a:t>ঃ</a:t>
              </a:r>
            </a:p>
            <a:p>
              <a:endParaRPr lang="bn-BD" dirty="0">
                <a:solidFill>
                  <a:schemeClr val="tx1"/>
                </a:solidFill>
              </a:endParaRPr>
            </a:p>
            <a:p>
              <a:r>
                <a:rPr lang="bn-BD" dirty="0">
                  <a:solidFill>
                    <a:schemeClr val="tx1"/>
                  </a:solidFill>
                </a:rPr>
                <a:t> </a:t>
              </a:r>
              <a:r>
                <a:rPr lang="bn-BD" sz="2000" dirty="0">
                  <a:solidFill>
                    <a:schemeClr val="tx1"/>
                  </a:solidFill>
                </a:rPr>
                <a:t>অ) </a:t>
              </a:r>
              <a:r>
                <a:rPr lang="bn-IN" sz="2000" dirty="0">
                  <a:solidFill>
                    <a:schemeClr val="tx1"/>
                  </a:solidFill>
                </a:rPr>
                <a:t>শুন্য লভ্যাংশ বৃদ্ধি পদ্ধতি</a:t>
              </a:r>
              <a:r>
                <a:rPr lang="bn-BD" sz="2000" dirty="0">
                  <a:solidFill>
                    <a:schemeClr val="tx1"/>
                  </a:solidFill>
                </a:rPr>
                <a:t>ঃ</a:t>
              </a:r>
              <a:r>
                <a:rPr lang="bn-BD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dirty="0"/>
                <a:t> </a:t>
              </a:r>
              <a:r>
                <a:rPr lang="bn-IN" dirty="0"/>
                <a:t>এ পদ্ধতিতে মনে করা হয় কোম্পানির বর্তমান বছরে যে লভ্যাংশ দিয়েছে</a:t>
              </a:r>
              <a:r>
                <a:rPr lang="en-US" dirty="0"/>
                <a:t>, </a:t>
              </a:r>
              <a:r>
                <a:rPr lang="bn-BD" dirty="0"/>
                <a:t> </a:t>
              </a:r>
              <a:r>
                <a:rPr lang="bn-IN" dirty="0"/>
                <a:t>ভবিষ্যৎ বছরগুল</a:t>
              </a:r>
              <a:r>
                <a:rPr lang="bn-BD" dirty="0"/>
                <a:t>ো</a:t>
              </a:r>
              <a:r>
                <a:rPr lang="bn-IN" dirty="0"/>
                <a:t>তে</a:t>
              </a:r>
              <a:r>
                <a:rPr lang="bn-BD" dirty="0"/>
                <a:t> </a:t>
              </a:r>
              <a:r>
                <a:rPr lang="bn-IN" dirty="0"/>
                <a:t>ও সমপরিমাণ লভ্যাংশ ঘ</a:t>
              </a:r>
              <a:r>
                <a:rPr lang="bn-BD" dirty="0"/>
                <a:t>ো</a:t>
              </a:r>
              <a:r>
                <a:rPr lang="bn-IN" dirty="0"/>
                <a:t>ষণা করবে। অর্থাৎ আগামী বছরগুল</a:t>
              </a:r>
              <a:r>
                <a:rPr lang="bn-BD" dirty="0"/>
                <a:t>ো</a:t>
              </a:r>
              <a:r>
                <a:rPr lang="bn-IN" dirty="0"/>
                <a:t>তে কোম্পানি শেয়ার মালিকদের </a:t>
              </a:r>
              <a:r>
                <a:rPr lang="bn-BD" dirty="0"/>
                <a:t>শেয়ার প্রতি </a:t>
              </a:r>
              <a:r>
                <a:rPr lang="bn-IN" dirty="0"/>
                <a:t>সমপরিমাণ টাকা করে লভ্যাংশ দেবে বলে অনুমান করা হয়।</a:t>
              </a:r>
              <a:endParaRPr lang="bn-BD" dirty="0"/>
            </a:p>
            <a:p>
              <a:endParaRPr lang="bn-BD" dirty="0"/>
            </a:p>
            <a:p>
              <a:endParaRPr lang="bn-BD" dirty="0"/>
            </a:p>
            <a:p>
              <a:endParaRPr lang="bn-BD" dirty="0"/>
            </a:p>
            <a:p>
              <a:r>
                <a:rPr lang="bn-BD" dirty="0"/>
                <a:t>  এখানে,   </a:t>
              </a:r>
              <a:r>
                <a:rPr lang="bn-IN" dirty="0"/>
                <a:t>লভ্যাংশ</a:t>
              </a:r>
              <a:r>
                <a:rPr lang="bn-BD" baseline="-25000" dirty="0"/>
                <a:t>১</a:t>
              </a:r>
              <a:r>
                <a:rPr lang="en-US" dirty="0"/>
                <a:t> = </a:t>
              </a:r>
              <a:r>
                <a:rPr lang="bn-IN" dirty="0"/>
                <a:t>বছরের শেষে প্রত্যাশিত লভ্যাংশ</a:t>
              </a:r>
              <a:endParaRPr lang="en-US" dirty="0"/>
            </a:p>
            <a:p>
              <a:r>
                <a:rPr lang="bn-BD" dirty="0"/>
                <a:t>         </a:t>
              </a:r>
              <a:r>
                <a:rPr lang="bn-IN" dirty="0"/>
                <a:t>শেয়ার মূল্য</a:t>
              </a:r>
              <a:r>
                <a:rPr lang="bn-BD" baseline="-25000" dirty="0"/>
                <a:t>০</a:t>
              </a:r>
              <a:r>
                <a:rPr lang="en-US" dirty="0"/>
                <a:t> = </a:t>
              </a:r>
              <a:r>
                <a:rPr lang="bn-IN" dirty="0"/>
                <a:t>শেয়ারের বর্তমান বাজারমূল্য</a:t>
              </a:r>
              <a:endParaRPr lang="en-US" dirty="0"/>
            </a:p>
            <a:p>
              <a:pPr lvl="0"/>
              <a:endParaRPr lang="bn-BD" dirty="0"/>
            </a:p>
            <a:p>
              <a:pPr lvl="0"/>
              <a:r>
                <a:rPr lang="en-US" dirty="0"/>
                <a:t> 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উদাহরণ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: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একটি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বর্তমান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বাজারমূল্য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</a:t>
              </a:r>
              <a:r>
                <a:rPr lang="bn-BD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২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০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টাকা।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প্রতিষ্ঠানটি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প্রতি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BD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৮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টাকা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ঘােষণা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করে।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সাধারণ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নিম্নরূপ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নির্ণয়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যায়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: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endParaRPr lang="en-US" dirty="0"/>
            </a:p>
            <a:p>
              <a:endParaRPr lang="bn-BD" dirty="0"/>
            </a:p>
            <a:p>
              <a:endParaRPr lang="bn-BD" dirty="0"/>
            </a:p>
            <a:p>
              <a:endParaRPr lang="bn-BD" dirty="0"/>
            </a:p>
            <a:p>
              <a:endParaRPr lang="en-US" dirty="0"/>
            </a:p>
          </p:txBody>
        </p:sp>
        <p:pic>
          <p:nvPicPr>
            <p:cNvPr id="4097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90725" y="2640203"/>
              <a:ext cx="3724275" cy="5601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7212" y="5257800"/>
              <a:ext cx="4344988" cy="533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305336"/>
            <a:ext cx="8686800" cy="6247864"/>
            <a:chOff x="228600" y="304800"/>
            <a:chExt cx="8686800" cy="6247864"/>
          </a:xfrm>
        </p:grpSpPr>
        <p:sp>
          <p:nvSpPr>
            <p:cNvPr id="20481" name="Rectangle 1"/>
            <p:cNvSpPr>
              <a:spLocks noChangeArrowheads="1"/>
            </p:cNvSpPr>
            <p:nvPr/>
          </p:nvSpPr>
          <p:spPr bwMode="auto">
            <a:xfrm>
              <a:off x="228600" y="304800"/>
              <a:ext cx="8686800" cy="62478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bn-BD" sz="1600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BD" sz="2000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আ) 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স্থিরহারে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পদ্ধতি</a:t>
              </a:r>
              <a:r>
                <a:rPr kumimoji="0" lang="bn-BD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</a:p>
            <a:p>
              <a:endParaRPr kumimoji="0" lang="bn-BD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r>
                <a:rPr kumimoji="0" lang="bn-BD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/>
                <a:t>এ পদ্ধতির শর্তাবলিতে ধরে নেয়া হয়</a:t>
              </a:r>
              <a:r>
                <a:rPr lang="en-US" dirty="0"/>
                <a:t>, </a:t>
              </a:r>
              <a:r>
                <a:rPr lang="bn-IN" dirty="0"/>
                <a:t>কোম্পানির লভ্যাংশ প্রতিবছর বৃদ্ধি পাবে এবং এই বৃদ্ধির হার প্রতিবছর একই পরিমাণ থাকবে। উদাহরণস্বরূপ</a:t>
              </a:r>
              <a:r>
                <a:rPr lang="en-US" dirty="0"/>
                <a:t>, </a:t>
              </a:r>
              <a:r>
                <a:rPr lang="bn-IN" dirty="0"/>
                <a:t>কোন</a:t>
              </a:r>
              <a:r>
                <a:rPr lang="bn-BD" dirty="0"/>
                <a:t>ো </a:t>
              </a:r>
              <a:r>
                <a:rPr lang="bn-IN" dirty="0"/>
                <a:t>কোম্পানি যদি বর্তমান বছর ১০ টাকা লভ্যাংশ ঘ</a:t>
              </a:r>
              <a:r>
                <a:rPr lang="bn-BD" dirty="0"/>
                <a:t>ো</a:t>
              </a:r>
              <a:r>
                <a:rPr lang="bn-IN" dirty="0"/>
                <a:t>ষণা করে এবং কোম্পানিটির অনুমিত লভ্যাংশ বৃদ্ধির হার যদি ১০</a:t>
              </a:r>
              <a:r>
                <a:rPr lang="en-US" dirty="0"/>
                <a:t>% </a:t>
              </a:r>
              <a:r>
                <a:rPr lang="bn-IN" dirty="0"/>
                <a:t>হয়</a:t>
              </a:r>
              <a:r>
                <a:rPr lang="en-US" dirty="0"/>
                <a:t>, </a:t>
              </a:r>
              <a:endParaRPr lang="bn-BD" dirty="0"/>
            </a:p>
            <a:p>
              <a:endParaRPr lang="bn-BD" dirty="0"/>
            </a:p>
            <a:p>
              <a:r>
                <a:rPr lang="bn-IN" dirty="0"/>
                <a:t>তবে</a:t>
              </a:r>
              <a:r>
                <a:rPr lang="bn-BD" dirty="0"/>
                <a:t> </a:t>
              </a:r>
              <a:r>
                <a:rPr lang="bn-IN" dirty="0"/>
                <a:t>১ বছর পর প্রত্যাশিত লভ্যাংশ হবে ১০</a:t>
              </a:r>
              <a:r>
                <a:rPr lang="en-US" dirty="0"/>
                <a:t> (</a:t>
              </a:r>
              <a:r>
                <a:rPr lang="bn-IN" dirty="0"/>
                <a:t>১</a:t>
              </a:r>
              <a:r>
                <a:rPr lang="en-US" dirty="0"/>
                <a:t>+</a:t>
              </a:r>
              <a:r>
                <a:rPr lang="bn-IN" dirty="0"/>
                <a:t>০</a:t>
              </a:r>
              <a:r>
                <a:rPr lang="en-US" dirty="0"/>
                <a:t>.</a:t>
              </a:r>
              <a:r>
                <a:rPr lang="bn-IN" dirty="0"/>
                <a:t>১০</a:t>
              </a:r>
              <a:r>
                <a:rPr lang="en-US" dirty="0"/>
                <a:t>) = </a:t>
              </a:r>
              <a:r>
                <a:rPr lang="bn-IN" dirty="0"/>
                <a:t>১১ টাকা।</a:t>
              </a:r>
              <a:endParaRPr lang="bn-BD" dirty="0"/>
            </a:p>
            <a:p>
              <a:r>
                <a:rPr lang="bn-BD" dirty="0"/>
                <a:t>   </a:t>
              </a:r>
              <a:r>
                <a:rPr lang="bn-IN" dirty="0"/>
                <a:t> ২ বছর পর প্রত্যাশিত লভ্যাংশ হবে ১১</a:t>
              </a:r>
              <a:r>
                <a:rPr lang="en-US" dirty="0"/>
                <a:t> (</a:t>
              </a:r>
              <a:r>
                <a:rPr lang="bn-IN" dirty="0"/>
                <a:t>১</a:t>
              </a:r>
              <a:r>
                <a:rPr lang="en-US" dirty="0"/>
                <a:t>+</a:t>
              </a:r>
              <a:r>
                <a:rPr lang="bn-IN" dirty="0"/>
                <a:t>০</a:t>
              </a:r>
              <a:r>
                <a:rPr lang="en-US" dirty="0"/>
                <a:t>.</a:t>
              </a:r>
              <a:r>
                <a:rPr lang="bn-IN" dirty="0"/>
                <a:t>১০</a:t>
              </a:r>
              <a:r>
                <a:rPr lang="en-US" dirty="0"/>
                <a:t>) = </a:t>
              </a:r>
              <a:r>
                <a:rPr lang="bn-IN" dirty="0"/>
                <a:t>১২</a:t>
              </a:r>
              <a:r>
                <a:rPr lang="en-US" dirty="0"/>
                <a:t>.</a:t>
              </a:r>
              <a:r>
                <a:rPr lang="bn-IN" dirty="0"/>
                <a:t>১ টাকা </a:t>
              </a:r>
              <a:endParaRPr lang="bn-BD" dirty="0"/>
            </a:p>
            <a:p>
              <a:r>
                <a:rPr lang="bn-BD" dirty="0"/>
                <a:t>    </a:t>
              </a:r>
              <a:r>
                <a:rPr lang="bn-IN" dirty="0"/>
                <a:t>৩ বছর পর প্রত্যাশিত লভ্যাংশ হবে ১২</a:t>
              </a:r>
              <a:r>
                <a:rPr lang="en-US" dirty="0"/>
                <a:t>.</a:t>
              </a:r>
              <a:r>
                <a:rPr lang="bn-IN" dirty="0"/>
                <a:t>১</a:t>
              </a:r>
              <a:r>
                <a:rPr lang="en-US" dirty="0"/>
                <a:t> (</a:t>
              </a:r>
              <a:r>
                <a:rPr lang="bn-IN" dirty="0"/>
                <a:t>১</a:t>
              </a:r>
              <a:r>
                <a:rPr lang="en-US" dirty="0"/>
                <a:t>+</a:t>
              </a:r>
              <a:r>
                <a:rPr lang="bn-IN" dirty="0"/>
                <a:t>০</a:t>
              </a:r>
              <a:r>
                <a:rPr lang="en-US" dirty="0"/>
                <a:t>.</a:t>
              </a:r>
              <a:r>
                <a:rPr lang="bn-IN" dirty="0"/>
                <a:t>১০</a:t>
              </a:r>
              <a:r>
                <a:rPr lang="en-US" dirty="0"/>
                <a:t>) = </a:t>
              </a:r>
              <a:r>
                <a:rPr lang="bn-IN" dirty="0"/>
                <a:t>১৩</a:t>
              </a:r>
              <a:r>
                <a:rPr lang="en-US" dirty="0"/>
                <a:t>.</a:t>
              </a:r>
              <a:r>
                <a:rPr lang="bn-IN" dirty="0"/>
                <a:t>৩১ টাকা</a:t>
              </a:r>
              <a:endParaRPr lang="en-US" dirty="0"/>
            </a:p>
            <a:p>
              <a:r>
                <a:rPr lang="bn-BD" dirty="0"/>
                <a:t>    </a:t>
              </a:r>
              <a:r>
                <a:rPr lang="bn-IN" dirty="0"/>
                <a:t>এভাবে প্রতিছর প্রত্যাশিত লভ্যাংশ ১০</a:t>
              </a:r>
              <a:r>
                <a:rPr lang="en-US" dirty="0"/>
                <a:t>% </a:t>
              </a:r>
              <a:r>
                <a:rPr lang="bn-IN" dirty="0"/>
                <a:t>হারে বৃদ্ধি পেতে থাকে।</a:t>
              </a:r>
              <a:endParaRPr lang="en-US" dirty="0"/>
            </a:p>
            <a:p>
              <a:endParaRPr kumimoji="0" lang="bn-BD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স্থির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পদ্ধতিতে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সাধারণ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নিম্নরূপে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নির্ণয়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করা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যায়ঃ</a:t>
              </a:r>
              <a:endParaRPr lang="en-US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indent="5000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3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                 </a:t>
              </a:r>
            </a:p>
            <a:p>
              <a:pPr lvl="0" indent="5000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3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           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এখানে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, =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, (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+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3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                 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বর্তমান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বছরের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Vrinda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3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                                     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মূল্য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=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বর্তমান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বাজারমূল্য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3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                   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বৃদ্ধির</a:t>
              </a:r>
              <a:r>
                <a:rPr lang="bn-IN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হার।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4550" y="4191000"/>
              <a:ext cx="4899378" cy="6096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2400" y="384512"/>
            <a:ext cx="8763000" cy="5940088"/>
            <a:chOff x="228600" y="304800"/>
            <a:chExt cx="8763000" cy="5940088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228600" y="304800"/>
              <a:ext cx="8763000" cy="59400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n-IN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উদারহণ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: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একটি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সাধারণ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নির্ণয়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করতে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চায়।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বর্তমান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বাজারমূল্য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১৫০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টাকা।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কোম্পানিটি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সদ্য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সমাপ্ত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প্রতি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১৫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টাকা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দেয়।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অতীত রেকর্ড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পর্যাল</a:t>
              </a:r>
              <a:r>
                <a:rPr kumimoji="0" lang="bn-BD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ো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চনা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দেখা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যায়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লভ্যাংশ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গড়ে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৫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শতাংশ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হারে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বৃদ্ধি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পায়।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কোম্পানির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ও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সাধারণ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শেয়ার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মূলধন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ব্যয়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নিম্নরূপে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নির্ধারণ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করা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যায়ঃ</a:t>
              </a:r>
              <a:endParaRPr kumimoji="0" lang="bn-BD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n-BD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rgbClr val="000000"/>
                </a:solidFill>
                <a:latin typeface="Mangal" pitchFamily="18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n-B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indent="904875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 </a:t>
              </a:r>
              <a:r>
                <a:rPr lang="bn-IN" dirty="0">
                  <a:solidFill>
                    <a:srgbClr val="000000"/>
                  </a:solidFill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উদারহণ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: </a:t>
              </a:r>
              <a:r>
                <a:rPr lang="bn-IN" dirty="0"/>
                <a:t>একটি কোম্পানি বর্তমান বছরের শেষে ১২ টাকা হারে লভ্যাংশ দেবে বলে সিদ্ধান্ত নেয় এবং</a:t>
              </a:r>
              <a:r>
                <a:rPr lang="en-US" dirty="0"/>
                <a:t> </a:t>
              </a:r>
              <a:r>
                <a:rPr lang="bn-IN" dirty="0"/>
                <a:t>আগামী বছরগুল</a:t>
              </a:r>
              <a:r>
                <a:rPr lang="bn-BD" dirty="0"/>
                <a:t>ো</a:t>
              </a:r>
              <a:r>
                <a:rPr lang="bn-IN" dirty="0"/>
                <a:t>তে এই লভ্যাংশ ১০</a:t>
              </a:r>
              <a:r>
                <a:rPr lang="en-US" dirty="0"/>
                <a:t>% </a:t>
              </a:r>
              <a:r>
                <a:rPr lang="bn-IN" dirty="0"/>
                <a:t>হারে বৃদ্ধি পাবে বলে কোম্পানি প্রত্যাশা করে। কোম্পানির</a:t>
              </a:r>
              <a:r>
                <a:rPr lang="en-US" dirty="0"/>
                <a:t> </a:t>
              </a:r>
              <a:r>
                <a:rPr lang="bn-BD" dirty="0"/>
                <a:t> </a:t>
              </a:r>
              <a:r>
                <a:rPr lang="bn-IN" dirty="0"/>
                <a:t>শেয়ারের বর্তমান বাজারমূল্য ১২৫ টাকা হলে</a:t>
              </a:r>
              <a:r>
                <a:rPr lang="en-US" dirty="0"/>
                <a:t>, </a:t>
              </a:r>
              <a:r>
                <a:rPr lang="bn-IN" dirty="0"/>
                <a:t>মূলধন ব্যয় নির্ণয় কর।</a:t>
              </a:r>
              <a:endParaRPr lang="en-US" dirty="0"/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n-B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bn-BD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n-B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904875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endParaRPr lang="bn-BD" dirty="0">
                <a:solidFill>
                  <a:srgbClr val="000000"/>
                </a:solidFill>
                <a:latin typeface="Vrinda" pitchFamily="34" charset="0"/>
                <a:ea typeface="Times New Roman" pitchFamily="18" charset="0"/>
                <a:cs typeface="Vrinda" pitchFamily="34" charset="0"/>
              </a:endParaRPr>
            </a:p>
            <a:p>
              <a:pPr marL="0" marR="0" lvl="0" indent="904875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n-I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bn-BD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Vrinda" pitchFamily="34" charset="0"/>
                </a:rPr>
                <a:t>                    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143125" y="1802368"/>
              <a:ext cx="4867275" cy="1398032"/>
              <a:chOff x="2066925" y="1790700"/>
              <a:chExt cx="4867275" cy="1398032"/>
            </a:xfrm>
          </p:grpSpPr>
          <p:pic>
            <p:nvPicPr>
              <p:cNvPr id="25601" name="Picture 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66925" y="1790700"/>
                <a:ext cx="4867275" cy="5143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</p:pic>
          <p:pic>
            <p:nvPicPr>
              <p:cNvPr id="2560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38625" y="2286000"/>
                <a:ext cx="2695575" cy="5334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267200" y="2819400"/>
                <a:ext cx="2667000" cy="36933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</a:t>
                </a:r>
                <a:r>
                  <a:rPr lang="bn-IN" dirty="0"/>
                  <a:t>১৫</a:t>
                </a:r>
                <a:r>
                  <a:rPr lang="en-US" dirty="0"/>
                  <a:t>.</a:t>
                </a:r>
                <a:r>
                  <a:rPr lang="bn-IN" i="1" dirty="0"/>
                  <a:t>৫</a:t>
                </a:r>
                <a:r>
                  <a:rPr lang="en-US" i="1" dirty="0"/>
                  <a:t>%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295525" y="4297918"/>
              <a:ext cx="4867275" cy="1493282"/>
              <a:chOff x="2295525" y="4210050"/>
              <a:chExt cx="4867275" cy="1493282"/>
            </a:xfrm>
          </p:grpSpPr>
          <p:pic>
            <p:nvPicPr>
              <p:cNvPr id="11" name="Picture 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95525" y="4210050"/>
                <a:ext cx="4867275" cy="5143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</p:pic>
          <p:pic>
            <p:nvPicPr>
              <p:cNvPr id="25606" name="Picture 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10075" y="4724400"/>
                <a:ext cx="2752725" cy="6096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4343400" y="5334000"/>
                <a:ext cx="2819400" cy="36933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= ২০.৫৬%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1173</Words>
  <Application>Microsoft Office PowerPoint</Application>
  <PresentationFormat>On-screen Show (4:3)</PresentationFormat>
  <Paragraphs>166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128</cp:revision>
  <dcterms:created xsi:type="dcterms:W3CDTF">2020-05-27T11:17:57Z</dcterms:created>
  <dcterms:modified xsi:type="dcterms:W3CDTF">2020-06-04T18:02:30Z</dcterms:modified>
</cp:coreProperties>
</file>