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1" r:id="rId12"/>
    <p:sldId id="280" r:id="rId13"/>
    <p:sldId id="283" r:id="rId14"/>
    <p:sldId id="282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5" autoAdjust="0"/>
    <p:restoredTop sz="71352" autoAdjust="0"/>
  </p:normalViewPr>
  <p:slideViewPr>
    <p:cSldViewPr>
      <p:cViewPr>
        <p:scale>
          <a:sx n="42" d="100"/>
          <a:sy n="42" d="100"/>
        </p:scale>
        <p:origin x="-121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850E1-57D3-4686-A038-446A0D18D70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8B24A-7093-48A5-BB7A-62A154D5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4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শিক্ষকের</a:t>
            </a:r>
            <a:r>
              <a:rPr lang="bn-BD" baseline="0" dirty="0" smtClean="0"/>
              <a:t> জন্য । শ্রেণিকক্ষে উপস্থাপন না করলেও চলবে।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 শিক্ষার্থীদেরকে</a:t>
            </a:r>
            <a:r>
              <a:rPr lang="bn-IN" baseline="0" dirty="0" smtClean="0"/>
              <a:t> খাতায় লিখতে বলবে।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চিত্রের প্রাণিগুলোর বৈশিষ্ট্য</a:t>
            </a:r>
            <a:r>
              <a:rPr lang="bn-BD" baseline="0" dirty="0" smtClean="0"/>
              <a:t>, দেহের গঠন বসবাসের মধ্যে পার্থক্যগুলো শিক্ষার্থীর কাছ থেকে বের করে আনার চেষ্টা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প্রতিটি ধাপের নামকরণে শিক্ষার্থীদের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bn-BD" baseline="0" dirty="0" smtClean="0"/>
              <a:t>সাহায্য কর</a:t>
            </a:r>
            <a:r>
              <a:rPr lang="en-US" baseline="0" dirty="0" err="1" smtClean="0"/>
              <a:t>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bn-BD" baseline="0" dirty="0" smtClean="0"/>
          </a:p>
          <a:p>
            <a:r>
              <a:rPr lang="bn-BD" baseline="0" dirty="0" smtClean="0"/>
              <a:t>তবে এক্ষেত্রে ধাপগুলোর 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bn-IN" baseline="0" dirty="0" smtClean="0"/>
              <a:t>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অংশগ্রহন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bn-IN" baseline="0" dirty="0" smtClean="0"/>
              <a:t>নো যেতে</a:t>
            </a:r>
            <a:r>
              <a:rPr lang="bn-BD" baseline="0" dirty="0" smtClean="0"/>
              <a:t> পারে</a:t>
            </a:r>
            <a:r>
              <a:rPr lang="bn-IN" baseline="0" dirty="0" smtClean="0"/>
              <a:t> </a:t>
            </a:r>
            <a:r>
              <a:rPr lang="bn-BD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2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 শিক্ষার্থীদেরকে</a:t>
            </a:r>
            <a:r>
              <a:rPr lang="bn-IN" baseline="0" dirty="0" smtClean="0"/>
              <a:t> খাতায় লিখতে বলবে।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94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5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6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পারেন।এ শেণির কিছু উদাহরণ শিক্ষার্থীদের কাছ থেকে বের করে আনার চেষ্টা করতে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পারেন।এ শেণির কিছু উদাহরণ শিক্ষার্থীদের কাছ থেকে বের করে আনার চেষ্টা করতে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পারেন।এ শেণির কিছু উদাহরণ শিক্ষার্থীদের কাছ থেকে বের করে আনার চেষ্টা করতে পারেন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76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ননকর্ডাটা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ননকর্ডাটা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ননকর্ডাটা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22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1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শব্দগুলো</a:t>
            </a:r>
            <a:r>
              <a:rPr lang="bn-BD" baseline="0" dirty="0" smtClean="0"/>
              <a:t> শিক্ষার্থীদেরকে খাতায় লিখে নিতে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4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শিক্ষকের</a:t>
            </a:r>
            <a:r>
              <a:rPr lang="bn-BD" baseline="0" dirty="0" smtClean="0"/>
              <a:t> জন্য । শ্রেণিকক্ষে উপস্থাপন না করলেও চলবে।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7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উপস্থাপনের</a:t>
            </a:r>
            <a:r>
              <a:rPr lang="bn-BD" baseline="0" dirty="0" smtClean="0"/>
              <a:t> পূর্বে শিক্ষার্থীদেরকে জলে ও স্থলে বাস করে এমন কিছু প্রাণির নাম উল্লেখ করতে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প্রদর্শনের</a:t>
            </a:r>
            <a:r>
              <a:rPr lang="bn-BD" baseline="0" dirty="0" smtClean="0"/>
              <a:t> পূর্বে শিক্ষার্থীদের কাছে প্রশ্ন করতে পারেন বৃক্ষে ও মরুভূমিতে বাস করে এমন কিছু প্রাণির উদাহরণ দাও।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6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কাছে প্রশ্ন করতে পারেন  কেন কর্ডাটা পর্বকে তিনটি উপপর্বে ভাগ করা হয়েছে? শিক্ষার্থীরা উত্তর দেয়ার চেষ্টা করবে না পারলে শিক্ষক বলে দিতে পারেন যে তাদের</a:t>
            </a:r>
            <a:r>
              <a:rPr lang="en-US" baseline="0" dirty="0" smtClean="0"/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প্রাথমিক অবস্থায় ফুলকারন্ধ্র, ফাঁপা স্নায়ুরজ্জু থাকে।</a:t>
            </a:r>
            <a:r>
              <a:rPr lang="bn-BD" baseline="0" dirty="0" smtClean="0"/>
              <a:t>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থাকে।তাদের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মধ্যে কর্ডাটা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 তাদের মধ্যে কর্ডা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র বেশিরভাগ বৈশিষ্ট্য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লক্ষ্য করা যায় না।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9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কাছে প্রশ্ন করতে পারেন  কেন  সেফালোকর্ডাটাকে উপকর্ডাটা পর্বে রাখা হয়েছে ? শিক্ষার্থীরা উত্তর দেয়ার চেষ্টা করবে না পারলে শিক্ষক বলে দিতে পারেন যে তাদেরকে দেখতে মাছের মত দেখায় এবং সারা জীবনই এদের দেহে নটোকর্ডের উপস্থিতি লক্ষ্য করা যায়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।তাদের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মধ্যে কর্ডাটার বেশির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 তাদের মধ্যে কর্ডার বেশিরভাগ বৈশিষ্ট্য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লক্ষ্য করা যায় না।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বলে দিতে পারেন কেন ভার্টিব্রাটা পর্বের প্রাণিরা মেরুদন্ডী? এ ক্ষেত্রে মেরুদন্ডী প্রাণির বৈশিষ্ট্য উল্লেখ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B24A-7093-48A5-BB7A-62A154D55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mail-ibrahimkhalil6065@gmail.com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43"/>
            <a:ext cx="898571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52" y="3272614"/>
            <a:ext cx="5197101" cy="3721599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51" y="89979"/>
            <a:ext cx="5197102" cy="313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r="15577"/>
          <a:stretch/>
        </p:blipFill>
        <p:spPr>
          <a:xfrm>
            <a:off x="-15240" y="-1"/>
            <a:ext cx="4124092" cy="32263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328177B-0F96-48B9-9A44-1F4361DD95CB}"/>
              </a:ext>
            </a:extLst>
          </p:cNvPr>
          <p:cNvGrpSpPr/>
          <p:nvPr/>
        </p:nvGrpSpPr>
        <p:grpSpPr>
          <a:xfrm>
            <a:off x="0" y="2055430"/>
            <a:ext cx="9305953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9" name="Freeform: Shape 3">
              <a:extLst>
                <a:ext uri="{FF2B5EF4-FFF2-40B4-BE49-F238E27FC236}">
                  <a16:creationId xmlns="" xmlns:a16="http://schemas.microsoft.com/office/drawing/2014/main" id="{F24112EE-37FF-4392-B84B-DC039546CD8F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4">
              <a:extLst>
                <a:ext uri="{FF2B5EF4-FFF2-40B4-BE49-F238E27FC236}">
                  <a16:creationId xmlns="" xmlns:a16="http://schemas.microsoft.com/office/drawing/2014/main" id="{187653FB-E77D-41BA-89A5-771F01C7B6B8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5">
              <a:extLst>
                <a:ext uri="{FF2B5EF4-FFF2-40B4-BE49-F238E27FC236}">
                  <a16:creationId xmlns="" xmlns:a16="http://schemas.microsoft.com/office/drawing/2014/main" id="{2E462B87-03B1-4DF7-97E7-F819DC906E9A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="" xmlns:a16="http://schemas.microsoft.com/office/drawing/2014/main" id="{EC71AA08-C526-4DBB-BAB1-DCE3D68B654D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7">
              <a:extLst>
                <a:ext uri="{FF2B5EF4-FFF2-40B4-BE49-F238E27FC236}">
                  <a16:creationId xmlns="" xmlns:a16="http://schemas.microsoft.com/office/drawing/2014/main" id="{D00C5464-3AAB-4B27-A142-9AD79ABCD943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="" xmlns:a16="http://schemas.microsoft.com/office/drawing/2014/main" id="{AD2F493B-CE5A-4E8A-9BAB-8DE84A3ABB78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9">
              <a:extLst>
                <a:ext uri="{FF2B5EF4-FFF2-40B4-BE49-F238E27FC236}">
                  <a16:creationId xmlns="" xmlns:a16="http://schemas.microsoft.com/office/drawing/2014/main" id="{DB09F93A-9975-443D-9764-D1C16896CAC5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0">
              <a:extLst>
                <a:ext uri="{FF2B5EF4-FFF2-40B4-BE49-F238E27FC236}">
                  <a16:creationId xmlns="" xmlns:a16="http://schemas.microsoft.com/office/drawing/2014/main" id="{F1BBC4F4-5BD1-4E1B-9FEB-8AFDE1E35D47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11">
              <a:extLst>
                <a:ext uri="{FF2B5EF4-FFF2-40B4-BE49-F238E27FC236}">
                  <a16:creationId xmlns="" xmlns:a16="http://schemas.microsoft.com/office/drawing/2014/main" id="{9D8EDDD7-4EC2-4F88-905D-DB504E2DD3B0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4D9BED4-F526-4E4E-8E53-AFBBF58711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4" y="-7973"/>
            <a:ext cx="4835942" cy="70021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44D9D38-5CCC-4209-975D-03DB1E19B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562" y="-7975"/>
            <a:ext cx="4858868" cy="70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4648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ভার্টিব্রাটা (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Vertebrata)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915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উপপর্বের প্রাণীরাই মেরুদণ্ডী প্রাণী হিসেবে পরিচিত।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181600"/>
            <a:ext cx="38862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ঊট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ব্যাঙ ও কুমির।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0"/>
            <a:ext cx="2619375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7334" r="11829" b="6800"/>
          <a:stretch/>
        </p:blipFill>
        <p:spPr>
          <a:xfrm>
            <a:off x="3048000" y="2880360"/>
            <a:ext cx="2865120" cy="2004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11780"/>
            <a:ext cx="2667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258183"/>
            <a:ext cx="523572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র্বের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066800"/>
            <a:ext cx="56388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   (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তিন মিনিট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704" y="269260"/>
            <a:ext cx="64008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 লক্ষ কর এবং নিচের প্রশ্নগুলোর উত্তর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48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486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দেহের গঠন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562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বৈশিষ্ট্যের মধ্যে কোন পার্থক্য আছে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" b="5360"/>
          <a:stretch/>
        </p:blipFill>
        <p:spPr>
          <a:xfrm>
            <a:off x="259236" y="945525"/>
            <a:ext cx="2491425" cy="18335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t="1226" r="20000" b="-1226"/>
          <a:stretch/>
        </p:blipFill>
        <p:spPr>
          <a:xfrm>
            <a:off x="285907" y="3207765"/>
            <a:ext cx="2483805" cy="2126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t="4957" r="10938"/>
          <a:stretch/>
        </p:blipFill>
        <p:spPr>
          <a:xfrm>
            <a:off x="3202309" y="3296733"/>
            <a:ext cx="2587590" cy="2037268"/>
          </a:xfrm>
          <a:prstGeom prst="rect">
            <a:avLst/>
          </a:prstGeom>
        </p:spPr>
      </p:pic>
      <p:pic>
        <p:nvPicPr>
          <p:cNvPr id="17" name="Picture 16" descr="cro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721" y="3279253"/>
            <a:ext cx="2516877" cy="2054747"/>
          </a:xfrm>
          <a:prstGeom prst="rect">
            <a:avLst/>
          </a:prstGeom>
        </p:spPr>
      </p:pic>
      <p:pic>
        <p:nvPicPr>
          <p:cNvPr id="30" name="Picture 29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933" y="1033481"/>
            <a:ext cx="2073334" cy="1825723"/>
          </a:xfrm>
          <a:prstGeom prst="rect">
            <a:avLst/>
          </a:prstGeom>
        </p:spPr>
      </p:pic>
      <p:pic>
        <p:nvPicPr>
          <p:cNvPr id="35" name="Picture 34" descr="haturi hangga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834" y="1045154"/>
            <a:ext cx="1810731" cy="1691637"/>
          </a:xfrm>
          <a:prstGeom prst="rect">
            <a:avLst/>
          </a:prstGeom>
        </p:spPr>
      </p:pic>
      <p:pic>
        <p:nvPicPr>
          <p:cNvPr id="36" name="Picture 35" descr="Cyclostomata (Petromijan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6160" y="1191230"/>
            <a:ext cx="1752599" cy="15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01759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59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মেরুদন্ডীপ্রাণীর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2562614"/>
            <a:ext cx="2082482" cy="188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Mammalia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28762" y="2437914"/>
            <a:ext cx="2282957" cy="1982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44967" y="2484570"/>
            <a:ext cx="2370586" cy="1831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Reptilia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61108" y="2484570"/>
            <a:ext cx="2042160" cy="196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Amphibia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61108" y="2419096"/>
            <a:ext cx="2138305" cy="2009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Osteichthyes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39188" y="2389912"/>
            <a:ext cx="2286000" cy="215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Chondrichtyes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20150323">
            <a:off x="3472745" y="2586853"/>
            <a:ext cx="2197396" cy="176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Cyclostomata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63234" y="2282238"/>
            <a:ext cx="2857500" cy="25445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6302" y="3305147"/>
            <a:ext cx="1981200" cy="714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৭টি শ্রেণী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23333 -0.228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31771 0.071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5625 0.322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9063 0.383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9375 0.21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3611 -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5278 -0.321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258183"/>
            <a:ext cx="4982454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র্বের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066800"/>
            <a:ext cx="56388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   (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তিন মিনিট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b="12181"/>
          <a:stretch/>
        </p:blipFill>
        <p:spPr>
          <a:xfrm>
            <a:off x="202223" y="1371600"/>
            <a:ext cx="4369777" cy="29718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56162" y="436930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শ্রেণি- সাইক্লোস্টোমাটা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5334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 লম্বা না খাট?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33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লম্বাটে দেহ।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334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দেহে আঁইশ ও যুগ্ন পাখনা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334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দেহে আঁইশ ও যুগ্ন পাখনা অনুপস্থিত।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334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মুখে চোয়াল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yclostomata (Petromijan).jp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371600"/>
            <a:ext cx="3911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55900" y="53873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মুখছিদ্র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গোলাকার 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চোয়ালবিহীন।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541276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উদাহরণঃপেট্রোমাইজন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4" grpId="0"/>
      <p:bldP spid="14" grpId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1923615"/>
            <a:ext cx="5143501" cy="3475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9260" y="283904"/>
            <a:ext cx="6705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শ্রেণি- কনড্রিকথিস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প্রাণিটি কোথায়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72261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পর্বের সকল প্রাণী সমুদ্রে বাস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880" y="571911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কানকো আছে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0" y="574177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কানকো  থাকে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5730238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হাড় শক্ত না নরম?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73813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কঙ্কাল তরুণাস্থিময়।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280" y="5702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হাতুড়ি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6495" y="5741775"/>
            <a:ext cx="49453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দেহে কোন ধরনের আইশ  থাকে?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5702180"/>
            <a:ext cx="533400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দেহে  প্ল্যাক্যেড আইশ  থাকে?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958424"/>
            <a:ext cx="2762250" cy="1657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r="8196"/>
          <a:stretch/>
        </p:blipFill>
        <p:spPr>
          <a:xfrm>
            <a:off x="163830" y="1855120"/>
            <a:ext cx="4914900" cy="35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6" grpId="0"/>
      <p:bldP spid="6" grpId="1"/>
      <p:bldP spid="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3" b="23916"/>
          <a:stretch/>
        </p:blipFill>
        <p:spPr>
          <a:xfrm>
            <a:off x="449581" y="914400"/>
            <a:ext cx="7848600" cy="3105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8" y="776256"/>
            <a:ext cx="8468101" cy="338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5562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কোন পানিতে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638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অধিকাংশই স্বাদু পানির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5459" y="5638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কোন আঁইশ আছে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6278" y="5638801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 সাইক্রোয়েড, গ্যানয়েড ধরণের আঁইশ দ্বারা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900" y="5619766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কিসের সাহায্যে শ্বাসকার্য চালায়?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8678" y="5423357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মাথার দুই পাশে চার জোড়া ফুলকা থাকে। ফুলকার সাহায্যে শ্বাসকার্য চালায়।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4360" y="5424964"/>
            <a:ext cx="41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,কাতল মাছ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4162" y="168620"/>
            <a:ext cx="584807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অসটিকথিস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5" b="10148"/>
          <a:stretch/>
        </p:blipFill>
        <p:spPr>
          <a:xfrm>
            <a:off x="298480" y="3432826"/>
            <a:ext cx="2139920" cy="220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7" b="14664"/>
          <a:stretch/>
        </p:blipFill>
        <p:spPr>
          <a:xfrm>
            <a:off x="6205537" y="3305979"/>
            <a:ext cx="2504123" cy="23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12240"/>
            <a:ext cx="5201920" cy="376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23" y="1427480"/>
            <a:ext cx="5304377" cy="37749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6" name="Rectangle 5"/>
          <p:cNvSpPr/>
          <p:nvPr/>
        </p:nvSpPr>
        <p:spPr>
          <a:xfrm>
            <a:off x="2667000" y="762000"/>
            <a:ext cx="467948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শ্রেণি- উভচর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577283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দেহে কী আঁইশ আছে?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546" y="5853849"/>
            <a:ext cx="437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দেহ ত্বক আঁইশবিহীন।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" y="5749067"/>
            <a:ext cx="889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দেহ ত্বক নরম না শক্ত?  শুস্ক না ভেজা? গ্রন্থিযুক্ত না গ্রন্থিবিহীন?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772834"/>
            <a:ext cx="700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দেহ ত্বক নরম, পাতলা ভেজা ও গ্রন্থিযুক্ত।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0" y="5808658"/>
            <a:ext cx="459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রক্ত শীতল না গরম?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1360" y="57728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এরা শীতল রক্তের প্রাণী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8943" y="58614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কুনোব্যাঙ।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7163" y="-502531"/>
            <a:ext cx="5356269" cy="7391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1" y="499794"/>
            <a:ext cx="7568297" cy="567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0802" y="191869"/>
            <a:ext cx="5410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শ্রেণি- সরীসৃপ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943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বুকে ভর 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দের ত্বক দেখতে 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ত্বক শুষ্ক ও আঁইশযুক্ত।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019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দের পায়ে কয়টি নখরযুক্ত আঙ্গুল 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943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চারপায়ে পাঁচটি করে নখরযুক্ত আঙ্গুল আছে।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5943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কুমির, সাপ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0D1763-22BD-438A-999F-6FE3423215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492" y="-92393"/>
            <a:ext cx="9257492" cy="72199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A277F5-8F80-4A59-B968-752EAACC77C7}"/>
              </a:ext>
            </a:extLst>
          </p:cNvPr>
          <p:cNvSpPr txBox="1"/>
          <p:nvPr/>
        </p:nvSpPr>
        <p:spPr>
          <a:xfrm>
            <a:off x="3462290" y="715568"/>
            <a:ext cx="2105928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5" y="304800"/>
            <a:ext cx="2468745" cy="28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4159" b="2826"/>
          <a:stretch/>
        </p:blipFill>
        <p:spPr>
          <a:xfrm>
            <a:off x="6007110" y="153352"/>
            <a:ext cx="2457887" cy="2838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300" y="2960369"/>
            <a:ext cx="4739947" cy="386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ইব্রাহিমখালিল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প্রধান শিক্ষক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বক্রিকান্দি আদর্শ উচ্চ বিদ্যালয়,দেবাদ্বার,কুমিল্লা।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6"/>
              </a:rPr>
              <a:t>Email-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6"/>
              </a:rPr>
              <a:t>ibrahimkhalil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6065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6"/>
              </a:rPr>
              <a:t>@gmail.com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মোবাইল-০১৮১৫৮০৬০৬৫৬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7727" y="2961322"/>
            <a:ext cx="4316655" cy="387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শ্রেণী-৮ম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বিষয়-বিজ্ঞান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অধায়-এক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সময়-৫০মিনিট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9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30314"/>
            <a:ext cx="9174480" cy="6735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130314"/>
            <a:ext cx="56749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শ্রেণি- পক্ষীকুল 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r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408" y="1219200"/>
            <a:ext cx="5451736" cy="361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দেহ কী দ্বারা আবৃত?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9080" y="5765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পাখির দেহ পালকে আবৃত।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480" y="571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কয়টি পা এবং কয়টি ডানা আছে?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8105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সামনের দু’পা ডানায় ও চোয়াল চঞ্চুতে পরিণত হয়েছে।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1668" y="5765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 কিভাবে আকাশে উড়ে?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2408" y="581412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ফুসফুসের সাথে বায়ুথলি থাকায় এরা সহজে উড়তে পারে।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8480" y="5765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উদাহরণঃ কাক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হাঁস,দোয়েল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45348" y="81171"/>
            <a:ext cx="632096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শ্রেণি- স্তন্যপায়ী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237" y="990600"/>
            <a:ext cx="7284352" cy="41127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82785" y="5814120"/>
            <a:ext cx="422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দেহ কী দ্বারা আবৃত?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9558" y="5774502"/>
            <a:ext cx="471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দেহ লোম দ্বারা আবৃত।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5893" y="5775009"/>
            <a:ext cx="501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এরা কীভাবে বংশ বিস্তার করে?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0405" y="5683389"/>
            <a:ext cx="666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এরা সন্তান প্রসবের মাধ্যমে বংশ বৃদ্ধি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5893" y="5797853"/>
            <a:ext cx="433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রক্ত শীতল না উষ্ণ?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8319" y="570368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এরা উষ্ণ রক্তের প্রাণী।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589812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বাঘ, হাতি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,হরিণ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1323597" y="990609"/>
            <a:ext cx="7284352" cy="4112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327" r="11033" b="13749"/>
          <a:stretch/>
        </p:blipFill>
        <p:spPr>
          <a:xfrm>
            <a:off x="1354087" y="1098550"/>
            <a:ext cx="7269221" cy="40047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10149" y="5820709"/>
            <a:ext cx="44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শিশুরা কী পান করে বড়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6410" y="4780181"/>
            <a:ext cx="519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শিশুরা মাতৃদুগধ পান করে বড়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14" grpId="0"/>
      <p:bldP spid="14" grpId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419" y="6082812"/>
            <a:ext cx="556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 উল্লেখপূর্বক প্রাণীগুলোকে শ্রেণিভূক্ত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479" y="3601327"/>
            <a:ext cx="2176628" cy="2424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3536" y="746760"/>
            <a:ext cx="4876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913343"/>
            <a:ext cx="204002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r="24000"/>
          <a:stretch/>
        </p:blipFill>
        <p:spPr>
          <a:xfrm rot="5400000">
            <a:off x="2987223" y="3624174"/>
            <a:ext cx="2177883" cy="2379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r="5854" b="6267"/>
          <a:stretch/>
        </p:blipFill>
        <p:spPr>
          <a:xfrm rot="5400000">
            <a:off x="5924910" y="3369222"/>
            <a:ext cx="2168591" cy="2895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21" y="2040221"/>
            <a:ext cx="2336800" cy="1556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7254" b="16047"/>
          <a:stretch/>
        </p:blipFill>
        <p:spPr>
          <a:xfrm flipH="1">
            <a:off x="306788" y="1913146"/>
            <a:ext cx="2113680" cy="1683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r="22251" b="14686"/>
          <a:stretch/>
        </p:blipFill>
        <p:spPr>
          <a:xfrm>
            <a:off x="3003330" y="1882666"/>
            <a:ext cx="2262825" cy="16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5181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4134" y="2321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ইউরোকর্ডাটার ২টি বৈশিষ্ট্য উল্লেখ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3505199"/>
            <a:ext cx="8077200" cy="1228130"/>
            <a:chOff x="952500" y="3505199"/>
            <a:chExt cx="5556187" cy="1228130"/>
          </a:xfrm>
        </p:grpSpPr>
        <p:sp>
          <p:nvSpPr>
            <p:cNvPr id="5" name="TextBox 4"/>
            <p:cNvSpPr txBox="1"/>
            <p:nvPr/>
          </p:nvSpPr>
          <p:spPr>
            <a:xfrm>
              <a:off x="2393887" y="3958352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 চিত্রের প্রাণীটির দুইটি বৈশিষ্ট্য বল।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3505199"/>
              <a:ext cx="1415256" cy="12281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81000" y="4938474"/>
            <a:ext cx="7467600" cy="1508565"/>
            <a:chOff x="381000" y="4938474"/>
            <a:chExt cx="7467600" cy="15085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938474"/>
              <a:ext cx="2052638" cy="150856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67000" y="5257800"/>
              <a:ext cx="518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চিত্রের প্রাণীটির দুইটি বৈশিষ্ট্য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উল্লেখসহ বসবাসের স্থানের নাম বল।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3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4181"/>
            <a:ext cx="4953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বায়ুথলি, নটকর্ড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8DC83A-2C5D-4CE2-8A9A-D211EB94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831" y="-60960"/>
            <a:ext cx="9253829" cy="68106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4400" y="3924300"/>
            <a:ext cx="4114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6200" y="1600200"/>
            <a:ext cx="1524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" y="3733800"/>
            <a:ext cx="1524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715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গঠনগত দিক থেকে কোন গ্রুপের প্রাণীর শরীর বেশি শক্ত এবং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17212"/>
            <a:ext cx="708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গ্রুপ-ক ও গ্রুপ-খ এর মধ্যে প্রধান পার্থক্য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5715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প্রাণিগুলো কোন কোন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15383" r="46667" b="17547"/>
          <a:stretch/>
        </p:blipFill>
        <p:spPr>
          <a:xfrm rot="5400000">
            <a:off x="1864806" y="1106889"/>
            <a:ext cx="1942475" cy="23448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8738" r="25011" b="9040"/>
          <a:stretch/>
        </p:blipFill>
        <p:spPr>
          <a:xfrm>
            <a:off x="6675542" y="1238896"/>
            <a:ext cx="2239857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581400"/>
            <a:ext cx="2125995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41" y="1206450"/>
            <a:ext cx="2306842" cy="1993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40" y="3627120"/>
            <a:ext cx="2184759" cy="170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>
          <a:xfrm>
            <a:off x="1584960" y="3733801"/>
            <a:ext cx="1866900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4876800" cy="3600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33399"/>
            <a:ext cx="7620000" cy="1095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Phylum</a:t>
            </a:r>
            <a:r>
              <a:rPr lang="en-US" sz="4800" dirty="0" smtClean="0">
                <a:solidFill>
                  <a:srgbClr val="FF0000"/>
                </a:solidFill>
              </a:rPr>
              <a:t> - </a:t>
            </a:r>
            <a:r>
              <a:rPr lang="en-US" sz="4800" dirty="0" err="1" smtClean="0">
                <a:solidFill>
                  <a:srgbClr val="FF0000"/>
                </a:solidFill>
              </a:rPr>
              <a:t>Chordata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473" y="304800"/>
            <a:ext cx="2667000" cy="6858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08860"/>
            <a:ext cx="9067799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প্রাণীগুলোর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করতে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সনাক্তকারী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 smtClean="0"/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t="14445" r="19682" b="10918"/>
          <a:stretch/>
        </p:blipFill>
        <p:spPr>
          <a:xfrm>
            <a:off x="375557" y="1385172"/>
            <a:ext cx="4082143" cy="4017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95600" y="1944469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‘ক’ মেরুদণ্ডী না অমেরুদণ্ডী প্রাণী?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জলে না স্থলে বসবাস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410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‘খ’ জলে না স্থলে বসবাস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2580" y="548639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‘খ’ মেরুদণ্ডী না অমেরুদণ্ডী প্রাণী?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59165"/>
            <a:ext cx="6781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392792"/>
            <a:ext cx="4076700" cy="4017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2480" y="1621303"/>
            <a:ext cx="914400" cy="1133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6965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914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0780" y="84504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791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‘ক’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‘খ’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79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‘ক’ কোথায় বসবাস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791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‘খ’ কোথায় বসবাস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562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মেরুদণ্ডী প্রাণীরা পৃথিবীর সকল পরিবেশে বসবাস করে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যেমনঃ স্থলচর, জলচর, বৃক্ষবাসী, মরুবাসী, মেরুবাসী, গুহাবাসী ও খেচর।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29625"/>
            <a:ext cx="708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/>
          <a:stretch/>
        </p:blipFill>
        <p:spPr>
          <a:xfrm>
            <a:off x="5097780" y="1748136"/>
            <a:ext cx="3524250" cy="3225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5882" b="9450"/>
          <a:stretch/>
        </p:blipFill>
        <p:spPr>
          <a:xfrm>
            <a:off x="502920" y="1748135"/>
            <a:ext cx="3992880" cy="32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63957"/>
            <a:ext cx="716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কর্ডাটা পর্বকে তিনটি উপপর্বে ভাগ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1139550"/>
            <a:ext cx="541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ইউরো কর্ডাটা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Urochordata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ক) প্রাথমিক অবস্থায় ফুলকারন্ধ্র, ফাঁপা স্নায়ুরজ্জু থাকে।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খ) শুধুমাত্র লার্ভা অবস্থায় এদের লেজে নটোকর্ড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410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উদাহরণঃ অ্যাসিডিয়া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b="13889"/>
          <a:stretch/>
        </p:blipFill>
        <p:spPr>
          <a:xfrm>
            <a:off x="714375" y="1752600"/>
            <a:ext cx="75152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705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সেফালোকর্ডাটা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Cephalochordata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ephalochor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09800"/>
            <a:ext cx="8991600" cy="1854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সারা জীবনই এদের দেহে নটোকর্ডের উপস্থিতি লক্ষ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দেখতে মাছের মত।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181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ব্যাঙ্কিওস্টোমা।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1387</Words>
  <Application>Microsoft Office PowerPoint</Application>
  <PresentationFormat>On-screen Show (4:3)</PresentationFormat>
  <Paragraphs>184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Windows User</cp:lastModifiedBy>
  <cp:revision>164</cp:revision>
  <dcterms:created xsi:type="dcterms:W3CDTF">2006-08-16T00:00:00Z</dcterms:created>
  <dcterms:modified xsi:type="dcterms:W3CDTF">2020-06-23T06:18:25Z</dcterms:modified>
</cp:coreProperties>
</file>