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20"/>
  </p:notesMasterIdLst>
  <p:sldIdLst>
    <p:sldId id="256" r:id="rId4"/>
    <p:sldId id="257" r:id="rId5"/>
    <p:sldId id="258" r:id="rId6"/>
    <p:sldId id="260" r:id="rId7"/>
    <p:sldId id="272" r:id="rId8"/>
    <p:sldId id="268" r:id="rId9"/>
    <p:sldId id="271" r:id="rId10"/>
    <p:sldId id="261" r:id="rId11"/>
    <p:sldId id="266" r:id="rId12"/>
    <p:sldId id="265" r:id="rId13"/>
    <p:sldId id="264" r:id="rId14"/>
    <p:sldId id="267" r:id="rId15"/>
    <p:sldId id="263" r:id="rId16"/>
    <p:sldId id="269" r:id="rId17"/>
    <p:sldId id="262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E62"/>
    <a:srgbClr val="1A4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AE46B-D39A-454E-81D6-743B076E07E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0DD40-8C44-49E6-992F-1C3A4736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32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0DD40-8C44-49E6-992F-1C3A4736F6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4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88B9E-0E5E-460F-9108-CFF68BDC8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34FE8C-A4A1-4596-8F43-26A0835C5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4BB69-4AED-49FC-B148-743C1699F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C65C9-63F4-4A06-8280-04F91050E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121B2-6B61-41C5-89F2-A611E440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4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EB424-CF09-41B6-BCED-B039DF6C1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8BD8C-FDF5-4893-A82D-1D211E9E3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6C817-D769-42F3-8440-E6CCD1C3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0571E-AC62-4F88-8361-786602714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1425F-3B41-4BE5-8B4F-74857F893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2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C63FDA-94AE-429C-BA5B-3A68551D7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0B9E2E-F043-43D4-BC2E-8D95D044A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C9CFA-D6A7-4B81-8713-4BCBB4C09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4D22A-24D3-4F5D-8230-55B8C2831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35B6C-76AF-4E8F-B3D5-46526414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55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905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99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56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63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91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50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7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80F1C-BFDB-48B6-A99E-B8F0192B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47A14-6B26-4D18-9273-B2CCB42E1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149A7-5E51-4B42-9A94-DFE190AA9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FA49C-2E8A-4C76-B5C5-4E62AC15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147B5-6C5A-44D0-A786-F785F39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83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01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31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63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6337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4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3919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26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38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44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1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1AA95-46B2-4C66-B0C7-F8175FC6D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60989-EDF1-423C-8AB9-FC04B9638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E7BB6-2EBE-43A3-ADF3-6A3EBA4B0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DB3A6-8665-477C-828E-B4BE927F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BD424-4665-4EBA-B836-D1085F831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50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91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55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06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83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37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713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200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63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07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08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AC570-6709-49FA-A06B-7BC595A1F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65AA0-E77D-4837-A717-77318A6A7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F5F1C-189C-45D5-9ED8-38D662C4B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79461-0D13-476B-8B01-DEF198160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DF7A7-DB26-4F4B-8EA4-83480D4BB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A91F1-CDAC-4853-B0D3-32707C9EB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627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731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3614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456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64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5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5C101-5E5E-4721-8765-EF77BE8D9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03BCB-04E2-48CE-A064-14CAE3D2F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635A4-2483-4E28-BC00-616903D6A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EDE64-0968-4650-8E78-A1D170A6BD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63126C-E175-4DD9-959F-3EF4ED280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0A2C52-7FD4-4599-8345-D0DA3EB9A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6EA524-1A78-4C98-8E99-66D123D5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7C6E50-B577-4852-9DC9-4D647620E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CBBB3-1806-4D93-8511-907EE1A8D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C01E2C-1E08-4807-9024-DC89BD203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35493-1017-4164-9841-59AB52242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92A38-D2B3-4A0B-A45C-A4BCE92CF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6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7BCE0E-CA87-498D-B289-ECA9AA0C9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9977ED-A76A-4966-9195-D830C9935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05360-88FE-470C-9B5B-1737281AA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1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B308A-2C64-4F37-8D38-CDD3F42D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19EF4-D35C-4E56-9BD8-CB9B6C800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26C3B-6ED0-4353-8919-2D80C3FCF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6CE4B-E4B7-4EB5-81E4-10777CA55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6F8FA-539F-4678-9326-626C839CA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1D7B7-7F4E-4935-930D-6E274FF13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8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A3DFB-835A-4805-B6F3-7A2BF59D4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64B750-994A-497E-81A4-0B83C4072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74A9E-47CA-4A07-A243-20948C423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639C5-6615-4C2D-AF26-EA1DA625E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56194-64B0-4831-AC8A-8E130E53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86967-B9E0-417F-91F4-3695CA7AC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6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31C832-B41B-4FFE-83FE-96D7BA462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810E3-BA3A-4FBE-9022-80C7CCE72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DA5B8-D39C-435A-9F9E-5E2AB035AC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CFCA6-7D35-4694-A356-344845388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64A26-261A-433E-ABA3-97CFE02F1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0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8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396C-0F30-4E9B-AB5B-433F51FC5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9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7690A5-1BAC-420B-82DC-B39636854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10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265D22-89A0-4014-8094-38240236E273}"/>
              </a:ext>
            </a:extLst>
          </p:cNvPr>
          <p:cNvSpPr txBox="1"/>
          <p:nvPr/>
        </p:nvSpPr>
        <p:spPr>
          <a:xfrm>
            <a:off x="552450" y="457200"/>
            <a:ext cx="10934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 পাশের বাক্যাংশের সাথে ডান পাশের বাক্যাংশের মিলকরণ কর।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716B94D-5818-4B0B-B0CD-70278AF583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845749"/>
              </p:ext>
            </p:extLst>
          </p:nvPr>
        </p:nvGraphicFramePr>
        <p:xfrm>
          <a:off x="987425" y="1903749"/>
          <a:ext cx="8940800" cy="4579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0400">
                  <a:extLst>
                    <a:ext uri="{9D8B030D-6E8A-4147-A177-3AD203B41FA5}">
                      <a16:colId xmlns:a16="http://schemas.microsoft.com/office/drawing/2014/main" val="1471724125"/>
                    </a:ext>
                  </a:extLst>
                </a:gridCol>
                <a:gridCol w="4470400">
                  <a:extLst>
                    <a:ext uri="{9D8B030D-6E8A-4147-A177-3AD203B41FA5}">
                      <a16:colId xmlns:a16="http://schemas.microsoft.com/office/drawing/2014/main" val="2811694714"/>
                    </a:ext>
                  </a:extLst>
                </a:gridCol>
              </a:tblGrid>
              <a:tr h="7176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164094"/>
                  </a:ext>
                </a:extLst>
              </a:tr>
              <a:tr h="38620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16142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A32FB80-BF33-4C42-8025-830957247630}"/>
              </a:ext>
            </a:extLst>
          </p:cNvPr>
          <p:cNvSpPr txBox="1"/>
          <p:nvPr/>
        </p:nvSpPr>
        <p:spPr>
          <a:xfrm>
            <a:off x="1184275" y="305315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 থাকতে হয়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D2949A-1375-4FE2-A4CB-2B61F5B78C0E}"/>
              </a:ext>
            </a:extLst>
          </p:cNvPr>
          <p:cNvSpPr txBox="1"/>
          <p:nvPr/>
        </p:nvSpPr>
        <p:spPr>
          <a:xfrm>
            <a:off x="1184275" y="4106621"/>
            <a:ext cx="4146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ভ্রাতৃত্ববোধ হ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মানুষের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53082A-7900-43D9-94EA-C4B5FEDE8180}"/>
              </a:ext>
            </a:extLst>
          </p:cNvPr>
          <p:cNvSpPr txBox="1"/>
          <p:nvPr/>
        </p:nvSpPr>
        <p:spPr>
          <a:xfrm>
            <a:off x="1073151" y="5160088"/>
            <a:ext cx="4368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পরোপকার,জীবের দয়া হলো  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E3C36D-39EB-45A0-A1E8-368FE60F1D48}"/>
              </a:ext>
            </a:extLst>
          </p:cNvPr>
          <p:cNvSpPr txBox="1"/>
          <p:nvPr/>
        </p:nvSpPr>
        <p:spPr>
          <a:xfrm>
            <a:off x="6861177" y="3214304"/>
            <a:ext cx="2905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মহৎ গুণ   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8C89CB-9472-4D45-A546-FFD689F9F83B}"/>
              </a:ext>
            </a:extLst>
          </p:cNvPr>
          <p:cNvSpPr txBox="1"/>
          <p:nvPr/>
        </p:nvSpPr>
        <p:spPr>
          <a:xfrm>
            <a:off x="6689728" y="4106621"/>
            <a:ext cx="2641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 গুণাবলি   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367BE3-D8A2-4EC5-81C8-954440BE6EF8}"/>
              </a:ext>
            </a:extLst>
          </p:cNvPr>
          <p:cNvSpPr txBox="1"/>
          <p:nvPr/>
        </p:nvSpPr>
        <p:spPr>
          <a:xfrm>
            <a:off x="6896100" y="5169476"/>
            <a:ext cx="1774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প্রাণীহত্যা    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D9FE16-1BC2-48C9-97D4-9D5CA9CBF7D8}"/>
              </a:ext>
            </a:extLst>
          </p:cNvPr>
          <p:cNvSpPr txBox="1"/>
          <p:nvPr/>
        </p:nvSpPr>
        <p:spPr>
          <a:xfrm>
            <a:off x="2486025" y="1887636"/>
            <a:ext cx="89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15DF8B-AB59-4DAB-9E89-C5FA8C5044E2}"/>
              </a:ext>
            </a:extLst>
          </p:cNvPr>
          <p:cNvSpPr txBox="1"/>
          <p:nvPr/>
        </p:nvSpPr>
        <p:spPr>
          <a:xfrm>
            <a:off x="6864352" y="1919998"/>
            <a:ext cx="89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 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DA5C493-A37A-4A3A-9BA2-A096FD849759}"/>
              </a:ext>
            </a:extLst>
          </p:cNvPr>
          <p:cNvCxnSpPr>
            <a:cxnSpLocks/>
          </p:cNvCxnSpPr>
          <p:nvPr/>
        </p:nvCxnSpPr>
        <p:spPr>
          <a:xfrm>
            <a:off x="4038600" y="3478063"/>
            <a:ext cx="2822577" cy="18940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38B80B1-1614-4ABF-BBE7-78241D3EEAEC}"/>
              </a:ext>
            </a:extLst>
          </p:cNvPr>
          <p:cNvCxnSpPr>
            <a:cxnSpLocks/>
          </p:cNvCxnSpPr>
          <p:nvPr/>
        </p:nvCxnSpPr>
        <p:spPr>
          <a:xfrm flipV="1">
            <a:off x="5130803" y="3648823"/>
            <a:ext cx="1765297" cy="8117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C5EC08-C080-488D-A965-81DAF5336EE4}"/>
              </a:ext>
            </a:extLst>
          </p:cNvPr>
          <p:cNvCxnSpPr>
            <a:cxnSpLocks/>
          </p:cNvCxnSpPr>
          <p:nvPr/>
        </p:nvCxnSpPr>
        <p:spPr>
          <a:xfrm flipV="1">
            <a:off x="2486025" y="4550748"/>
            <a:ext cx="4264028" cy="14690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704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04EC2FB-3088-4D97-828D-21FD88BD1623}"/>
              </a:ext>
            </a:extLst>
          </p:cNvPr>
          <p:cNvGrpSpPr/>
          <p:nvPr/>
        </p:nvGrpSpPr>
        <p:grpSpPr>
          <a:xfrm>
            <a:off x="866775" y="2012783"/>
            <a:ext cx="8743950" cy="2832434"/>
            <a:chOff x="1238250" y="3429000"/>
            <a:chExt cx="8743950" cy="283243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645A10-9CDC-4B3F-8BD7-43A4A529F733}"/>
                </a:ext>
              </a:extLst>
            </p:cNvPr>
            <p:cNvSpPr txBox="1"/>
            <p:nvPr/>
          </p:nvSpPr>
          <p:spPr>
            <a:xfrm>
              <a:off x="1238250" y="3429000"/>
              <a:ext cx="8743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১)</a:t>
              </a:r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বৌদ্ধ ধর্ম মতে</a:t>
              </a:r>
              <a:r>
                <a:rPr lang="en-US" sz="4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bn-BD" sz="4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নীতিবানকে-------------বলা হয়। </a:t>
              </a:r>
              <a:endPara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12D8E9A-37DA-4C6B-8649-03E9A839C908}"/>
                </a:ext>
              </a:extLst>
            </p:cNvPr>
            <p:cNvSpPr txBox="1"/>
            <p:nvPr/>
          </p:nvSpPr>
          <p:spPr>
            <a:xfrm>
              <a:off x="1238250" y="4460496"/>
              <a:ext cx="8743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২)</a:t>
              </a:r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দুশ্চরিত্র ব্যক্তি সমাজের--------------।  </a:t>
              </a:r>
              <a:endPara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B289BB4-6BFE-4573-AFE8-84F94A3E47C4}"/>
                </a:ext>
              </a:extLst>
            </p:cNvPr>
            <p:cNvSpPr txBox="1"/>
            <p:nvPr/>
          </p:nvSpPr>
          <p:spPr>
            <a:xfrm>
              <a:off x="1238250" y="5491993"/>
              <a:ext cx="8743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৩)</a:t>
              </a:r>
              <a:r>
                <a:rPr lang="bn-BD" sz="4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চরিত্রবান ব্যক্তিকে সবাই----------------করে।   </a:t>
              </a:r>
              <a:endPara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EF9C916-8C81-4B0E-83F9-403976FB369C}"/>
              </a:ext>
            </a:extLst>
          </p:cNvPr>
          <p:cNvGrpSpPr/>
          <p:nvPr/>
        </p:nvGrpSpPr>
        <p:grpSpPr>
          <a:xfrm>
            <a:off x="866775" y="296734"/>
            <a:ext cx="6334125" cy="1107996"/>
            <a:chOff x="695325" y="1615842"/>
            <a:chExt cx="6334125" cy="110799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2593C6E-D39A-48D7-B839-7B5697CE900C}"/>
                </a:ext>
              </a:extLst>
            </p:cNvPr>
            <p:cNvSpPr txBox="1"/>
            <p:nvPr/>
          </p:nvSpPr>
          <p:spPr>
            <a:xfrm>
              <a:off x="1238250" y="1615842"/>
              <a:ext cx="5791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শূন্যস্থান পূরণ কর। </a:t>
              </a:r>
              <a:endPara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F68F09FB-BFA5-47FB-BD2F-861CA6E8DAC0}"/>
                </a:ext>
              </a:extLst>
            </p:cNvPr>
            <p:cNvSpPr/>
            <p:nvPr/>
          </p:nvSpPr>
          <p:spPr>
            <a:xfrm>
              <a:off x="695325" y="1981200"/>
              <a:ext cx="352425" cy="285750"/>
            </a:xfrm>
            <a:prstGeom prst="cub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B78FEF-DD6D-4EC5-A1A9-95E7F6A3992C}"/>
              </a:ext>
            </a:extLst>
          </p:cNvPr>
          <p:cNvSpPr txBox="1"/>
          <p:nvPr/>
        </p:nvSpPr>
        <p:spPr>
          <a:xfrm>
            <a:off x="1219200" y="7600226"/>
            <a:ext cx="2571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শীলব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2BCFCB-7D56-4CA1-877B-D12D654E6FBE}"/>
              </a:ext>
            </a:extLst>
          </p:cNvPr>
          <p:cNvSpPr txBox="1"/>
          <p:nvPr/>
        </p:nvSpPr>
        <p:spPr>
          <a:xfrm>
            <a:off x="4086225" y="7600225"/>
            <a:ext cx="230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BC0FE2-7914-45C2-A71D-209233E20E6C}"/>
              </a:ext>
            </a:extLst>
          </p:cNvPr>
          <p:cNvSpPr txBox="1"/>
          <p:nvPr/>
        </p:nvSpPr>
        <p:spPr>
          <a:xfrm>
            <a:off x="7200900" y="7600225"/>
            <a:ext cx="2095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প্রশংসা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5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0.40521 -0.8358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-4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17187 -0.68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3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8593 -0.5310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-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2D4EE7-01C6-4319-9C5C-7AB32A3EBD1D}"/>
              </a:ext>
            </a:extLst>
          </p:cNvPr>
          <p:cNvSpPr txBox="1"/>
          <p:nvPr/>
        </p:nvSpPr>
        <p:spPr>
          <a:xfrm>
            <a:off x="4400550" y="171450"/>
            <a:ext cx="3390900" cy="1107996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8A24D7-5C57-4789-999D-D2C6000A8BF4}"/>
              </a:ext>
            </a:extLst>
          </p:cNvPr>
          <p:cNvSpPr txBox="1"/>
          <p:nvPr/>
        </p:nvSpPr>
        <p:spPr>
          <a:xfrm>
            <a:off x="1524000" y="2875002"/>
            <a:ext cx="990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1A4B77-6C6E-4B6D-8B5E-E7996623B1AD}"/>
              </a:ext>
            </a:extLst>
          </p:cNvPr>
          <p:cNvSpPr/>
          <p:nvPr/>
        </p:nvSpPr>
        <p:spPr>
          <a:xfrm>
            <a:off x="762000" y="3238500"/>
            <a:ext cx="5715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8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B83DA4-A40E-4632-B3A0-B23E5A5B018E}"/>
              </a:ext>
            </a:extLst>
          </p:cNvPr>
          <p:cNvSpPr txBox="1"/>
          <p:nvPr/>
        </p:nvSpPr>
        <p:spPr>
          <a:xfrm>
            <a:off x="4505325" y="190495"/>
            <a:ext cx="2343150" cy="1107996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82B9BF-A03B-4ABF-B538-EEAB18BA3F40}"/>
              </a:ext>
            </a:extLst>
          </p:cNvPr>
          <p:cNvGrpSpPr/>
          <p:nvPr/>
        </p:nvGrpSpPr>
        <p:grpSpPr>
          <a:xfrm>
            <a:off x="1381125" y="2206346"/>
            <a:ext cx="8591550" cy="3559347"/>
            <a:chOff x="1381125" y="2206346"/>
            <a:chExt cx="8591550" cy="35593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EFEB76A-DE87-4625-9EF1-F6C8AD8A7777}"/>
                </a:ext>
              </a:extLst>
            </p:cNvPr>
            <p:cNvSpPr txBox="1"/>
            <p:nvPr/>
          </p:nvSpPr>
          <p:spPr>
            <a:xfrm>
              <a:off x="1381125" y="3318956"/>
              <a:ext cx="85915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(ক)</a:t>
              </a:r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নৈতিক শিক্ষার মূল ভিত্তি কী?</a:t>
              </a:r>
              <a:endPara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D7B381-8992-4134-976B-4FF08A68E4BF}"/>
                </a:ext>
              </a:extLst>
            </p:cNvPr>
            <p:cNvSpPr txBox="1"/>
            <p:nvPr/>
          </p:nvSpPr>
          <p:spPr>
            <a:xfrm>
              <a:off x="1381125" y="4157604"/>
              <a:ext cx="66103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(খ)</a:t>
              </a:r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শীল পালনকারীকে কী বলা হয়?</a:t>
              </a:r>
              <a:endPara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23C38E-15DF-4A0B-8E19-E3B6A18A93D6}"/>
                </a:ext>
              </a:extLst>
            </p:cNvPr>
            <p:cNvSpPr txBox="1"/>
            <p:nvPr/>
          </p:nvSpPr>
          <p:spPr>
            <a:xfrm>
              <a:off x="1381125" y="4996252"/>
              <a:ext cx="71056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(গ)</a:t>
              </a:r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প্রাতিমোক্ষ শীল কারা পালন করেন?</a:t>
              </a:r>
              <a:endPara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34A843-4182-40D6-9B0B-1360650E170E}"/>
                </a:ext>
              </a:extLst>
            </p:cNvPr>
            <p:cNvSpPr txBox="1"/>
            <p:nvPr/>
          </p:nvSpPr>
          <p:spPr>
            <a:xfrm>
              <a:off x="1381125" y="2206346"/>
              <a:ext cx="39052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সংক্ষেপে উত্তর দাও।</a:t>
              </a:r>
              <a:endPara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Cube 7">
            <a:extLst>
              <a:ext uri="{FF2B5EF4-FFF2-40B4-BE49-F238E27FC236}">
                <a16:creationId xmlns:a16="http://schemas.microsoft.com/office/drawing/2014/main" id="{8F86FEE7-C786-4807-9163-AC092A296D5D}"/>
              </a:ext>
            </a:extLst>
          </p:cNvPr>
          <p:cNvSpPr/>
          <p:nvPr/>
        </p:nvSpPr>
        <p:spPr>
          <a:xfrm rot="11133448" flipV="1">
            <a:off x="968159" y="2434354"/>
            <a:ext cx="351426" cy="313423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94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2C3C15-AEF9-4BE9-AE9C-38C106F32C57}"/>
              </a:ext>
            </a:extLst>
          </p:cNvPr>
          <p:cNvGrpSpPr/>
          <p:nvPr/>
        </p:nvGrpSpPr>
        <p:grpSpPr>
          <a:xfrm>
            <a:off x="1028700" y="1523316"/>
            <a:ext cx="9182100" cy="4552800"/>
            <a:chOff x="1028700" y="1523316"/>
            <a:chExt cx="9182100" cy="45528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A2F339D-6FD6-49E7-8F18-D97F08001E24}"/>
                </a:ext>
              </a:extLst>
            </p:cNvPr>
            <p:cNvSpPr txBox="1"/>
            <p:nvPr/>
          </p:nvSpPr>
          <p:spPr>
            <a:xfrm>
              <a:off x="1143000" y="1523316"/>
              <a:ext cx="5676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(ক)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ৈতিক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</a:t>
              </a:r>
              <a:r>
                <a:rPr lang="bn-BD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BD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ূ</a:t>
              </a:r>
              <a:r>
                <a:rPr lang="bn-BD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ভিত্তি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F5084E-A22B-4C08-88DE-511326D191D3}"/>
                </a:ext>
              </a:extLst>
            </p:cNvPr>
            <p:cNvSpPr txBox="1"/>
            <p:nvPr/>
          </p:nvSpPr>
          <p:spPr>
            <a:xfrm>
              <a:off x="1028700" y="2277651"/>
              <a:ext cx="7372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bn-BD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BD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0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রঃ</a:t>
              </a:r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শীলই</a:t>
              </a:r>
              <a:r>
                <a:rPr lang="en-US" sz="4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হচ্</a:t>
              </a:r>
              <a:r>
                <a:rPr lang="bn-BD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en-US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en-US" sz="40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নৈতিক</a:t>
              </a:r>
              <a:r>
                <a:rPr lang="en-US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bn-BD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্ষার</a:t>
              </a:r>
              <a:r>
                <a:rPr lang="en-US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</a:t>
              </a:r>
              <a:r>
                <a:rPr lang="en-US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ভিত্তি</a:t>
              </a:r>
              <a:r>
                <a:rPr lang="en-US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6EEA47-1F9C-4FE5-BE6D-6A86490B0B6A}"/>
                </a:ext>
              </a:extLst>
            </p:cNvPr>
            <p:cNvSpPr txBox="1"/>
            <p:nvPr/>
          </p:nvSpPr>
          <p:spPr>
            <a:xfrm>
              <a:off x="1143000" y="2985537"/>
              <a:ext cx="4924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(খ)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bn-BD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bn-BD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BD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BD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ব</a:t>
              </a:r>
              <a:r>
                <a:rPr lang="bn-BD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bn-BD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 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054641-9A8C-4664-B9DB-0279C5351125}"/>
                </a:ext>
              </a:extLst>
            </p:cNvPr>
            <p:cNvSpPr txBox="1"/>
            <p:nvPr/>
          </p:nvSpPr>
          <p:spPr>
            <a:xfrm>
              <a:off x="1276350" y="3830910"/>
              <a:ext cx="8934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bn-BD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BD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bn-BD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নীতিবানকে</a:t>
              </a:r>
              <a:r>
                <a:rPr lang="en-US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bn-BD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0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বান</a:t>
              </a:r>
              <a:r>
                <a:rPr lang="en-US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</a:t>
              </a:r>
              <a:r>
                <a:rPr lang="bn-BD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bn-BD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 ।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33C4D4-61D7-4E32-B7D7-38EDED2CBECB}"/>
                </a:ext>
              </a:extLst>
            </p:cNvPr>
            <p:cNvSpPr txBox="1"/>
            <p:nvPr/>
          </p:nvSpPr>
          <p:spPr>
            <a:xfrm>
              <a:off x="1143000" y="4567446"/>
              <a:ext cx="6705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খ)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প্রাতিমোক্ষ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bn-BD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BD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bn-BD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BD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 </a:t>
              </a:r>
              <a:r>
                <a:rPr lang="bn-BD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bn-BD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?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D6FC2C-77E3-44F1-B21B-A98030A88B3A}"/>
                </a:ext>
              </a:extLst>
            </p:cNvPr>
            <p:cNvSpPr txBox="1"/>
            <p:nvPr/>
          </p:nvSpPr>
          <p:spPr>
            <a:xfrm>
              <a:off x="1143000" y="5368230"/>
              <a:ext cx="7372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bn-BD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0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তরঃ</a:t>
              </a:r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ভিক্ষুরা</a:t>
              </a:r>
              <a:r>
                <a:rPr lang="en-US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প্রাতিমোক্</a:t>
              </a:r>
              <a:r>
                <a:rPr lang="bn-BD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শীল</a:t>
              </a:r>
              <a:r>
                <a:rPr lang="en-US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পালন</a:t>
              </a:r>
              <a:r>
                <a:rPr lang="en-US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76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8B5FC3A-835C-4C78-9A4D-D821F0E34FEA}"/>
              </a:ext>
            </a:extLst>
          </p:cNvPr>
          <p:cNvGrpSpPr/>
          <p:nvPr/>
        </p:nvGrpSpPr>
        <p:grpSpPr>
          <a:xfrm>
            <a:off x="1390650" y="3257549"/>
            <a:ext cx="10801350" cy="830997"/>
            <a:chOff x="1390650" y="3257549"/>
            <a:chExt cx="10801350" cy="8309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1E21CC9-FEB7-4B95-9E34-197D5FA9C505}"/>
                </a:ext>
              </a:extLst>
            </p:cNvPr>
            <p:cNvSpPr txBox="1"/>
            <p:nvPr/>
          </p:nvSpPr>
          <p:spPr>
            <a:xfrm>
              <a:off x="2076450" y="3257549"/>
              <a:ext cx="101155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as-IN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as-IN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শীলবান</a:t>
              </a:r>
              <a:r>
                <a: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ব্যক্তির</a:t>
              </a:r>
              <a:r>
                <a: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গুণাব</a:t>
              </a:r>
              <a:r>
                <a:rPr lang="as-IN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as-IN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িখ</a:t>
              </a:r>
              <a:r>
                <a: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2" name="Cube 1">
              <a:extLst>
                <a:ext uri="{FF2B5EF4-FFF2-40B4-BE49-F238E27FC236}">
                  <a16:creationId xmlns:a16="http://schemas.microsoft.com/office/drawing/2014/main" id="{30BF582C-B35C-4C46-B98E-B113C9800873}"/>
                </a:ext>
              </a:extLst>
            </p:cNvPr>
            <p:cNvSpPr/>
            <p:nvPr/>
          </p:nvSpPr>
          <p:spPr>
            <a:xfrm>
              <a:off x="1390650" y="3429000"/>
              <a:ext cx="495300" cy="405972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C37E10-8824-4314-AE09-017D971C0EDA}"/>
              </a:ext>
            </a:extLst>
          </p:cNvPr>
          <p:cNvGrpSpPr/>
          <p:nvPr/>
        </p:nvGrpSpPr>
        <p:grpSpPr>
          <a:xfrm>
            <a:off x="4581525" y="171450"/>
            <a:ext cx="3409950" cy="1107996"/>
            <a:chOff x="4629150" y="647700"/>
            <a:chExt cx="3409950" cy="11079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89DDF5A-A0D8-4542-A55C-6181BCDDBB4F}"/>
                </a:ext>
              </a:extLst>
            </p:cNvPr>
            <p:cNvSpPr txBox="1"/>
            <p:nvPr/>
          </p:nvSpPr>
          <p:spPr>
            <a:xfrm>
              <a:off x="4629150" y="647700"/>
              <a:ext cx="34099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বাড়িকাজ</a:t>
              </a:r>
              <a:endPara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8ED802D-BF7C-4CB7-9CAD-8A45BFB7364D}"/>
                </a:ext>
              </a:extLst>
            </p:cNvPr>
            <p:cNvCxnSpPr>
              <a:cxnSpLocks/>
            </p:cNvCxnSpPr>
            <p:nvPr/>
          </p:nvCxnSpPr>
          <p:spPr>
            <a:xfrm>
              <a:off x="4886325" y="1466850"/>
              <a:ext cx="22288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991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43F8205-30A1-47A1-B09B-5AB20834B860}"/>
              </a:ext>
            </a:extLst>
          </p:cNvPr>
          <p:cNvGrpSpPr/>
          <p:nvPr/>
        </p:nvGrpSpPr>
        <p:grpSpPr>
          <a:xfrm>
            <a:off x="0" y="-2"/>
            <a:ext cx="12792891" cy="6858001"/>
            <a:chOff x="0" y="-2"/>
            <a:chExt cx="12792891" cy="68580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AC9D3C8-1055-4D02-BBDF-F0F36D237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"/>
              <a:ext cx="12192000" cy="685800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46F868F-D418-4D63-A124-5D970ECB78BC}"/>
                </a:ext>
              </a:extLst>
            </p:cNvPr>
            <p:cNvSpPr txBox="1"/>
            <p:nvPr/>
          </p:nvSpPr>
          <p:spPr>
            <a:xfrm>
              <a:off x="7020741" y="4628945"/>
              <a:ext cx="577215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dirty="0">
                  <a:solidFill>
                    <a:srgbClr val="1A461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13800" dirty="0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8459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0CAB74-E3B9-4212-AD18-77458999A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8AE081-6481-48E4-88AA-9DC2BD483149}"/>
              </a:ext>
            </a:extLst>
          </p:cNvPr>
          <p:cNvSpPr txBox="1"/>
          <p:nvPr/>
        </p:nvSpPr>
        <p:spPr>
          <a:xfrm>
            <a:off x="5886450" y="295275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BD" sz="9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633C4D4-61D7-4E32-B7D7-38EDED2CBECB}"/>
              </a:ext>
            </a:extLst>
          </p:cNvPr>
          <p:cNvSpPr txBox="1"/>
          <p:nvPr/>
        </p:nvSpPr>
        <p:spPr>
          <a:xfrm>
            <a:off x="5257800" y="1844754"/>
            <a:ext cx="4305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9639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B8E08B-D533-4784-B700-7ECBB0FBC759}"/>
              </a:ext>
            </a:extLst>
          </p:cNvPr>
          <p:cNvSpPr txBox="1"/>
          <p:nvPr/>
        </p:nvSpPr>
        <p:spPr>
          <a:xfrm>
            <a:off x="4424363" y="1587476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অংথুইপ্রু দেওয়ান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95DC3-63DA-49A1-B05E-8DBB4A352852}"/>
              </a:ext>
            </a:extLst>
          </p:cNvPr>
          <p:cNvSpPr txBox="1"/>
          <p:nvPr/>
        </p:nvSpPr>
        <p:spPr>
          <a:xfrm>
            <a:off x="4629150" y="2333953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3648C3-605A-4025-BE74-D64D6C1049FC}"/>
              </a:ext>
            </a:extLst>
          </p:cNvPr>
          <p:cNvSpPr txBox="1"/>
          <p:nvPr/>
        </p:nvSpPr>
        <p:spPr>
          <a:xfrm>
            <a:off x="2705100" y="3183059"/>
            <a:ext cx="7905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বড়ডলু কুঞ্জুরীপাড়া সরকারি প্রাথমিক বিদ্যালয়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17D25B-CE03-450F-8D83-492C8D66E586}"/>
              </a:ext>
            </a:extLst>
          </p:cNvPr>
          <p:cNvSpPr txBox="1"/>
          <p:nvPr/>
        </p:nvSpPr>
        <p:spPr>
          <a:xfrm>
            <a:off x="4143375" y="4002828"/>
            <a:ext cx="7677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মানিকছড়ি , খাগড়াছড়ি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BC6B70-652D-4D79-AEBF-D67B0FB07675}"/>
              </a:ext>
            </a:extLst>
          </p:cNvPr>
          <p:cNvGrpSpPr/>
          <p:nvPr/>
        </p:nvGrpSpPr>
        <p:grpSpPr>
          <a:xfrm>
            <a:off x="3924300" y="52834"/>
            <a:ext cx="5029200" cy="923330"/>
            <a:chOff x="3924300" y="52834"/>
            <a:chExt cx="5029200" cy="92333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9B387F4-D6D3-48FB-AB62-7B335F213760}"/>
                </a:ext>
              </a:extLst>
            </p:cNvPr>
            <p:cNvSpPr txBox="1"/>
            <p:nvPr/>
          </p:nvSpPr>
          <p:spPr>
            <a:xfrm>
              <a:off x="3924300" y="52834"/>
              <a:ext cx="5029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</a:t>
              </a:r>
              <a:endPara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DBCFE50-0860-432C-87FF-BC7FD60A91C0}"/>
                </a:ext>
              </a:extLst>
            </p:cNvPr>
            <p:cNvCxnSpPr>
              <a:cxnSpLocks/>
            </p:cNvCxnSpPr>
            <p:nvPr/>
          </p:nvCxnSpPr>
          <p:spPr>
            <a:xfrm>
              <a:off x="4057650" y="934604"/>
              <a:ext cx="3352800" cy="0"/>
            </a:xfrm>
            <a:prstGeom prst="line">
              <a:avLst/>
            </a:prstGeom>
            <a:ln w="38100">
              <a:solidFill>
                <a:srgbClr val="FF000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lowchart: Multidocument 14">
            <a:extLst>
              <a:ext uri="{FF2B5EF4-FFF2-40B4-BE49-F238E27FC236}">
                <a16:creationId xmlns:a16="http://schemas.microsoft.com/office/drawing/2014/main" id="{3E6FE8CE-E6B6-4C55-AFB1-BD809CB1E514}"/>
              </a:ext>
            </a:extLst>
          </p:cNvPr>
          <p:cNvSpPr/>
          <p:nvPr/>
        </p:nvSpPr>
        <p:spPr>
          <a:xfrm>
            <a:off x="9315450" y="457206"/>
            <a:ext cx="2324100" cy="2114541"/>
          </a:xfrm>
          <a:prstGeom prst="flowChartMultidocumen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5E83A11-A120-40E6-9029-C24C9E074EBB}"/>
              </a:ext>
            </a:extLst>
          </p:cNvPr>
          <p:cNvGrpSpPr/>
          <p:nvPr/>
        </p:nvGrpSpPr>
        <p:grpSpPr>
          <a:xfrm>
            <a:off x="4972050" y="0"/>
            <a:ext cx="5029200" cy="923330"/>
            <a:chOff x="4972050" y="0"/>
            <a:chExt cx="5029200" cy="9233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3B1A6D7-AB02-406A-8D0B-B204420B6ED2}"/>
                </a:ext>
              </a:extLst>
            </p:cNvPr>
            <p:cNvSpPr txBox="1"/>
            <p:nvPr/>
          </p:nvSpPr>
          <p:spPr>
            <a:xfrm>
              <a:off x="4972050" y="0"/>
              <a:ext cx="5029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</a:t>
              </a:r>
              <a:r>
                <a:rPr lang="bn-BD" sz="5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r>
                <a:rPr lang="en-US" sz="5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5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5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রিচিতি</a:t>
              </a:r>
              <a:endPara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3532EA7-5CF2-4198-9D66-9F5F02E22787}"/>
                </a:ext>
              </a:extLst>
            </p:cNvPr>
            <p:cNvCxnSpPr/>
            <p:nvPr/>
          </p:nvCxnSpPr>
          <p:spPr>
            <a:xfrm>
              <a:off x="5162550" y="685800"/>
              <a:ext cx="283845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B1DA39-1390-41B4-9E19-51BE48DE0B70}"/>
              </a:ext>
            </a:extLst>
          </p:cNvPr>
          <p:cNvGrpSpPr/>
          <p:nvPr/>
        </p:nvGrpSpPr>
        <p:grpSpPr>
          <a:xfrm>
            <a:off x="4486275" y="1182322"/>
            <a:ext cx="6448425" cy="5294678"/>
            <a:chOff x="4333875" y="1466018"/>
            <a:chExt cx="6448425" cy="529467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DCC307-6011-4F0F-BAC2-3BBC418D78FF}"/>
                </a:ext>
              </a:extLst>
            </p:cNvPr>
            <p:cNvSpPr txBox="1"/>
            <p:nvPr/>
          </p:nvSpPr>
          <p:spPr>
            <a:xfrm>
              <a:off x="4381500" y="1466018"/>
              <a:ext cx="6400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শ্রেণিঃতৃতীয়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E333D8B-7829-44F8-8924-24062E108D6E}"/>
                </a:ext>
              </a:extLst>
            </p:cNvPr>
            <p:cNvSpPr txBox="1"/>
            <p:nvPr/>
          </p:nvSpPr>
          <p:spPr>
            <a:xfrm>
              <a:off x="4333875" y="2173904"/>
              <a:ext cx="55816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বিষয়ঃবৌদ্ধ ধর্ম ও নৈতিক শিক্ষা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53E9CE-7A16-46A7-BD1D-FB049510BF0F}"/>
                </a:ext>
              </a:extLst>
            </p:cNvPr>
            <p:cNvSpPr txBox="1"/>
            <p:nvPr/>
          </p:nvSpPr>
          <p:spPr>
            <a:xfrm>
              <a:off x="4381500" y="3498265"/>
              <a:ext cx="55816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পাঠের শিরোনামঃনৈতিক শিক্ষা (গৃহীশীল)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817E65-5E80-4FD4-9437-CF4342C4607A}"/>
                </a:ext>
              </a:extLst>
            </p:cNvPr>
            <p:cNvSpPr txBox="1"/>
            <p:nvPr/>
          </p:nvSpPr>
          <p:spPr>
            <a:xfrm>
              <a:off x="4381500" y="4821704"/>
              <a:ext cx="493395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পাঠ্যাংশঃবৌদ্ধধর্মে নৈতিক শিক্ষার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...........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ৈ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মূল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ি ।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2E7EF6-07E7-4EB0-8B83-A8928B02E571}"/>
                </a:ext>
              </a:extLst>
            </p:cNvPr>
            <p:cNvSpPr txBox="1"/>
            <p:nvPr/>
          </p:nvSpPr>
          <p:spPr>
            <a:xfrm>
              <a:off x="4381500" y="2802404"/>
              <a:ext cx="46101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অধ্যায়ঃপঞ্চম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EC3263A-8415-4900-9CF3-40509B90F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94" y="923330"/>
            <a:ext cx="4068681" cy="555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3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6BC121-88B1-40D2-ADBE-A8F02A30A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242" y="1016976"/>
            <a:ext cx="5223801" cy="42217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F108E1-15EE-4F9C-82BA-4C7EE9281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7" y="1318113"/>
            <a:ext cx="6115904" cy="3920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3A34C8-F86B-43B5-A024-A41288EDBA1E}"/>
              </a:ext>
            </a:extLst>
          </p:cNvPr>
          <p:cNvSpPr txBox="1"/>
          <p:nvPr/>
        </p:nvSpPr>
        <p:spPr>
          <a:xfrm>
            <a:off x="3923874" y="83526"/>
            <a:ext cx="6115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E24C91-EAA7-41A3-BEB6-8904197CCB0C}"/>
              </a:ext>
            </a:extLst>
          </p:cNvPr>
          <p:cNvSpPr txBox="1"/>
          <p:nvPr/>
        </p:nvSpPr>
        <p:spPr>
          <a:xfrm>
            <a:off x="6648897" y="5238750"/>
            <a:ext cx="516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বৃন্দ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030905-BCD2-4032-9A8F-E625061FF048}"/>
              </a:ext>
            </a:extLst>
          </p:cNvPr>
          <p:cNvSpPr txBox="1"/>
          <p:nvPr/>
        </p:nvSpPr>
        <p:spPr>
          <a:xfrm>
            <a:off x="1118547" y="5238749"/>
            <a:ext cx="516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ভিক্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বৃন্দ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96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8707ED-3B64-4912-B008-7FE933E0013A}"/>
              </a:ext>
            </a:extLst>
          </p:cNvPr>
          <p:cNvSpPr txBox="1"/>
          <p:nvPr/>
        </p:nvSpPr>
        <p:spPr>
          <a:xfrm>
            <a:off x="4410075" y="190500"/>
            <a:ext cx="337185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ঘোষনা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E1C6C-E879-49C1-82EE-D67A7854F08B}"/>
              </a:ext>
            </a:extLst>
          </p:cNvPr>
          <p:cNvSpPr txBox="1"/>
          <p:nvPr/>
        </p:nvSpPr>
        <p:spPr>
          <a:xfrm>
            <a:off x="4114800" y="2871400"/>
            <a:ext cx="4762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DD90D0-7714-47F9-8C35-2E1F57A8B283}"/>
              </a:ext>
            </a:extLst>
          </p:cNvPr>
          <p:cNvSpPr txBox="1"/>
          <p:nvPr/>
        </p:nvSpPr>
        <p:spPr>
          <a:xfrm>
            <a:off x="3981450" y="1713725"/>
            <a:ext cx="476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5096BC-2ED5-4B59-A515-7893A2A48AD6}"/>
              </a:ext>
            </a:extLst>
          </p:cNvPr>
          <p:cNvSpPr txBox="1"/>
          <p:nvPr/>
        </p:nvSpPr>
        <p:spPr>
          <a:xfrm>
            <a:off x="3981450" y="3009899"/>
            <a:ext cx="681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 শিক্ষা (গৃহীশীল)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/>
      <p:bldP spid="6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A963EE8-6F25-4922-9445-FC450A8E525B}"/>
              </a:ext>
            </a:extLst>
          </p:cNvPr>
          <p:cNvGrpSpPr/>
          <p:nvPr/>
        </p:nvGrpSpPr>
        <p:grpSpPr>
          <a:xfrm>
            <a:off x="3082451" y="780587"/>
            <a:ext cx="8302752" cy="3256443"/>
            <a:chOff x="2979420" y="889254"/>
            <a:chExt cx="8302752" cy="325644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D856397-6F58-425B-B342-C7E8EF62A05F}"/>
                </a:ext>
              </a:extLst>
            </p:cNvPr>
            <p:cNvSpPr txBox="1"/>
            <p:nvPr/>
          </p:nvSpPr>
          <p:spPr>
            <a:xfrm>
              <a:off x="2979420" y="889254"/>
              <a:ext cx="51389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 </a:t>
              </a:r>
              <a:r>
                <a:rPr lang="en-US" sz="6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27C908F-1D68-4020-8126-8701A96529AD}"/>
                </a:ext>
              </a:extLst>
            </p:cNvPr>
            <p:cNvSpPr txBox="1"/>
            <p:nvPr/>
          </p:nvSpPr>
          <p:spPr>
            <a:xfrm>
              <a:off x="2979420" y="3314700"/>
              <a:ext cx="83027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৫.</a:t>
              </a:r>
              <a:r>
                <a:rPr lang="en-US" sz="4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১.১   </a:t>
              </a:r>
              <a:r>
                <a:rPr lang="bn-BD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bn-BD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bn-BD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bn-BD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bn-BD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BD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BD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6B6EFC-86B6-4D91-8DFA-41CFA774C010}"/>
              </a:ext>
            </a:extLst>
          </p:cNvPr>
          <p:cNvCxnSpPr>
            <a:cxnSpLocks/>
          </p:cNvCxnSpPr>
          <p:nvPr/>
        </p:nvCxnSpPr>
        <p:spPr>
          <a:xfrm>
            <a:off x="4457700" y="1562100"/>
            <a:ext cx="23050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52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4A0F2F-E733-4C4C-8D66-0559E026C418}"/>
              </a:ext>
            </a:extLst>
          </p:cNvPr>
          <p:cNvSpPr txBox="1"/>
          <p:nvPr/>
        </p:nvSpPr>
        <p:spPr>
          <a:xfrm>
            <a:off x="2914650" y="1962150"/>
            <a:ext cx="6553200" cy="2952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75DBA-04B3-4F9F-86B7-6260C6A03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0"/>
            <a:ext cx="12458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14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863316-B30D-4909-A749-1A9A99E4712C}"/>
              </a:ext>
            </a:extLst>
          </p:cNvPr>
          <p:cNvSpPr txBox="1"/>
          <p:nvPr/>
        </p:nvSpPr>
        <p:spPr>
          <a:xfrm>
            <a:off x="1466850" y="713434"/>
            <a:ext cx="735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দাও। 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419F1B-82EB-4C01-8E6A-2936042C6094}"/>
              </a:ext>
            </a:extLst>
          </p:cNvPr>
          <p:cNvSpPr txBox="1"/>
          <p:nvPr/>
        </p:nvSpPr>
        <p:spPr>
          <a:xfrm>
            <a:off x="-6373644" y="1932096"/>
            <a:ext cx="5314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শীলবান কাকে বলে?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C9DC5-DD7A-460D-88D5-AE9736476717}"/>
              </a:ext>
            </a:extLst>
          </p:cNvPr>
          <p:cNvSpPr txBox="1"/>
          <p:nvPr/>
        </p:nvSpPr>
        <p:spPr>
          <a:xfrm>
            <a:off x="-6373643" y="2756773"/>
            <a:ext cx="5314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 শিক্ষার ভিত্তি কী?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2DAA2-8E64-4B9E-B002-A66069532C9E}"/>
              </a:ext>
            </a:extLst>
          </p:cNvPr>
          <p:cNvSpPr txBox="1"/>
          <p:nvPr/>
        </p:nvSpPr>
        <p:spPr>
          <a:xfrm>
            <a:off x="-8727737" y="4565322"/>
            <a:ext cx="7871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 শিক্ষার কয়েকটি উদাহারন দাও। 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69C4E1-E102-4B2E-BBBC-448B2A1E3306}"/>
              </a:ext>
            </a:extLst>
          </p:cNvPr>
          <p:cNvSpPr txBox="1"/>
          <p:nvPr/>
        </p:nvSpPr>
        <p:spPr>
          <a:xfrm>
            <a:off x="-8416149" y="5617194"/>
            <a:ext cx="7248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ভিক্ষুদের জন্য কোন শীল রয়েছে? 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20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0.64466 0.056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27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64636 0.1122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18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0.83659 0.015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23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1.11022E-16 L 0.8207 0.0210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76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431</Words>
  <Application>Microsoft Office PowerPoint</Application>
  <PresentationFormat>Widescreen</PresentationFormat>
  <Paragraphs>60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NikoshBAN</vt:lpstr>
      <vt:lpstr>Trebuchet MS</vt:lpstr>
      <vt:lpstr>Wingdings 3</vt:lpstr>
      <vt:lpstr>Office Theme</vt:lpstr>
      <vt:lpstr>Slice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66</cp:revision>
  <dcterms:created xsi:type="dcterms:W3CDTF">2020-06-19T06:14:14Z</dcterms:created>
  <dcterms:modified xsi:type="dcterms:W3CDTF">2020-06-24T16:47:27Z</dcterms:modified>
</cp:coreProperties>
</file>