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306" r:id="rId2"/>
    <p:sldId id="307" r:id="rId3"/>
    <p:sldId id="305" r:id="rId4"/>
    <p:sldId id="300" r:id="rId5"/>
    <p:sldId id="301" r:id="rId6"/>
    <p:sldId id="297" r:id="rId7"/>
    <p:sldId id="298" r:id="rId8"/>
    <p:sldId id="302" r:id="rId9"/>
    <p:sldId id="303" r:id="rId10"/>
    <p:sldId id="264" r:id="rId11"/>
    <p:sldId id="296" r:id="rId12"/>
    <p:sldId id="287" r:id="rId13"/>
    <p:sldId id="288" r:id="rId14"/>
    <p:sldId id="270" r:id="rId15"/>
    <p:sldId id="308" r:id="rId16"/>
    <p:sldId id="273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00"/>
    <a:srgbClr val="0000FF"/>
    <a:srgbClr val="66FF66"/>
    <a:srgbClr val="FFFFCC"/>
    <a:srgbClr val="6600CC"/>
    <a:srgbClr val="FF0066"/>
    <a:srgbClr val="CC00CC"/>
    <a:srgbClr val="00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A9C1C-9EB9-4AA8-8954-9589D51DB8A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A62B-2439-4E52-AB49-24B2CE9B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3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3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2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0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7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সম্মানিত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মন্ডলী</a:t>
            </a:r>
            <a:r>
              <a:rPr lang="en-US" dirty="0" smtClean="0"/>
              <a:t>, </a:t>
            </a:r>
            <a:r>
              <a:rPr lang="en-US" dirty="0" err="1" smtClean="0"/>
              <a:t>এখানে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প্রয়োজনীয়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ছক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বক্সে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হাইপার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লিংক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১২ </a:t>
            </a:r>
            <a:r>
              <a:rPr lang="en-US" baseline="0" dirty="0" err="1" smtClean="0"/>
              <a:t>নম্বর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বক্সে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১৪ </a:t>
            </a:r>
            <a:r>
              <a:rPr lang="en-US" baseline="0" dirty="0" err="1" smtClean="0"/>
              <a:t>নম্বর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ফিরে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1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সম্মানিত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মন্ডলী</a:t>
            </a:r>
            <a:r>
              <a:rPr lang="en-US" dirty="0" smtClean="0"/>
              <a:t>, </a:t>
            </a:r>
            <a:r>
              <a:rPr lang="en-US" dirty="0" err="1" smtClean="0"/>
              <a:t>এখানে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প্রয়োজনীয়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সূত্র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বক্সে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হাইপার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লিংক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smtClean="0"/>
              <a:t>১১ </a:t>
            </a:r>
            <a:r>
              <a:rPr lang="en-US" baseline="0" dirty="0" err="1" smtClean="0"/>
              <a:t>নম্বর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সূত্রের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বক্সে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১৫ </a:t>
            </a:r>
            <a:r>
              <a:rPr lang="en-US" baseline="0" dirty="0" err="1" smtClean="0"/>
              <a:t>নম্বর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ফিরে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3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5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4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1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8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4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0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3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386A-C218-4717-8CFD-25E5E6A10DD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mailto:foizahmedrana@gmail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g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7" y="-94130"/>
            <a:ext cx="91798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88203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38400"/>
            <a:ext cx="9144000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পরিসংখ্যানিক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অতীতে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দুটোই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93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hlinkClick r:id="rId3" action="ppaction://hlinksldjump"/>
              </p:cNvPr>
              <p:cNvSpPr txBox="1"/>
              <p:nvPr/>
            </p:nvSpPr>
            <p:spPr>
              <a:xfrm>
                <a:off x="0" y="1371600"/>
                <a:ext cx="9144000" cy="209281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আদর্শ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বিচ্যুতি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sym typeface="Symbol"/>
                              </a:rPr>
                              <m:t>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আয়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 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হার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 −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গড়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 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হার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২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১</m:t>
                            </m:r>
                          </m:den>
                        </m:f>
                      </m:e>
                    </m:rad>
                  </m:oMath>
                </a14:m>
                <a:endPara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" name="TextBox 9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71600"/>
                <a:ext cx="9144000" cy="20928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0" y="221159"/>
            <a:ext cx="9144000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সূত্রঃ</a:t>
            </a:r>
            <a:endParaRPr lang="en-US" sz="4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r="5958"/>
          <a:stretch/>
        </p:blipFill>
        <p:spPr>
          <a:xfrm>
            <a:off x="0" y="3776227"/>
            <a:ext cx="9144000" cy="17863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hlinkClick r:id="rId6" action="ppaction://hlinksldjump"/>
              </p:cNvPr>
              <p:cNvSpPr txBox="1"/>
              <p:nvPr/>
            </p:nvSpPr>
            <p:spPr>
              <a:xfrm>
                <a:off x="0" y="5832250"/>
                <a:ext cx="9144000" cy="92333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/>
                          <a:sym typeface="Symbol"/>
                        </a:rPr>
                        <m:t>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𝑺𝒊𝒈𝒏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𝒐𝒇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𝑺𝒖𝒎</m:t>
                      </m:r>
                      <m:r>
                        <a:rPr lang="en-US" sz="5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8" name="TextBox 7">
                <a:hlinkClick r:id="rId6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32250"/>
                <a:ext cx="914400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578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49633"/>
              </p:ext>
            </p:extLst>
          </p:nvPr>
        </p:nvGraphicFramePr>
        <p:xfrm>
          <a:off x="381000" y="1386840"/>
          <a:ext cx="8305800" cy="432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হার</a:t>
                      </a:r>
                      <a:endParaRPr lang="en-US" sz="3600" b="1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(%)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ব্যবধান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হার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হার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ব্যবধানের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2019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15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15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– 10 = 5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5×5=25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2020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20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20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–10 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= 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10×10=</a:t>
                      </a:r>
                      <a:r>
                        <a:rPr lang="en-US" sz="3600" b="0" dirty="0" smtClean="0">
                          <a:latin typeface="NikoshBAN" pitchFamily="2" charset="0"/>
                          <a:cs typeface="NikoshBAN" pitchFamily="2" charset="0"/>
                        </a:rPr>
                        <a:t>100</a:t>
                      </a:r>
                      <a:endParaRPr lang="en-US" sz="36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2021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5 – 10 = -5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-5×-5=25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যোগফল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none" dirty="0" smtClean="0">
                          <a:latin typeface="NikoshBAN" pitchFamily="2" charset="0"/>
                          <a:cs typeface="NikoshBAN" pitchFamily="2" charset="0"/>
                        </a:rPr>
                        <a:t>30</a:t>
                      </a:r>
                      <a:endParaRPr lang="en-US" sz="3600" b="1" u="none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ব্যবধানের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বর্গের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যো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গফল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none" dirty="0" smtClean="0">
                          <a:latin typeface="NikoshBAN" pitchFamily="2" charset="0"/>
                          <a:cs typeface="NikoshBAN" pitchFamily="2" charset="0"/>
                        </a:rPr>
                        <a:t>150</a:t>
                      </a:r>
                      <a:endParaRPr lang="en-US" sz="3600" b="1" u="none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হার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 smtClean="0">
                          <a:latin typeface="NikoshBAN" pitchFamily="2" charset="0"/>
                          <a:cs typeface="NikoshBAN" pitchFamily="2" charset="0"/>
                        </a:rPr>
                        <a:t>30/3</a:t>
                      </a:r>
                      <a:r>
                        <a:rPr lang="en-US" sz="3200" b="1" u="none" baseline="0" dirty="0" smtClean="0">
                          <a:latin typeface="NikoshBAN" pitchFamily="2" charset="0"/>
                          <a:cs typeface="NikoshBAN" pitchFamily="2" charset="0"/>
                        </a:rPr>
                        <a:t>=10</a:t>
                      </a:r>
                      <a:endParaRPr lang="en-US" sz="3200" b="1" u="none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u="sng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79718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hlinkClick r:id="rId3" action="ppaction://hlinksldjump"/>
              </p:cNvPr>
              <p:cNvSpPr txBox="1"/>
              <p:nvPr/>
            </p:nvSpPr>
            <p:spPr>
              <a:xfrm>
                <a:off x="13855" y="150114"/>
                <a:ext cx="9015845" cy="84048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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আয়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হার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 −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গড়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হার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নির্ণয়ের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আদর্শ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ছক</a:t>
                </a:r>
                <a:endParaRPr lang="en-US" sz="40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8" name="TextBox 7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" y="150114"/>
                <a:ext cx="9015845" cy="840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507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76200"/>
            <a:ext cx="912222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066800"/>
            <a:ext cx="9144000" cy="304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প্রকল্পের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২০১৪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২০১৮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20%, 5%, -5%, 15%, 30%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প্রকল্পটির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4280025"/>
            <a:ext cx="272028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প্রাসঙ্গিক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-1" y="5049466"/>
                <a:ext cx="9121085" cy="16743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latin typeface="NikoshBAN" pitchFamily="2" charset="0"/>
                    <a:cs typeface="NikoshBAN" pitchFamily="2" charset="0"/>
                  </a:rPr>
                  <a:t>গড়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কতগুলো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সংখ্যার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সমষ্টি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সংখ্যাগুলোর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ক্রমিক</m:t>
                        </m:r>
                      </m:den>
                    </m:f>
                  </m:oMath>
                </a14:m>
                <a:endParaRPr lang="en-US" sz="5400" b="1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049466"/>
                <a:ext cx="9121085" cy="16743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6414653" y="4280025"/>
            <a:ext cx="2720284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ছক</a:t>
            </a:r>
            <a:endParaRPr lang="en-US" sz="44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37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…১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38516"/>
              </p:ext>
            </p:extLst>
          </p:nvPr>
        </p:nvGraphicFramePr>
        <p:xfrm>
          <a:off x="381000" y="838200"/>
          <a:ext cx="8305800" cy="5608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হার</a:t>
                      </a:r>
                      <a:endParaRPr lang="en-US" sz="3600" b="1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(%)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ব্যবধান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হার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–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হার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ব্যবধানের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2014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20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20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– 13 = 7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7×7=49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2015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– 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13 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= 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-8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-8×-8=64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2016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-5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-5–13 = -18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-18×-18=324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2017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15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15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– 13 = 2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2×2=4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99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2018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30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30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– 13 = 17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17×17=289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76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যোগফল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u="none" dirty="0" smtClean="0">
                          <a:latin typeface="NikoshBAN" pitchFamily="2" charset="0"/>
                          <a:cs typeface="NikoshBAN" pitchFamily="2" charset="0"/>
                        </a:rPr>
                        <a:t>65</a:t>
                      </a:r>
                      <a:endParaRPr lang="en-US" sz="3600" b="1" u="none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ব্যবধানের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বর্গের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যো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গফল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none" dirty="0" smtClean="0">
                          <a:latin typeface="NikoshBAN" pitchFamily="2" charset="0"/>
                          <a:cs typeface="NikoshBAN" pitchFamily="2" charset="0"/>
                        </a:rPr>
                        <a:t>730</a:t>
                      </a:r>
                      <a:endParaRPr lang="en-US" sz="3600" b="1" u="none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হার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 smtClean="0">
                          <a:latin typeface="NikoshBAN" pitchFamily="2" charset="0"/>
                          <a:cs typeface="NikoshBAN" pitchFamily="2" charset="0"/>
                        </a:rPr>
                        <a:t>65/5</a:t>
                      </a:r>
                      <a:r>
                        <a:rPr lang="en-US" sz="3200" b="1" u="none" baseline="0" dirty="0" smtClean="0">
                          <a:latin typeface="NikoshBAN" pitchFamily="2" charset="0"/>
                          <a:cs typeface="NikoshBAN" pitchFamily="2" charset="0"/>
                        </a:rPr>
                        <a:t>=13</a:t>
                      </a:r>
                      <a:endParaRPr lang="en-US" sz="3200" b="1" u="none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u="sng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797182"/>
                  </a:ext>
                </a:extLst>
              </a:tr>
            </a:tbl>
          </a:graphicData>
        </a:graphic>
      </p:graphicFrame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6347516" y="6135469"/>
            <a:ext cx="2720284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6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69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0" y="0"/>
                <a:ext cx="9144000" cy="695074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algn="just"/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আদর্শ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বিচ্যুতি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sym typeface="Symbol"/>
                              </a:rPr>
                              <m:t>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আয়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 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হার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 −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গড়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 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হার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২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১</m:t>
                            </m:r>
                          </m:den>
                        </m:f>
                      </m:e>
                    </m:rad>
                  </m:oMath>
                </a14:m>
                <a:endParaRPr lang="en-US" sz="4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৭৩০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১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	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৭৩০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৪</m:t>
                            </m:r>
                          </m:den>
                        </m:f>
                      </m:e>
                    </m:rad>
                  </m:oMath>
                </a14:m>
                <a:endParaRPr lang="en-US" sz="4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১৮২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e>
                    </m:rad>
                  </m:oMath>
                </a14:m>
                <a:endParaRPr lang="en-US" sz="4400" b="1" dirty="0" smtClean="0">
                  <a:latin typeface="NikoshBAN" pitchFamily="2" charset="0"/>
                </a:endParaRPr>
              </a:p>
              <a:p>
                <a:pPr algn="just"/>
                <a:r>
                  <a:rPr lang="en-US" sz="4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		= ১৩.৫%</a:t>
                </a:r>
                <a:endPara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950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495800" y="0"/>
            <a:ext cx="46482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…২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98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313"/>
            <a:ext cx="9143998" cy="67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364096" y="76200"/>
            <a:ext cx="641580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b="1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2221"/>
            <a:ext cx="9150927" cy="1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914400" y="457200"/>
            <a:ext cx="6477000" cy="2667000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noAutofit/>
            <a:scene3d>
              <a:camera prst="perspectiveLef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>
                <a:solidFill>
                  <a:srgbClr val="0000FF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5926" r="10834" b="11482"/>
          <a:stretch/>
        </p:blipFill>
        <p:spPr>
          <a:xfrm>
            <a:off x="3435236" y="3422073"/>
            <a:ext cx="2273528" cy="183572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3108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12353" b="13180"/>
          <a:stretch/>
        </p:blipFill>
        <p:spPr>
          <a:xfrm>
            <a:off x="6781800" y="76066"/>
            <a:ext cx="2286000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43200" y="2514600"/>
            <a:ext cx="3657600" cy="11116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3880" y="3962400"/>
            <a:ext cx="8016240" cy="2819400"/>
            <a:chOff x="563880" y="3962400"/>
            <a:chExt cx="8016240" cy="2819400"/>
          </a:xfrm>
        </p:grpSpPr>
        <p:grpSp>
          <p:nvGrpSpPr>
            <p:cNvPr id="14" name="Group 13"/>
            <p:cNvGrpSpPr/>
            <p:nvPr/>
          </p:nvGrpSpPr>
          <p:grpSpPr>
            <a:xfrm>
              <a:off x="563880" y="3962400"/>
              <a:ext cx="8016240" cy="2819400"/>
              <a:chOff x="563880" y="3962400"/>
              <a:chExt cx="8016240" cy="2819400"/>
            </a:xfrm>
          </p:grpSpPr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563880" y="3962400"/>
                <a:ext cx="8016240" cy="2819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মোহাম্মদ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ফয়েজ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আহমেদ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নোয়ান্নই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ইউনিয়ন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বাঁধেরহাট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সদর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নোয়াখালী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মোবাইলঃ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০1812422288</a:t>
                </a:r>
              </a:p>
              <a:p>
                <a:pPr algn="l"/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E-mail: 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  <a:hlinkClick r:id="rId5"/>
                  </a:rPr>
                  <a:t>foizahmedrana@gmail.com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4038600"/>
                <a:ext cx="1981200" cy="19812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15" name="Picture 14"/>
            <p:cNvPicPr>
              <a:picLocks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9" b="94085" l="5707" r="94022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4038600"/>
              <a:ext cx="1984248" cy="198424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8" y="-45443"/>
            <a:ext cx="3476625" cy="19295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5926" r="10834" b="11482"/>
          <a:stretch/>
        </p:blipFill>
        <p:spPr>
          <a:xfrm>
            <a:off x="0" y="69273"/>
            <a:ext cx="2273528" cy="183572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43200" y="2521527"/>
            <a:ext cx="3657600" cy="11047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80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178"/>
            <a:ext cx="457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905000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4র্থ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8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drap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9271"/>
            <a:ext cx="91167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12"/>
            <a:ext cx="9116704" cy="5976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34" y="908712"/>
            <a:ext cx="3800765" cy="21392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12"/>
            <a:ext cx="3855842" cy="21392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TextBox 14"/>
          <p:cNvSpPr txBox="1"/>
          <p:nvPr/>
        </p:nvSpPr>
        <p:spPr>
          <a:xfrm>
            <a:off x="13648" y="6019800"/>
            <a:ext cx="911670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অনিশ্চয়তা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4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…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97"/>
            <a:ext cx="9144000" cy="5950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24607"/>
            <a:ext cx="3276600" cy="26409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990600"/>
            <a:ext cx="3276600" cy="26409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13648" y="6019800"/>
            <a:ext cx="911670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33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21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u="sng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8000" b="1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b="1" u="sng" dirty="0" err="1" smtClean="0">
                <a:latin typeface="NikoshBAN" pitchFamily="2" charset="0"/>
                <a:cs typeface="NikoshBAN" pitchFamily="2" charset="0"/>
              </a:rPr>
              <a:t>অনিশ্চয়তা</a:t>
            </a:r>
            <a:endParaRPr lang="en-US" sz="8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37311"/>
            <a:ext cx="9143999" cy="55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30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4" cy="68580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4572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5258" y="2971800"/>
            <a:ext cx="9032542" cy="3352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বিচ্যুতির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5256" y="1905000"/>
            <a:ext cx="9032544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73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3867150" y="1200150"/>
            <a:ext cx="838200" cy="723900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3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8203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প্রাসঙ্গিক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আলোচনাঃ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অনিশ্চয়তা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51837"/>
            <a:ext cx="9144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সংজ্ঞাঃ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ঘটা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সম্ভাবনাকে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অন্যভাবে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ভবিষ্যতের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ফলাফলকে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33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8203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প্রাসঙ্গিক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আলোচনাঃ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51837"/>
            <a:ext cx="9144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সংজ্ঞাঃ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অনিশ্চয়তার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03674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অন্যভাবে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সম্ভাবনাকে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18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408</Words>
  <Application>Microsoft Office PowerPoint</Application>
  <PresentationFormat>On-screen Show (4:3)</PresentationFormat>
  <Paragraphs>115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NikoshBAN</vt:lpstr>
      <vt:lpstr>SutonnyMJ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ঝুঁকি ও অনিশ্চয়তা</vt:lpstr>
      <vt:lpstr>শিখনফল-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সমাধান মিলিয়ে নাও…১</vt:lpstr>
      <vt:lpstr>সমাধান মিলিয়ে নাও…২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পরম করুণাময় আল্লাহর নামে আরম্ভ</dc:title>
  <dc:creator>Foiz</dc:creator>
  <cp:lastModifiedBy>Abul Kashem</cp:lastModifiedBy>
  <cp:revision>655</cp:revision>
  <dcterms:created xsi:type="dcterms:W3CDTF">2014-09-22T05:32:39Z</dcterms:created>
  <dcterms:modified xsi:type="dcterms:W3CDTF">2020-06-23T17:50:58Z</dcterms:modified>
</cp:coreProperties>
</file>