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8" r:id="rId3"/>
    <p:sldId id="281" r:id="rId4"/>
    <p:sldId id="259" r:id="rId5"/>
    <p:sldId id="262" r:id="rId6"/>
    <p:sldId id="278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17" autoAdjust="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2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86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8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1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6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5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44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69BC-CA7D-4E9A-9B6E-DA34B1CB3772}" type="datetimeFigureOut">
              <a:rPr lang="en-US" smtClean="0"/>
              <a:t>24-Jun-20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0983-29AA-434F-A84B-FA8C5D3F9D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3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62745"/>
            <a:ext cx="2160989" cy="7423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9027"/>
            <a:ext cx="1063487" cy="5777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39788" y="1762746"/>
            <a:ext cx="2160989" cy="6471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smtClean="0"/>
              <a:t>শিক্ষক</a:t>
            </a:r>
            <a:endParaRPr lang="en-US" u="sng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172200" y="1736970"/>
            <a:ext cx="1063487" cy="6960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smtClean="0"/>
              <a:t>পাঠ</a:t>
            </a:r>
            <a:endParaRPr lang="en-US" u="sng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52358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মোঃসুমন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হোসেন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বি,এসসি</a:t>
            </a:r>
            <a:r>
              <a:rPr lang="en-US" sz="2400" dirty="0" smtClean="0"/>
              <a:t>(</a:t>
            </a:r>
            <a:r>
              <a:rPr lang="en-US" sz="2400" dirty="0" err="1" smtClean="0"/>
              <a:t>অনার্স</a:t>
            </a:r>
            <a:r>
              <a:rPr lang="en-US" sz="2400" dirty="0" smtClean="0"/>
              <a:t>),</a:t>
            </a:r>
            <a:r>
              <a:rPr lang="en-US" sz="2400" dirty="0" err="1" smtClean="0"/>
              <a:t>এম,এসসি</a:t>
            </a:r>
            <a:r>
              <a:rPr lang="en-US" sz="2400" dirty="0" smtClean="0"/>
              <a:t>(</a:t>
            </a:r>
            <a:r>
              <a:rPr lang="en-US" sz="2400" dirty="0" err="1" smtClean="0"/>
              <a:t>রসায়ন</a:t>
            </a:r>
            <a:r>
              <a:rPr lang="en-US" sz="2400" dirty="0" smtClean="0"/>
              <a:t>),</a:t>
            </a:r>
            <a:endParaRPr lang="bn-IN" sz="2400" dirty="0" smtClean="0"/>
          </a:p>
          <a:p>
            <a:pPr marL="0" indent="0">
              <a:buNone/>
            </a:pPr>
            <a:r>
              <a:rPr lang="en-US" sz="2400" dirty="0" err="1" smtClean="0"/>
              <a:t>বি,এড</a:t>
            </a:r>
            <a:r>
              <a:rPr lang="en-US" sz="2400" dirty="0" smtClean="0"/>
              <a:t>(১ম </a:t>
            </a:r>
            <a:r>
              <a:rPr lang="en-US" sz="2400" dirty="0" err="1" smtClean="0"/>
              <a:t>শ্রেণী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523586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শ্রেণীঃদশম</a:t>
            </a:r>
          </a:p>
          <a:p>
            <a:pPr marL="0" indent="0">
              <a:buNone/>
            </a:pPr>
            <a:r>
              <a:rPr lang="bn-IN" dirty="0" smtClean="0"/>
              <a:t>অধ্যায়ঃ</a:t>
            </a:r>
            <a:r>
              <a:rPr lang="en-US" dirty="0" smtClean="0"/>
              <a:t>২য়(</a:t>
            </a: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অবস্থা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01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build="p" animBg="1"/>
      <p:bldP spid="1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27882" y="518615"/>
            <a:ext cx="9931020" cy="6155139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accent5">
                    <a:lumMod val="75000"/>
                  </a:schemeClr>
                </a:solidFill>
              </a:rPr>
              <a:t>এই পাঠ শেষে শিক্ষার্থিরা যা জানতে পারবে------------------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ব্যাপন কি তা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বল</a:t>
            </a:r>
            <a:r>
              <a:rPr lang="bn-I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তে পারবে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নিঃসরন কি তা </a:t>
            </a:r>
            <a:r>
              <a:rPr lang="en-US" sz="2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বল</a:t>
            </a:r>
            <a:r>
              <a:rPr lang="bn-I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তে পারবে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ব্যাপন ও নিঃসরনের পার্থক্য বলতে পারবে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ব্যাপন ও নিঃসরনের বাস্তব উদাহরন দিতে পারবে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ব্যাপন ও নিঃসরনের গানিতিক সমস্যার সমাধান করতে পারবে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78794" y="585990"/>
            <a:ext cx="8937938" cy="440457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3290550"/>
            <a:ext cx="2948088" cy="170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96" y="798490"/>
            <a:ext cx="4561470" cy="25757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094704" y="933718"/>
            <a:ext cx="3874192" cy="126857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চিত্রটি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লক্ষ্য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করো</a:t>
            </a:r>
            <a:r>
              <a:rPr lang="en-US" dirty="0" smtClean="0">
                <a:solidFill>
                  <a:srgbClr val="002060"/>
                </a:solidFill>
              </a:rPr>
              <a:t> ও </a:t>
            </a:r>
            <a:r>
              <a:rPr lang="en-US" dirty="0" err="1" smtClean="0">
                <a:solidFill>
                  <a:srgbClr val="002060"/>
                </a:solidFill>
              </a:rPr>
              <a:t>উত্তর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দাও</a:t>
            </a:r>
            <a:r>
              <a:rPr lang="en-US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7" name="Pentagon 6"/>
          <p:cNvSpPr/>
          <p:nvPr/>
        </p:nvSpPr>
        <p:spPr>
          <a:xfrm>
            <a:off x="4158702" y="3863662"/>
            <a:ext cx="5642121" cy="824248"/>
          </a:xfrm>
          <a:prstGeom prst="homePlat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আমদের আজকের পাঠের বিষয়-ব্যাপন ও নিঃসরন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34849" y="2183953"/>
            <a:ext cx="11732655" cy="1725769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accent3">
                    <a:lumMod val="50000"/>
                  </a:schemeClr>
                </a:solidFill>
              </a:rPr>
              <a:t>নিঃসরন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</a:rPr>
              <a:t>কিঃ</a:t>
            </a:r>
            <a:endParaRPr lang="bn-IN" sz="4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</a:rPr>
              <a:t>কোন </a:t>
            </a:r>
            <a:r>
              <a:rPr lang="bn-IN" sz="2800" dirty="0">
                <a:solidFill>
                  <a:schemeClr val="tx2">
                    <a:lumMod val="75000"/>
                  </a:schemeClr>
                </a:solidFill>
              </a:rPr>
              <a:t>প্রবাহি পদার্থের(তরল,বায়বীয়) সরু ছিদ্র পথে  ঊচ্চচাপ অঞ্চল হতে নিম্নচাপ অঞ্চলের দিকে  বেরিয়ে আসার প্রক্রিয়াকে </a:t>
            </a:r>
            <a:r>
              <a:rPr lang="bn-IN" sz="2800" dirty="0" smtClean="0">
                <a:solidFill>
                  <a:schemeClr val="tx2">
                    <a:lumMod val="75000"/>
                  </a:schemeClr>
                </a:solidFill>
              </a:rPr>
              <a:t>নিঃসরন বলে।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34849" y="152400"/>
            <a:ext cx="11629624" cy="1880315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</a:rPr>
              <a:t>ব্যাপন কিঃ</a:t>
            </a:r>
          </a:p>
          <a:p>
            <a:pPr algn="ctr"/>
            <a:r>
              <a:rPr lang="bn-IN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কোন পদার্থের(কঠিন,তরল,বায়বীয়) </a:t>
            </a:r>
            <a:r>
              <a:rPr lang="en-US" sz="3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স্ব</a:t>
            </a:r>
            <a:r>
              <a:rPr lang="bn-IN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তঃ</a:t>
            </a:r>
            <a:r>
              <a:rPr lang="en-US" sz="3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স্ফূ</a:t>
            </a:r>
            <a:r>
              <a:rPr lang="bn-IN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র্ত ও সমভাবে  পরিব্যপ্ত হওয়ার প্রক্রিয়াকে ব্যাপন বলে</a:t>
            </a:r>
            <a:r>
              <a:rPr lang="bn-IN" sz="3600" dirty="0"/>
              <a:t>।</a:t>
            </a:r>
            <a:r>
              <a:rPr lang="bn-IN" dirty="0"/>
              <a:t> </a:t>
            </a:r>
          </a:p>
        </p:txBody>
      </p:sp>
      <p:sp>
        <p:nvSpPr>
          <p:cNvPr id="6" name="Pentagon 5"/>
          <p:cNvSpPr/>
          <p:nvPr/>
        </p:nvSpPr>
        <p:spPr>
          <a:xfrm>
            <a:off x="334849" y="4229100"/>
            <a:ext cx="11857151" cy="1930400"/>
          </a:xfrm>
          <a:prstGeom prst="homePlat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ব্যাপন </a:t>
            </a:r>
            <a:r>
              <a:rPr lang="bn-IN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ও নি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ঃ</a:t>
            </a:r>
            <a:r>
              <a:rPr lang="bn-IN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সরন নির্ভর করে ভর,ঘনত্ব ও চাপের উপর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।</a:t>
            </a:r>
          </a:p>
          <a:p>
            <a:pPr algn="just"/>
            <a:r>
              <a:rPr lang="bn-IN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যে সব পদা</a:t>
            </a:r>
            <a:r>
              <a:rPr lang="en-US" sz="3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র্ত</a:t>
            </a:r>
            <a:r>
              <a:rPr lang="bn-IN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ভর ও ঘনত্ব কম তার ব্যাপন ও নিঃসরন বেশি।নিঃসরন আগে ঘটে, ব্যাপন পরে ঘটে।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77922" y="218364"/>
            <a:ext cx="10768084" cy="569111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এসো আমরা  ব্যাপন ও নিঃসরনের কিছু বাস্তব উদাহরন নিয়ে আলোচনা করি</a:t>
            </a:r>
            <a:r>
              <a:rPr lang="bn-IN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.........</a:t>
            </a:r>
          </a:p>
          <a:p>
            <a:pPr algn="ctr"/>
            <a:r>
              <a:rPr lang="bn-IN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bn-IN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১।</a:t>
            </a:r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গ্যাস ভর্তি বেলুন কে ছিদ্র করে দিলে কি ঘটবে তা আমরা সহজে অনুমান করতে পারি...ছিদ্র পথে বায়ু বের হয়ে আসবে ......এটি হল নিঃসরন...আর বায়ু বের হয়ে ছড়িয়ে পড়াকে্ ব্যাপন বলে।</a:t>
            </a:r>
          </a:p>
          <a:p>
            <a:pPr algn="ctr"/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</a:rPr>
              <a:t>২।বডি স্প্রের সরু ছিদ্র পথে সুগন্ধি বেরিয়ে আসাকে নিঃসরন এবং সুগন্ধি চারিদিকে ছড়িয়ে পড়াকে ব্যাপন বলে।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124262" y="824459"/>
            <a:ext cx="8319541" cy="974361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এবার আমরা ব্যাপন ও নিঃসরনের কিছু ভিডিও দেখি-</a:t>
            </a:r>
            <a:r>
              <a:rPr lang="bn-IN" dirty="0" smtClean="0"/>
              <a:t>-</a:t>
            </a:r>
            <a:endParaRPr lang="en-US" dirty="0"/>
          </a:p>
        </p:txBody>
      </p:sp>
      <p:pic>
        <p:nvPicPr>
          <p:cNvPr id="5" name="Untitled Projec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3488" y="1918741"/>
            <a:ext cx="8501088" cy="47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5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9921" y="346351"/>
            <a:ext cx="12072079" cy="63345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bn-IN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</a:rPr>
              <a:t>এবার এসো ভর ও ঘ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নত্ব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এ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</a:rPr>
              <a:t>র মাধ্যমে ব্যাপন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ও</a:t>
            </a:r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</a:rPr>
              <a:t>নিঃসরন কোনটির বেশি তা জেনে নিই......।।</a:t>
            </a:r>
          </a:p>
          <a:p>
            <a:pPr algn="ctr"/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পানির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ভর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=২</a:t>
            </a:r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+১৬=১৮</a:t>
            </a:r>
          </a:p>
          <a:p>
            <a:pPr algn="ctr"/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পানির ঘ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নত্ব</a:t>
            </a:r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=১৮/২২.৪</a:t>
            </a:r>
          </a:p>
          <a:p>
            <a:pPr algn="ctr"/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=0.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৮০৩৫ 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কেজি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লিটা</a:t>
            </a:r>
            <a:r>
              <a:rPr lang="bn-IN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্র</a:t>
            </a:r>
          </a:p>
          <a:p>
            <a:pPr algn="ctr"/>
            <a:r>
              <a:rPr lang="bn-IN" sz="3200" dirty="0">
                <a:solidFill>
                  <a:srgbClr val="FFFF00"/>
                </a:solidFill>
              </a:rPr>
              <a:t>এ</a:t>
            </a:r>
            <a:r>
              <a:rPr lang="bn-IN" sz="3200" dirty="0" smtClean="0">
                <a:solidFill>
                  <a:srgbClr val="FFFF00"/>
                </a:solidFill>
              </a:rPr>
              <a:t>মোনিয়ার ভর=১৭+৩=১৭</a:t>
            </a:r>
          </a:p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এমোনিয়ার ঘ</a:t>
            </a:r>
            <a:r>
              <a:rPr lang="en-US" sz="3200" dirty="0" err="1" smtClean="0">
                <a:solidFill>
                  <a:srgbClr val="FFFF00"/>
                </a:solidFill>
              </a:rPr>
              <a:t>নত্ব</a:t>
            </a:r>
            <a:r>
              <a:rPr lang="bn-IN" sz="3200" dirty="0" smtClean="0">
                <a:solidFill>
                  <a:srgbClr val="FFFF00"/>
                </a:solidFill>
              </a:rPr>
              <a:t>=১৭/২২.৪</a:t>
            </a:r>
          </a:p>
          <a:p>
            <a:pPr algn="ctr"/>
            <a:r>
              <a:rPr lang="bn-IN" sz="3200" dirty="0"/>
              <a:t> </a:t>
            </a:r>
            <a:r>
              <a:rPr lang="bn-IN" sz="3200" dirty="0" smtClean="0"/>
              <a:t>    =</a:t>
            </a:r>
            <a:r>
              <a:rPr lang="en-US" sz="3200" dirty="0" smtClean="0"/>
              <a:t>0.৭৫৮৯ </a:t>
            </a:r>
            <a:r>
              <a:rPr lang="en-US" sz="3200" dirty="0" err="1" smtClean="0"/>
              <a:t>কেজি</a:t>
            </a:r>
            <a:r>
              <a:rPr lang="en-US" sz="3200" dirty="0" smtClean="0"/>
              <a:t>/ </a:t>
            </a:r>
            <a:r>
              <a:rPr lang="en-US" sz="3200" dirty="0" err="1" smtClean="0"/>
              <a:t>লিটার</a:t>
            </a:r>
            <a:endParaRPr lang="bn-IN" sz="3200" dirty="0" smtClean="0"/>
          </a:p>
          <a:p>
            <a:pPr algn="ctr"/>
            <a:r>
              <a:rPr lang="bn-IN" sz="3200" dirty="0" smtClean="0">
                <a:solidFill>
                  <a:schemeClr val="accent2">
                    <a:lumMod val="75000"/>
                  </a:schemeClr>
                </a:solidFill>
              </a:rPr>
              <a:t>যেহেতু এমোনিয়ার ভর ও ঘনত্ব কম তাই এর ব্যাপন ও নিঃসরন বেশি।</a:t>
            </a:r>
          </a:p>
        </p:txBody>
      </p:sp>
      <p:sp>
        <p:nvSpPr>
          <p:cNvPr id="15" name="Oval 14"/>
          <p:cNvSpPr/>
          <p:nvPr/>
        </p:nvSpPr>
        <p:spPr>
          <a:xfrm>
            <a:off x="1293530" y="1763020"/>
            <a:ext cx="1405719" cy="17506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H2O</a:t>
            </a:r>
            <a:endParaRPr lang="en-US" sz="2800" dirty="0"/>
          </a:p>
        </p:txBody>
      </p:sp>
      <p:sp>
        <p:nvSpPr>
          <p:cNvPr id="16" name="Freeform 15"/>
          <p:cNvSpPr/>
          <p:nvPr/>
        </p:nvSpPr>
        <p:spPr>
          <a:xfrm>
            <a:off x="1197996" y="3513646"/>
            <a:ext cx="812051" cy="1324568"/>
          </a:xfrm>
          <a:custGeom>
            <a:avLst/>
            <a:gdLst>
              <a:gd name="connsiteX0" fmla="*/ 586854 w 682388"/>
              <a:gd name="connsiteY0" fmla="*/ 0 h 1174441"/>
              <a:gd name="connsiteX1" fmla="*/ 177421 w 682388"/>
              <a:gd name="connsiteY1" fmla="*/ 1132765 h 1174441"/>
              <a:gd name="connsiteX2" fmla="*/ 109182 w 682388"/>
              <a:gd name="connsiteY2" fmla="*/ 928048 h 1174441"/>
              <a:gd name="connsiteX3" fmla="*/ 95534 w 682388"/>
              <a:gd name="connsiteY3" fmla="*/ 914400 h 1174441"/>
              <a:gd name="connsiteX4" fmla="*/ 682388 w 682388"/>
              <a:gd name="connsiteY4" fmla="*/ 968991 h 1174441"/>
              <a:gd name="connsiteX5" fmla="*/ 682388 w 682388"/>
              <a:gd name="connsiteY5" fmla="*/ 968991 h 1174441"/>
              <a:gd name="connsiteX6" fmla="*/ 0 w 682388"/>
              <a:gd name="connsiteY6" fmla="*/ 968991 h 1174441"/>
              <a:gd name="connsiteX7" fmla="*/ 0 w 682388"/>
              <a:gd name="connsiteY7" fmla="*/ 968991 h 117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388" h="1174441">
                <a:moveTo>
                  <a:pt x="586854" y="0"/>
                </a:moveTo>
                <a:cubicBezTo>
                  <a:pt x="421943" y="489045"/>
                  <a:pt x="257033" y="978090"/>
                  <a:pt x="177421" y="1132765"/>
                </a:cubicBezTo>
                <a:cubicBezTo>
                  <a:pt x="97809" y="1287440"/>
                  <a:pt x="122830" y="964442"/>
                  <a:pt x="109182" y="928048"/>
                </a:cubicBezTo>
                <a:cubicBezTo>
                  <a:pt x="95534" y="891654"/>
                  <a:pt x="0" y="907576"/>
                  <a:pt x="95534" y="914400"/>
                </a:cubicBezTo>
                <a:cubicBezTo>
                  <a:pt x="191068" y="921224"/>
                  <a:pt x="682388" y="968991"/>
                  <a:pt x="682388" y="968991"/>
                </a:cubicBezTo>
                <a:lnTo>
                  <a:pt x="682388" y="968991"/>
                </a:lnTo>
                <a:lnTo>
                  <a:pt x="0" y="968991"/>
                </a:lnTo>
                <a:lnTo>
                  <a:pt x="0" y="96899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897424" y="1947920"/>
            <a:ext cx="1143869" cy="184615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NH3</a:t>
            </a:r>
            <a:endParaRPr lang="en-US" sz="2400" dirty="0"/>
          </a:p>
        </p:txBody>
      </p:sp>
      <p:sp>
        <p:nvSpPr>
          <p:cNvPr id="18" name="Freeform 17"/>
          <p:cNvSpPr/>
          <p:nvPr/>
        </p:nvSpPr>
        <p:spPr>
          <a:xfrm>
            <a:off x="9784428" y="3794079"/>
            <a:ext cx="684931" cy="1177419"/>
          </a:xfrm>
          <a:custGeom>
            <a:avLst/>
            <a:gdLst>
              <a:gd name="connsiteX0" fmla="*/ 534806 w 684931"/>
              <a:gd name="connsiteY0" fmla="*/ 0 h 1177419"/>
              <a:gd name="connsiteX1" fmla="*/ 29839 w 684931"/>
              <a:gd name="connsiteY1" fmla="*/ 1160059 h 1177419"/>
              <a:gd name="connsiteX2" fmla="*/ 57134 w 684931"/>
              <a:gd name="connsiteY2" fmla="*/ 696036 h 1177419"/>
              <a:gd name="connsiteX3" fmla="*/ 43487 w 684931"/>
              <a:gd name="connsiteY3" fmla="*/ 682388 h 1177419"/>
              <a:gd name="connsiteX4" fmla="*/ 43487 w 684931"/>
              <a:gd name="connsiteY4" fmla="*/ 682388 h 1177419"/>
              <a:gd name="connsiteX5" fmla="*/ 43487 w 684931"/>
              <a:gd name="connsiteY5" fmla="*/ 682388 h 1177419"/>
              <a:gd name="connsiteX6" fmla="*/ 684931 w 684931"/>
              <a:gd name="connsiteY6" fmla="*/ 764274 h 117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931" h="1177419">
                <a:moveTo>
                  <a:pt x="534806" y="0"/>
                </a:moveTo>
                <a:cubicBezTo>
                  <a:pt x="322128" y="522026"/>
                  <a:pt x="109451" y="1044053"/>
                  <a:pt x="29839" y="1160059"/>
                </a:cubicBezTo>
                <a:cubicBezTo>
                  <a:pt x="-49773" y="1276065"/>
                  <a:pt x="54859" y="775648"/>
                  <a:pt x="57134" y="696036"/>
                </a:cubicBezTo>
                <a:cubicBezTo>
                  <a:pt x="59409" y="616424"/>
                  <a:pt x="43487" y="682388"/>
                  <a:pt x="43487" y="682388"/>
                </a:cubicBezTo>
                <a:lnTo>
                  <a:pt x="43487" y="682388"/>
                </a:lnTo>
                <a:lnTo>
                  <a:pt x="43487" y="682388"/>
                </a:lnTo>
                <a:lnTo>
                  <a:pt x="684931" y="76427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0" y="0"/>
            <a:ext cx="8296263" cy="6246254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</a:rPr>
              <a:t>তোমরা নিচের  অংকটি হতে ব্যাপন ও নিঃসরন কোনটির কম তা বের কর-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CO2 ও NO2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এর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ম</a:t>
            </a:r>
            <a:r>
              <a:rPr lang="bn-IN" sz="3600" dirty="0" smtClean="0">
                <a:solidFill>
                  <a:schemeClr val="accent2">
                    <a:lumMod val="50000"/>
                  </a:schemeClr>
                </a:solidFill>
              </a:rPr>
              <a:t>ধ্যে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কোন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টির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ব্যাপন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ওনিঃসরন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কম</a:t>
            </a:r>
            <a:r>
              <a:rPr lang="bn-IN" sz="3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25048" y="3123127"/>
            <a:ext cx="4868214" cy="354169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১।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KMnO</a:t>
            </a:r>
            <a:r>
              <a:rPr lang="en-US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ও  C</a:t>
            </a:r>
            <a:r>
              <a:rPr lang="en-US" sz="2400" baseline="-25000" dirty="0">
                <a:solidFill>
                  <a:schemeClr val="accent4">
                    <a:lumMod val="50000"/>
                  </a:schemeClr>
                </a:solidFill>
              </a:rPr>
              <a:t>12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4">
                    <a:lumMod val="50000"/>
                  </a:schemeClr>
                </a:solidFill>
              </a:rPr>
              <a:t>22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2400" baseline="-25000" dirty="0">
                <a:solidFill>
                  <a:schemeClr val="accent4">
                    <a:lumMod val="50000"/>
                  </a:schemeClr>
                </a:solidFill>
              </a:rPr>
              <a:t>11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এর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মধ্যে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কোনটির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ব্যাপন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বেশি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এবং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কেন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২। NH</a:t>
            </a:r>
            <a:r>
              <a:rPr lang="en-US" sz="2400" baseline="-25000" dirty="0" smtClean="0">
                <a:solidFill>
                  <a:schemeClr val="accent4">
                    <a:lumMod val="50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ও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HCl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এর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বিক্রিয়ায়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সাদা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ধোঁয়া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এর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কাছাকাছি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উৎপন্ন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হওয়ার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কারন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কি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?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ব্যখ্যা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কর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0" y="2073499"/>
            <a:ext cx="1970468" cy="21250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মূল্যায়ন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296263" y="2073500"/>
            <a:ext cx="3487906" cy="1049628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2">
                    <a:lumMod val="25000"/>
                  </a:schemeClr>
                </a:solidFill>
              </a:rPr>
              <a:t>বাড়ির কাজ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21634"/>
            <a:ext cx="8958470" cy="49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3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337</Words>
  <Application>Microsoft Office PowerPoint</Application>
  <PresentationFormat>Widescreen</PresentationFormat>
  <Paragraphs>43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Vrinda</vt:lpstr>
      <vt:lpstr>Office Theme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93</cp:revision>
  <dcterms:created xsi:type="dcterms:W3CDTF">2016-12-04T03:59:32Z</dcterms:created>
  <dcterms:modified xsi:type="dcterms:W3CDTF">2020-06-24T07:49:28Z</dcterms:modified>
</cp:coreProperties>
</file>