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0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CB9C-30D6-4775-A102-D1BECD729055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4DBD-B508-488D-87D2-0BB98424D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dshanavycollege@gmail.com" TargetMode="External"/><Relationship Id="rId2" Type="http://schemas.openxmlformats.org/officeDocument/2006/relationships/hyperlink" Target="mailto:raselkhan03@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1" y="259308"/>
            <a:ext cx="10327341" cy="455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27944"/>
              </p:ext>
            </p:extLst>
          </p:nvPr>
        </p:nvGraphicFramePr>
        <p:xfrm>
          <a:off x="1181686" y="4994031"/>
          <a:ext cx="9650437" cy="1350498"/>
        </p:xfrm>
        <a:graphic>
          <a:graphicData uri="http://schemas.openxmlformats.org/drawingml/2006/table">
            <a:tbl>
              <a:tblPr/>
              <a:tblGrid>
                <a:gridCol w="9650437"/>
              </a:tblGrid>
              <a:tr h="1350498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latin typeface="3D Sonar Bangla" pitchFamily="2" charset="0"/>
                        </a:rPr>
                        <a:t>সকলকে</a:t>
                      </a:r>
                      <a:r>
                        <a:rPr lang="en-US" sz="8000" dirty="0" smtClean="0">
                          <a:latin typeface="3D Sonar Bangla" pitchFamily="2" charset="0"/>
                        </a:rPr>
                        <a:t> </a:t>
                      </a:r>
                      <a:r>
                        <a:rPr lang="en-US" sz="8000" dirty="0" err="1" smtClean="0">
                          <a:latin typeface="3D Sonar Bangla" pitchFamily="2" charset="0"/>
                        </a:rPr>
                        <a:t>স্বাগতম</a:t>
                      </a:r>
                      <a:endParaRPr lang="en-US" sz="8000" dirty="0">
                        <a:latin typeface="3D Sonar Bangla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24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516849"/>
            <a:ext cx="11000936" cy="529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94657"/>
              </p:ext>
            </p:extLst>
          </p:nvPr>
        </p:nvGraphicFramePr>
        <p:xfrm>
          <a:off x="2461846" y="5950634"/>
          <a:ext cx="6161649" cy="633046"/>
        </p:xfrm>
        <a:graphic>
          <a:graphicData uri="http://schemas.openxmlformats.org/drawingml/2006/table">
            <a:tbl>
              <a:tblPr/>
              <a:tblGrid>
                <a:gridCol w="6161649"/>
              </a:tblGrid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তথ্যকে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শ্রেণিবদ্ধকরণ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323558"/>
            <a:ext cx="11633981" cy="517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93435"/>
              </p:ext>
            </p:extLst>
          </p:nvPr>
        </p:nvGraphicFramePr>
        <p:xfrm>
          <a:off x="2799471" y="5641145"/>
          <a:ext cx="5345723" cy="1026941"/>
        </p:xfrm>
        <a:graphic>
          <a:graphicData uri="http://schemas.openxmlformats.org/drawingml/2006/table">
            <a:tbl>
              <a:tblPr/>
              <a:tblGrid>
                <a:gridCol w="5345723"/>
              </a:tblGrid>
              <a:tr h="10269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তথ্য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বিভিন্ন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পক্ষকে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প্রদান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0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/>
              <a:t>হিসাববিজ্ঞান</a:t>
            </a:r>
            <a:r>
              <a:rPr lang="en-US" sz="8000" dirty="0" smtClean="0"/>
              <a:t> </a:t>
            </a:r>
            <a:r>
              <a:rPr lang="en-US" sz="8000" dirty="0" err="1" smtClean="0"/>
              <a:t>কী</a:t>
            </a:r>
            <a:r>
              <a:rPr lang="en-US" sz="8000" dirty="0" smtClean="0"/>
              <a:t>  </a:t>
            </a:r>
          </a:p>
          <a:p>
            <a:pPr algn="ctr"/>
            <a:r>
              <a:rPr lang="en-US" sz="8000" dirty="0" err="1" smtClean="0"/>
              <a:t>সময়ঃ</a:t>
            </a:r>
            <a:r>
              <a:rPr lang="en-US" sz="8000" dirty="0" smtClean="0"/>
              <a:t> ০৪ </a:t>
            </a:r>
            <a:r>
              <a:rPr lang="en-US" sz="8000" dirty="0" err="1" smtClean="0"/>
              <a:t>মিনিট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602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79508"/>
              </p:ext>
            </p:extLst>
          </p:nvPr>
        </p:nvGraphicFramePr>
        <p:xfrm>
          <a:off x="365760" y="253218"/>
          <a:ext cx="11408898" cy="6358597"/>
        </p:xfrm>
        <a:graphic>
          <a:graphicData uri="http://schemas.openxmlformats.org/drawingml/2006/table">
            <a:tbl>
              <a:tblPr/>
              <a:tblGrid>
                <a:gridCol w="11408898"/>
              </a:tblGrid>
              <a:tr h="63585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337625"/>
            <a:ext cx="11211950" cy="61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41504"/>
              </p:ext>
            </p:extLst>
          </p:nvPr>
        </p:nvGraphicFramePr>
        <p:xfrm>
          <a:off x="5303520" y="281354"/>
          <a:ext cx="6752492" cy="1237957"/>
        </p:xfrm>
        <a:graphic>
          <a:graphicData uri="http://schemas.openxmlformats.org/drawingml/2006/table">
            <a:tbl>
              <a:tblPr/>
              <a:tblGrid>
                <a:gridCol w="6752492"/>
              </a:tblGrid>
              <a:tr h="12379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আধুনিক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কাল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(১৯৫০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থেকে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বর্তমান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ব্যবস্থাপনা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হিসাবিবজ্ঞান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en-US" sz="2800" dirty="0" err="1" smtClean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</a:rPr>
                        <a:t>মানবসম্পদ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হিবি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32328"/>
              </p:ext>
            </p:extLst>
          </p:nvPr>
        </p:nvGraphicFramePr>
        <p:xfrm>
          <a:off x="4220309" y="1617785"/>
          <a:ext cx="6414866" cy="1371600"/>
        </p:xfrm>
        <a:graphic>
          <a:graphicData uri="http://schemas.openxmlformats.org/drawingml/2006/table">
            <a:tbl>
              <a:tblPr/>
              <a:tblGrid>
                <a:gridCol w="6414866"/>
              </a:tblGrid>
              <a:tr h="12098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বিশ্লেষণ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কাল</a:t>
                      </a:r>
                      <a:r>
                        <a:rPr lang="en-US" sz="2800" dirty="0" smtClean="0"/>
                        <a:t> (১৮০০ </a:t>
                      </a:r>
                      <a:r>
                        <a:rPr lang="en-US" sz="2800" dirty="0" err="1" smtClean="0"/>
                        <a:t>থেকে</a:t>
                      </a:r>
                      <a:r>
                        <a:rPr lang="en-US" sz="2800" dirty="0" smtClean="0"/>
                        <a:t> ১৯৫০)</a:t>
                      </a:r>
                    </a:p>
                    <a:p>
                      <a:pPr algn="ctr"/>
                      <a:r>
                        <a:rPr lang="en-US" sz="2800" dirty="0" err="1" smtClean="0"/>
                        <a:t>আর্থিক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হিসাব</a:t>
                      </a:r>
                      <a:r>
                        <a:rPr lang="en-US" sz="2800" dirty="0" smtClean="0"/>
                        <a:t> , </a:t>
                      </a:r>
                      <a:r>
                        <a:rPr lang="en-US" sz="2800" dirty="0" err="1" smtClean="0"/>
                        <a:t>নিরিক্ষা</a:t>
                      </a:r>
                      <a:r>
                        <a:rPr lang="en-US" sz="2800" dirty="0" smtClean="0"/>
                        <a:t> ও </a:t>
                      </a:r>
                      <a:r>
                        <a:rPr lang="en-US" sz="2800" dirty="0" err="1" smtClean="0"/>
                        <a:t>কর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হিসাব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dirty="0" err="1" smtClean="0"/>
                        <a:t>সরকারি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হিসাববিজ্ঞান,সামাজিক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হিবি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47748"/>
              </p:ext>
            </p:extLst>
          </p:nvPr>
        </p:nvGraphicFramePr>
        <p:xfrm>
          <a:off x="3010486" y="2926080"/>
          <a:ext cx="6625883" cy="1322363"/>
        </p:xfrm>
        <a:graphic>
          <a:graphicData uri="http://schemas.openxmlformats.org/drawingml/2006/table">
            <a:tbl>
              <a:tblPr/>
              <a:tblGrid>
                <a:gridCol w="6625883"/>
              </a:tblGrid>
              <a:tr h="13223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প্রাক-বিশ্লেষণ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কাল</a:t>
                      </a:r>
                      <a:r>
                        <a:rPr lang="en-US" sz="2800" dirty="0" smtClean="0"/>
                        <a:t> (১৯৯৪ </a:t>
                      </a:r>
                      <a:r>
                        <a:rPr lang="en-US" sz="2800" dirty="0" err="1" smtClean="0"/>
                        <a:t>থেকে</a:t>
                      </a:r>
                      <a:r>
                        <a:rPr lang="en-US" sz="2800" dirty="0" smtClean="0"/>
                        <a:t> ১৮০০)</a:t>
                      </a:r>
                    </a:p>
                    <a:p>
                      <a:pPr algn="ctr"/>
                      <a:r>
                        <a:rPr lang="en-US" sz="2800" dirty="0" err="1" smtClean="0"/>
                        <a:t>দু-তরফা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দাখিলা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পদ্ধতি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উদ্ভাবন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397"/>
              </p:ext>
            </p:extLst>
          </p:nvPr>
        </p:nvGraphicFramePr>
        <p:xfrm>
          <a:off x="956604" y="4346917"/>
          <a:ext cx="7596554" cy="1195754"/>
        </p:xfrm>
        <a:graphic>
          <a:graphicData uri="http://schemas.openxmlformats.org/drawingml/2006/table">
            <a:tbl>
              <a:tblPr/>
              <a:tblGrid>
                <a:gridCol w="7596554"/>
              </a:tblGrid>
              <a:tr h="11957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আদিকাল</a:t>
                      </a:r>
                      <a:r>
                        <a:rPr lang="en-US" sz="2800" dirty="0" smtClean="0"/>
                        <a:t> (</a:t>
                      </a:r>
                      <a:r>
                        <a:rPr lang="en-US" sz="2800" dirty="0" err="1" smtClean="0"/>
                        <a:t>উম্মেষ</a:t>
                      </a:r>
                      <a:r>
                        <a:rPr lang="en-US" sz="2800" dirty="0" smtClean="0"/>
                        <a:t>) (১৯৯৪ </a:t>
                      </a:r>
                      <a:r>
                        <a:rPr lang="en-US" sz="2800" dirty="0" err="1" smtClean="0"/>
                        <a:t>সালে</a:t>
                      </a:r>
                      <a:r>
                        <a:rPr lang="en-US" sz="2800" baseline="0" dirty="0" err="1" smtClean="0"/>
                        <a:t>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পূর্ব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পযন্ত</a:t>
                      </a:r>
                      <a:r>
                        <a:rPr lang="en-US" sz="2800" baseline="0" dirty="0" smtClean="0"/>
                        <a:t>)</a:t>
                      </a:r>
                    </a:p>
                    <a:p>
                      <a:pPr algn="ctr"/>
                      <a:r>
                        <a:rPr lang="en-US" sz="2800" baseline="0" dirty="0" err="1" smtClean="0"/>
                        <a:t>হিসাববিজ্ঞানের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যাত্রা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শুরু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59270"/>
              </p:ext>
            </p:extLst>
          </p:nvPr>
        </p:nvGraphicFramePr>
        <p:xfrm>
          <a:off x="2813538" y="5852160"/>
          <a:ext cx="6822831" cy="858129"/>
        </p:xfrm>
        <a:graphic>
          <a:graphicData uri="http://schemas.openxmlformats.org/drawingml/2006/table">
            <a:tbl>
              <a:tblPr/>
              <a:tblGrid>
                <a:gridCol w="6822831"/>
              </a:tblGrid>
              <a:tr h="8581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accent5"/>
                          </a:solidFill>
                        </a:rPr>
                        <a:t>হিসাববিজ্ঞান</a:t>
                      </a:r>
                      <a:r>
                        <a:rPr lang="en-US" sz="280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accent5"/>
                          </a:solidFill>
                        </a:rPr>
                        <a:t>উৎপত্তি</a:t>
                      </a:r>
                      <a:r>
                        <a:rPr lang="en-US" sz="2800" dirty="0" smtClean="0">
                          <a:solidFill>
                            <a:schemeClr val="accent5"/>
                          </a:solidFill>
                        </a:rPr>
                        <a:t> ও </a:t>
                      </a:r>
                      <a:r>
                        <a:rPr lang="en-US" sz="2800" dirty="0" err="1" smtClean="0">
                          <a:solidFill>
                            <a:schemeClr val="accent5"/>
                          </a:solidFill>
                        </a:rPr>
                        <a:t>ক্রমবিকাশ</a:t>
                      </a:r>
                      <a:endParaRPr lang="en-US" sz="28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56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825625"/>
            <a:ext cx="11142785" cy="1536553"/>
          </a:xfrm>
        </p:spPr>
        <p:txBody>
          <a:bodyPr/>
          <a:lstStyle/>
          <a:p>
            <a:pPr algn="ctr"/>
            <a:r>
              <a:rPr lang="en-US" sz="4000" dirty="0" err="1" smtClean="0"/>
              <a:t>দুতরফা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দাখিলা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সুবিধা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 ।</a:t>
            </a:r>
          </a:p>
          <a:p>
            <a:pPr algn="ctr"/>
            <a:r>
              <a:rPr lang="en-US" sz="4000" dirty="0" err="1" smtClean="0"/>
              <a:t>সময়ঃ</a:t>
            </a:r>
            <a:r>
              <a:rPr lang="en-US" sz="4000" dirty="0" smtClean="0"/>
              <a:t> ০৮ </a:t>
            </a:r>
            <a:r>
              <a:rPr lang="en-US" sz="4000" dirty="0" err="1" smtClean="0"/>
              <a:t>মিনিট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3641360"/>
            <a:ext cx="7779433" cy="300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8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211015"/>
            <a:ext cx="11563642" cy="644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194" y="299268"/>
            <a:ext cx="6491068" cy="1325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মূল্যায়ন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7778"/>
            <a:ext cx="10515600" cy="3729185"/>
          </a:xfrm>
        </p:spPr>
        <p:txBody>
          <a:bodyPr/>
          <a:lstStyle/>
          <a:p>
            <a:r>
              <a:rPr lang="en-US" dirty="0" err="1" smtClean="0"/>
              <a:t>হিসাবিবজ্ঞান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হিসাবিবজ্ঞানের</a:t>
            </a:r>
            <a:r>
              <a:rPr lang="en-US" dirty="0" smtClean="0"/>
              <a:t> </a:t>
            </a:r>
            <a:r>
              <a:rPr lang="en-US" dirty="0" err="1" smtClean="0"/>
              <a:t>ক্রমবিকাশকে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ভাগে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আধুনিক</a:t>
            </a:r>
            <a:r>
              <a:rPr lang="en-US" dirty="0" smtClean="0"/>
              <a:t> </a:t>
            </a:r>
            <a:r>
              <a:rPr lang="en-US" dirty="0" err="1" smtClean="0"/>
              <a:t>কাল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সাল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সাল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বিশ্লেষণ</a:t>
            </a:r>
            <a:r>
              <a:rPr lang="en-US" dirty="0" smtClean="0"/>
              <a:t> </a:t>
            </a:r>
            <a:r>
              <a:rPr lang="en-US" dirty="0" err="1" smtClean="0"/>
              <a:t>কাল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সাল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সাল</a:t>
            </a:r>
            <a:r>
              <a:rPr lang="en-US" dirty="0" smtClean="0"/>
              <a:t> 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36" y="98474"/>
            <a:ext cx="3515479" cy="222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0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825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পারিবারিক</a:t>
            </a:r>
            <a:r>
              <a:rPr lang="en-US" dirty="0" smtClean="0"/>
              <a:t> ও </a:t>
            </a:r>
            <a:r>
              <a:rPr lang="en-US" dirty="0" err="1" smtClean="0"/>
              <a:t>ব্যবসায়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প্রতিষ্ঠানে</a:t>
            </a:r>
            <a:r>
              <a:rPr lang="en-US" dirty="0" smtClean="0"/>
              <a:t> </a:t>
            </a:r>
            <a:r>
              <a:rPr lang="en-US" dirty="0" err="1" smtClean="0"/>
              <a:t>হিসাববিজ্ঞানের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প্রয়োজনীয়তা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3018814"/>
            <a:ext cx="10269416" cy="373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3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45321"/>
              </p:ext>
            </p:extLst>
          </p:nvPr>
        </p:nvGraphicFramePr>
        <p:xfrm>
          <a:off x="1883391" y="600501"/>
          <a:ext cx="7724633" cy="1733266"/>
        </p:xfrm>
        <a:graphic>
          <a:graphicData uri="http://schemas.openxmlformats.org/drawingml/2006/table">
            <a:tbl>
              <a:tblPr/>
              <a:tblGrid>
                <a:gridCol w="7724633"/>
              </a:tblGrid>
              <a:tr h="173326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/>
                        <a:t>ধন্যবাদ</a:t>
                      </a:r>
                      <a:endParaRPr lang="en-US" sz="6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16" y="2518117"/>
            <a:ext cx="9144000" cy="41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নামঃ</a:t>
            </a:r>
            <a:r>
              <a:rPr lang="en-US" dirty="0" smtClean="0"/>
              <a:t> </a:t>
            </a: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বাদশা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(</a:t>
            </a:r>
            <a:r>
              <a:rPr lang="en-US" dirty="0" err="1" smtClean="0"/>
              <a:t>রাসেল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প্রভাষক</a:t>
            </a:r>
            <a:r>
              <a:rPr lang="en-US" dirty="0" smtClean="0"/>
              <a:t> (</a:t>
            </a:r>
            <a:r>
              <a:rPr lang="en-US" dirty="0" err="1" smtClean="0"/>
              <a:t>হিসাববিজ্ঞান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নৌবাহিনী</a:t>
            </a:r>
            <a:r>
              <a:rPr lang="en-US" dirty="0" smtClean="0"/>
              <a:t> </a:t>
            </a:r>
            <a:r>
              <a:rPr lang="en-US" dirty="0" err="1" smtClean="0"/>
              <a:t>কলেজ</a:t>
            </a:r>
            <a:r>
              <a:rPr lang="en-US" dirty="0" smtClean="0"/>
              <a:t> </a:t>
            </a:r>
            <a:r>
              <a:rPr lang="en-US" dirty="0" err="1" smtClean="0"/>
              <a:t>মংলা</a:t>
            </a:r>
            <a:endParaRPr lang="en-US" dirty="0" smtClean="0"/>
          </a:p>
          <a:p>
            <a:r>
              <a:rPr lang="en-US" dirty="0" err="1" smtClean="0"/>
              <a:t>টিউটর</a:t>
            </a:r>
            <a:r>
              <a:rPr lang="en-US" dirty="0" smtClean="0"/>
              <a:t> –</a:t>
            </a:r>
            <a:r>
              <a:rPr lang="en-US" dirty="0" err="1" smtClean="0"/>
              <a:t>বিএড</a:t>
            </a:r>
            <a:r>
              <a:rPr lang="en-US" dirty="0" smtClean="0"/>
              <a:t> </a:t>
            </a:r>
            <a:r>
              <a:rPr lang="en-US" dirty="0" err="1" smtClean="0"/>
              <a:t>প্রোগ্রাম</a:t>
            </a:r>
            <a:endParaRPr lang="en-US" dirty="0" smtClean="0"/>
          </a:p>
          <a:p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উন্মুক্ত</a:t>
            </a:r>
            <a:r>
              <a:rPr lang="en-US" dirty="0" smtClean="0"/>
              <a:t> </a:t>
            </a:r>
            <a:r>
              <a:rPr lang="en-US" dirty="0" err="1" smtClean="0"/>
              <a:t>বিশ্ববিদ্যালয়</a:t>
            </a:r>
            <a:endParaRPr lang="en-US" dirty="0" smtClean="0"/>
          </a:p>
          <a:p>
            <a:r>
              <a:rPr lang="en-US" dirty="0" smtClean="0"/>
              <a:t>01517 858966 , 01914659503</a:t>
            </a:r>
          </a:p>
          <a:p>
            <a:r>
              <a:rPr lang="en-US" dirty="0" smtClean="0">
                <a:hlinkClick r:id="rId2"/>
              </a:rPr>
              <a:t>raselkhan03@mail.com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badshanavycollege@gmail.com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59" y="1825625"/>
            <a:ext cx="433328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3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পাঠ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পরিচিতি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2030341"/>
            <a:ext cx="10515600" cy="4351338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হিসাববিজ্ঞান</a:t>
            </a:r>
            <a:r>
              <a:rPr lang="en-US" dirty="0" smtClean="0"/>
              <a:t> ১ম </a:t>
            </a:r>
            <a:r>
              <a:rPr lang="en-US" dirty="0" err="1" smtClean="0"/>
              <a:t>পত্র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একাদশ</a:t>
            </a:r>
            <a:r>
              <a:rPr lang="en-US" dirty="0" smtClean="0"/>
              <a:t> </a:t>
            </a:r>
            <a:r>
              <a:rPr lang="en-US" dirty="0" err="1" smtClean="0"/>
              <a:t>শ্রণি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অধ্যয়ঃ</a:t>
            </a:r>
            <a:r>
              <a:rPr lang="en-US" dirty="0" smtClean="0"/>
              <a:t> </a:t>
            </a:r>
            <a:r>
              <a:rPr lang="en-US" dirty="0" err="1" smtClean="0"/>
              <a:t>হিসাববিজ্ঞান</a:t>
            </a:r>
            <a:r>
              <a:rPr lang="en-US" dirty="0" smtClean="0"/>
              <a:t>   </a:t>
            </a:r>
            <a:r>
              <a:rPr lang="en-US" dirty="0" err="1" smtClean="0"/>
              <a:t>পরিচিতি</a:t>
            </a:r>
            <a:r>
              <a:rPr lang="en-US" dirty="0" smtClean="0"/>
              <a:t>   ( ১ম </a:t>
            </a:r>
            <a:r>
              <a:rPr lang="en-US" dirty="0" err="1" smtClean="0"/>
              <a:t>অধ্যয়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সময়ঃ</a:t>
            </a:r>
            <a:r>
              <a:rPr lang="en-US" dirty="0" smtClean="0"/>
              <a:t> ৪০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r>
              <a:rPr lang="en-US" dirty="0" err="1" smtClean="0"/>
              <a:t>তারিখঃ</a:t>
            </a:r>
            <a:r>
              <a:rPr lang="en-US" dirty="0"/>
              <a:t> </a:t>
            </a:r>
            <a:r>
              <a:rPr lang="en-US" dirty="0" smtClean="0"/>
              <a:t>২৪/৬/২০২০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450377"/>
            <a:ext cx="10604309" cy="500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5688"/>
              </p:ext>
            </p:extLst>
          </p:nvPr>
        </p:nvGraphicFramePr>
        <p:xfrm>
          <a:off x="2743200" y="5663821"/>
          <a:ext cx="6632812" cy="701040"/>
        </p:xfrm>
        <a:graphic>
          <a:graphicData uri="http://schemas.openxmlformats.org/drawingml/2006/table">
            <a:tbl>
              <a:tblPr/>
              <a:tblGrid>
                <a:gridCol w="6632812"/>
              </a:tblGrid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হিসাব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করছে</a:t>
                      </a:r>
                      <a:endParaRPr lang="en-US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423081"/>
            <a:ext cx="11354938" cy="526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37900"/>
              </p:ext>
            </p:extLst>
          </p:nvPr>
        </p:nvGraphicFramePr>
        <p:xfrm>
          <a:off x="2770496" y="5909481"/>
          <a:ext cx="6264322" cy="832513"/>
        </p:xfrm>
        <a:graphic>
          <a:graphicData uri="http://schemas.openxmlformats.org/drawingml/2006/table">
            <a:tbl>
              <a:tblPr/>
              <a:tblGrid>
                <a:gridCol w="6264322"/>
              </a:tblGrid>
              <a:tr h="832513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হিসাব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কাজের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সরঞ্জাম</a:t>
                      </a:r>
                      <a:endParaRPr lang="en-US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518615"/>
            <a:ext cx="11150220" cy="487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61282"/>
              </p:ext>
            </p:extLst>
          </p:nvPr>
        </p:nvGraphicFramePr>
        <p:xfrm>
          <a:off x="1992573" y="5595582"/>
          <a:ext cx="7410734" cy="968991"/>
        </p:xfrm>
        <a:graphic>
          <a:graphicData uri="http://schemas.openxmlformats.org/drawingml/2006/table">
            <a:tbl>
              <a:tblPr/>
              <a:tblGrid>
                <a:gridCol w="7410734"/>
              </a:tblGrid>
              <a:tr h="96899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         </a:t>
                      </a:r>
                      <a:r>
                        <a:rPr lang="en-US" sz="4000" dirty="0" err="1" smtClean="0"/>
                        <a:t>হিসাববিজ্ঞানের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জনক</a:t>
                      </a:r>
                      <a:endParaRPr lang="en-US" sz="4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endParaRPr lang="en-US" sz="6000" dirty="0" smtClean="0">
              <a:latin typeface="3D Sonar Bangla" pitchFamily="2" charset="0"/>
            </a:endParaRPr>
          </a:p>
          <a:p>
            <a:pPr algn="ctr"/>
            <a:endParaRPr lang="en-US" sz="6000" dirty="0">
              <a:latin typeface="3D Sonar Bangla" pitchFamily="2" charset="0"/>
            </a:endParaRPr>
          </a:p>
          <a:p>
            <a:pPr algn="ctr"/>
            <a:r>
              <a:rPr lang="en-US" sz="6000" dirty="0" err="1" smtClean="0">
                <a:latin typeface="3D Sonar Bangla" pitchFamily="2" charset="0"/>
              </a:rPr>
              <a:t>হিসাববিজ্ঞান</a:t>
            </a:r>
            <a:r>
              <a:rPr lang="en-US" sz="6000" dirty="0" smtClean="0">
                <a:latin typeface="3D Sonar Bangla" pitchFamily="2" charset="0"/>
              </a:rPr>
              <a:t> </a:t>
            </a:r>
            <a:r>
              <a:rPr lang="en-US" sz="6000" dirty="0" err="1" smtClean="0">
                <a:latin typeface="3D Sonar Bangla" pitchFamily="2" charset="0"/>
              </a:rPr>
              <a:t>পরিচিতি</a:t>
            </a:r>
            <a:endParaRPr lang="en-US" sz="6000" dirty="0">
              <a:latin typeface="3D Sonar Bang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হিসাববিজ্ঞান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হিসাববিজ্ঞানের</a:t>
            </a:r>
            <a:r>
              <a:rPr lang="en-US" dirty="0" smtClean="0"/>
              <a:t> </a:t>
            </a:r>
            <a:r>
              <a:rPr lang="en-US" dirty="0" err="1" smtClean="0"/>
              <a:t>উ</a:t>
            </a:r>
            <a:r>
              <a:rPr lang="en-US" dirty="0" err="1" smtClean="0">
                <a:latin typeface="3D Sonar Bangla" pitchFamily="2" charset="0"/>
              </a:rPr>
              <a:t>ৎপত্তি</a:t>
            </a:r>
            <a:r>
              <a:rPr lang="en-US" dirty="0" smtClean="0">
                <a:latin typeface="3D Sonar Bangla" pitchFamily="2" charset="0"/>
              </a:rPr>
              <a:t> ও </a:t>
            </a:r>
            <a:r>
              <a:rPr lang="en-US" dirty="0" err="1" smtClean="0">
                <a:latin typeface="3D Sonar Bangla" pitchFamily="2" charset="0"/>
              </a:rPr>
              <a:t>ক্রমবিকাশ</a:t>
            </a:r>
            <a:r>
              <a:rPr lang="en-US" dirty="0" smtClean="0">
                <a:latin typeface="3D Sonar Bangla" pitchFamily="2" charset="0"/>
              </a:rPr>
              <a:t> </a:t>
            </a:r>
          </a:p>
          <a:p>
            <a:r>
              <a:rPr lang="en-US" dirty="0" err="1" smtClean="0"/>
              <a:t>ব্যবসায়ের</a:t>
            </a:r>
            <a:r>
              <a:rPr lang="en-US" dirty="0" smtClean="0"/>
              <a:t> </a:t>
            </a:r>
            <a:r>
              <a:rPr lang="en-US" dirty="0" err="1" smtClean="0"/>
              <a:t>ভাষা</a:t>
            </a:r>
            <a:r>
              <a:rPr lang="en-US" dirty="0" smtClean="0"/>
              <a:t> </a:t>
            </a:r>
            <a:r>
              <a:rPr lang="en-US" dirty="0" err="1" smtClean="0"/>
              <a:t>হিসাবে</a:t>
            </a:r>
            <a:r>
              <a:rPr lang="en-US" dirty="0" smtClean="0"/>
              <a:t> </a:t>
            </a:r>
            <a:r>
              <a:rPr lang="en-US" dirty="0" err="1" smtClean="0"/>
              <a:t>হিসাববিজ্ঞান</a:t>
            </a:r>
            <a:endParaRPr lang="en-US" dirty="0" smtClean="0"/>
          </a:p>
          <a:p>
            <a:r>
              <a:rPr lang="en-US" dirty="0" err="1" smtClean="0"/>
              <a:t>হিসাবিজ্ঞানের</a:t>
            </a:r>
            <a:r>
              <a:rPr lang="en-US" dirty="0" smtClean="0"/>
              <a:t> </a:t>
            </a:r>
            <a:r>
              <a:rPr lang="en-US" dirty="0" err="1" smtClean="0"/>
              <a:t>উদ্দেশ্য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534572"/>
            <a:ext cx="11366694" cy="495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03476"/>
              </p:ext>
            </p:extLst>
          </p:nvPr>
        </p:nvGraphicFramePr>
        <p:xfrm>
          <a:off x="1913206" y="5697415"/>
          <a:ext cx="7118252" cy="914400"/>
        </p:xfrm>
        <a:graphic>
          <a:graphicData uri="http://schemas.openxmlformats.org/drawingml/2006/table">
            <a:tbl>
              <a:tblPr/>
              <a:tblGrid>
                <a:gridCol w="711825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তথ্য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সংগ্রহ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ত্ত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তথ্য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লিপিবদ্ধ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করণ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204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3D Sonar Bangla</vt:lpstr>
      <vt:lpstr>Arial</vt:lpstr>
      <vt:lpstr>Calibri</vt:lpstr>
      <vt:lpstr>Calibri Light</vt:lpstr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জোড়ায় কাজ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 KHAN</dc:creator>
  <cp:lastModifiedBy>RASEL KHAN</cp:lastModifiedBy>
  <cp:revision>74</cp:revision>
  <dcterms:created xsi:type="dcterms:W3CDTF">2020-06-24T19:03:21Z</dcterms:created>
  <dcterms:modified xsi:type="dcterms:W3CDTF">2020-06-25T03:02:46Z</dcterms:modified>
</cp:coreProperties>
</file>