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90" r:id="rId2"/>
    <p:sldId id="571" r:id="rId3"/>
    <p:sldId id="580" r:id="rId4"/>
    <p:sldId id="409" r:id="rId5"/>
    <p:sldId id="589" r:id="rId6"/>
    <p:sldId id="599" r:id="rId7"/>
    <p:sldId id="600" r:id="rId8"/>
    <p:sldId id="613" r:id="rId9"/>
    <p:sldId id="614" r:id="rId10"/>
    <p:sldId id="602" r:id="rId11"/>
    <p:sldId id="598" r:id="rId12"/>
    <p:sldId id="346" r:id="rId13"/>
    <p:sldId id="611" r:id="rId14"/>
    <p:sldId id="615" r:id="rId15"/>
    <p:sldId id="583" r:id="rId16"/>
    <p:sldId id="604" r:id="rId17"/>
    <p:sldId id="355" r:id="rId18"/>
    <p:sldId id="612" r:id="rId19"/>
    <p:sldId id="606" r:id="rId20"/>
    <p:sldId id="609" r:id="rId21"/>
    <p:sldId id="610" r:id="rId22"/>
    <p:sldId id="607" r:id="rId23"/>
    <p:sldId id="301" r:id="rId24"/>
    <p:sldId id="314" r:id="rId25"/>
    <p:sldId id="591" r:id="rId26"/>
    <p:sldId id="303" r:id="rId27"/>
    <p:sldId id="56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69" d="100"/>
          <a:sy n="69" d="100"/>
        </p:scale>
        <p:origin x="62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2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87F9A2-44F2-4890-9988-F419D10F6D6B}" type="doc">
      <dgm:prSet loTypeId="urn:microsoft.com/office/officeart/2005/8/layout/cycle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5D8D47-2C32-44D3-8AD4-E393859F6A38}">
      <dgm:prSet phldrT="[Text]" custT="1"/>
      <dgm:spPr/>
      <dgm:t>
        <a:bodyPr/>
        <a:lstStyle/>
        <a:p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যোগাযোগ পদ্ধতি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C35B7D-4684-4A64-BA25-AE7302DD211E}" type="parTrans" cxnId="{7A55BC3E-3171-46EC-809D-797E4E130A09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577548-65FF-45E3-ADE5-F364247185C8}" type="sibTrans" cxnId="{7A55BC3E-3171-46EC-809D-797E4E130A09}">
      <dgm:prSet/>
      <dgm:spPr>
        <a:ln w="28575">
          <a:solidFill>
            <a:srgbClr val="00B0F0"/>
          </a:solidFill>
        </a:ln>
      </dgm:spPr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2D3CE4-9315-4343-A508-78B27BC27DF4}">
      <dgm:prSet phldrT="[Text]" custT="1"/>
      <dgm:spPr/>
      <dgm:t>
        <a:bodyPr/>
        <a:lstStyle/>
        <a:p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দ্বিমুখী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E1F193-CE6E-481F-99CD-38AEFD7D5A68}" type="parTrans" cxnId="{EA17AB13-EFC1-4E80-AD28-6730BFB39E60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D411F5-CD7C-4BB1-AC28-5CE7D24EBF35}" type="sibTrans" cxnId="{EA17AB13-EFC1-4E80-AD28-6730BFB39E60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21230F-0D9C-463E-A743-6D09A5F32375}">
      <dgm:prSet phldrT="[Text]" custT="1"/>
      <dgm:spPr/>
      <dgm:t>
        <a:bodyPr/>
        <a:lstStyle/>
        <a:p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একমুখী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411A04-A6BC-4674-9A2B-43DB3B9D1D03}" type="parTrans" cxnId="{C392E817-9430-446C-8539-7F78D05E8909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B61D57-EEF8-45C6-8E2B-8302C18A94F3}" type="sibTrans" cxnId="{C392E817-9430-446C-8539-7F78D05E8909}">
      <dgm:prSet/>
      <dgm:spPr>
        <a:ln w="28575">
          <a:solidFill>
            <a:srgbClr val="00B0F0"/>
          </a:solidFill>
        </a:ln>
      </dgm:spPr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5ABA8E-6988-4CFE-B41B-16563E85BC1E}" type="pres">
      <dgm:prSet presAssocID="{BC87F9A2-44F2-4890-9988-F419D10F6D6B}" presName="cycle" presStyleCnt="0">
        <dgm:presLayoutVars>
          <dgm:dir/>
          <dgm:resizeHandles val="exact"/>
        </dgm:presLayoutVars>
      </dgm:prSet>
      <dgm:spPr/>
    </dgm:pt>
    <dgm:pt modelId="{D08B5AB6-DD02-4643-8C64-B48FDB2F6481}" type="pres">
      <dgm:prSet presAssocID="{7E5D8D47-2C32-44D3-8AD4-E393859F6A38}" presName="node" presStyleLbl="node1" presStyleIdx="0" presStyleCnt="3">
        <dgm:presLayoutVars>
          <dgm:bulletEnabled val="1"/>
        </dgm:presLayoutVars>
      </dgm:prSet>
      <dgm:spPr/>
    </dgm:pt>
    <dgm:pt modelId="{C9567469-9D91-4C2A-96C2-AACA3125EB13}" type="pres">
      <dgm:prSet presAssocID="{7E5D8D47-2C32-44D3-8AD4-E393859F6A38}" presName="spNode" presStyleCnt="0"/>
      <dgm:spPr/>
    </dgm:pt>
    <dgm:pt modelId="{8819E23D-3DC1-449B-B880-67D1DE2B89A1}" type="pres">
      <dgm:prSet presAssocID="{C9577548-65FF-45E3-ADE5-F364247185C8}" presName="sibTrans" presStyleLbl="sibTrans1D1" presStyleIdx="0" presStyleCnt="3"/>
      <dgm:spPr/>
    </dgm:pt>
    <dgm:pt modelId="{3036FD65-83A0-462F-A02A-C2A6CD07F36B}" type="pres">
      <dgm:prSet presAssocID="{3D2D3CE4-9315-4343-A508-78B27BC27DF4}" presName="node" presStyleLbl="node1" presStyleIdx="1" presStyleCnt="3">
        <dgm:presLayoutVars>
          <dgm:bulletEnabled val="1"/>
        </dgm:presLayoutVars>
      </dgm:prSet>
      <dgm:spPr/>
    </dgm:pt>
    <dgm:pt modelId="{FF3D1F9C-24E3-4BE6-9B77-D455EAEB0B33}" type="pres">
      <dgm:prSet presAssocID="{3D2D3CE4-9315-4343-A508-78B27BC27DF4}" presName="spNode" presStyleCnt="0"/>
      <dgm:spPr/>
    </dgm:pt>
    <dgm:pt modelId="{32270EBA-F704-44C5-9C13-56C44820D023}" type="pres">
      <dgm:prSet presAssocID="{2BD411F5-CD7C-4BB1-AC28-5CE7D24EBF35}" presName="sibTrans" presStyleLbl="sibTrans1D1" presStyleIdx="1" presStyleCnt="3"/>
      <dgm:spPr/>
    </dgm:pt>
    <dgm:pt modelId="{315F64CE-E178-4E58-92B8-F807ACB7692F}" type="pres">
      <dgm:prSet presAssocID="{5821230F-0D9C-463E-A743-6D09A5F32375}" presName="node" presStyleLbl="node1" presStyleIdx="2" presStyleCnt="3">
        <dgm:presLayoutVars>
          <dgm:bulletEnabled val="1"/>
        </dgm:presLayoutVars>
      </dgm:prSet>
      <dgm:spPr/>
    </dgm:pt>
    <dgm:pt modelId="{48C5D24E-FA73-497A-A741-26D528AC0BD5}" type="pres">
      <dgm:prSet presAssocID="{5821230F-0D9C-463E-A743-6D09A5F32375}" presName="spNode" presStyleCnt="0"/>
      <dgm:spPr/>
    </dgm:pt>
    <dgm:pt modelId="{4D0AB65C-A228-4057-958A-5FC9C67280DB}" type="pres">
      <dgm:prSet presAssocID="{D7B61D57-EEF8-45C6-8E2B-8302C18A94F3}" presName="sibTrans" presStyleLbl="sibTrans1D1" presStyleIdx="2" presStyleCnt="3"/>
      <dgm:spPr/>
    </dgm:pt>
  </dgm:ptLst>
  <dgm:cxnLst>
    <dgm:cxn modelId="{B1842A02-8375-4174-9385-EA33FE7DE743}" type="presOf" srcId="{7E5D8D47-2C32-44D3-8AD4-E393859F6A38}" destId="{D08B5AB6-DD02-4643-8C64-B48FDB2F6481}" srcOrd="0" destOrd="0" presId="urn:microsoft.com/office/officeart/2005/8/layout/cycle6"/>
    <dgm:cxn modelId="{EA17AB13-EFC1-4E80-AD28-6730BFB39E60}" srcId="{BC87F9A2-44F2-4890-9988-F419D10F6D6B}" destId="{3D2D3CE4-9315-4343-A508-78B27BC27DF4}" srcOrd="1" destOrd="0" parTransId="{A7E1F193-CE6E-481F-99CD-38AEFD7D5A68}" sibTransId="{2BD411F5-CD7C-4BB1-AC28-5CE7D24EBF35}"/>
    <dgm:cxn modelId="{C392E817-9430-446C-8539-7F78D05E8909}" srcId="{BC87F9A2-44F2-4890-9988-F419D10F6D6B}" destId="{5821230F-0D9C-463E-A743-6D09A5F32375}" srcOrd="2" destOrd="0" parTransId="{37411A04-A6BC-4674-9A2B-43DB3B9D1D03}" sibTransId="{D7B61D57-EEF8-45C6-8E2B-8302C18A94F3}"/>
    <dgm:cxn modelId="{D7D9B329-9AFE-4A1B-B13D-B9D0ACDD2CFC}" type="presOf" srcId="{2BD411F5-CD7C-4BB1-AC28-5CE7D24EBF35}" destId="{32270EBA-F704-44C5-9C13-56C44820D023}" srcOrd="0" destOrd="0" presId="urn:microsoft.com/office/officeart/2005/8/layout/cycle6"/>
    <dgm:cxn modelId="{B12D202F-3B23-401D-993A-D3D0CD095F76}" type="presOf" srcId="{BC87F9A2-44F2-4890-9988-F419D10F6D6B}" destId="{155ABA8E-6988-4CFE-B41B-16563E85BC1E}" srcOrd="0" destOrd="0" presId="urn:microsoft.com/office/officeart/2005/8/layout/cycle6"/>
    <dgm:cxn modelId="{7A55BC3E-3171-46EC-809D-797E4E130A09}" srcId="{BC87F9A2-44F2-4890-9988-F419D10F6D6B}" destId="{7E5D8D47-2C32-44D3-8AD4-E393859F6A38}" srcOrd="0" destOrd="0" parTransId="{5EC35B7D-4684-4A64-BA25-AE7302DD211E}" sibTransId="{C9577548-65FF-45E3-ADE5-F364247185C8}"/>
    <dgm:cxn modelId="{B6182D59-22F8-46B8-B0BF-6EF30259189A}" type="presOf" srcId="{5821230F-0D9C-463E-A743-6D09A5F32375}" destId="{315F64CE-E178-4E58-92B8-F807ACB7692F}" srcOrd="0" destOrd="0" presId="urn:microsoft.com/office/officeart/2005/8/layout/cycle6"/>
    <dgm:cxn modelId="{92716D59-C041-4ED2-9C22-D24034F66274}" type="presOf" srcId="{3D2D3CE4-9315-4343-A508-78B27BC27DF4}" destId="{3036FD65-83A0-462F-A02A-C2A6CD07F36B}" srcOrd="0" destOrd="0" presId="urn:microsoft.com/office/officeart/2005/8/layout/cycle6"/>
    <dgm:cxn modelId="{3BAD43BF-0AEF-470B-BC34-A72BF8A84DF7}" type="presOf" srcId="{C9577548-65FF-45E3-ADE5-F364247185C8}" destId="{8819E23D-3DC1-449B-B880-67D1DE2B89A1}" srcOrd="0" destOrd="0" presId="urn:microsoft.com/office/officeart/2005/8/layout/cycle6"/>
    <dgm:cxn modelId="{C0C2DFD8-92B8-4322-8EF8-36D74AA8E47D}" type="presOf" srcId="{D7B61D57-EEF8-45C6-8E2B-8302C18A94F3}" destId="{4D0AB65C-A228-4057-958A-5FC9C67280DB}" srcOrd="0" destOrd="0" presId="urn:microsoft.com/office/officeart/2005/8/layout/cycle6"/>
    <dgm:cxn modelId="{ABEC2746-3766-441D-8DB2-7A616020F71F}" type="presParOf" srcId="{155ABA8E-6988-4CFE-B41B-16563E85BC1E}" destId="{D08B5AB6-DD02-4643-8C64-B48FDB2F6481}" srcOrd="0" destOrd="0" presId="urn:microsoft.com/office/officeart/2005/8/layout/cycle6"/>
    <dgm:cxn modelId="{1E6D57D5-065A-43A6-9834-D7E0E3F4DF0B}" type="presParOf" srcId="{155ABA8E-6988-4CFE-B41B-16563E85BC1E}" destId="{C9567469-9D91-4C2A-96C2-AACA3125EB13}" srcOrd="1" destOrd="0" presId="urn:microsoft.com/office/officeart/2005/8/layout/cycle6"/>
    <dgm:cxn modelId="{A1F21698-B4D7-48BE-94B0-1DC8ECD076C0}" type="presParOf" srcId="{155ABA8E-6988-4CFE-B41B-16563E85BC1E}" destId="{8819E23D-3DC1-449B-B880-67D1DE2B89A1}" srcOrd="2" destOrd="0" presId="urn:microsoft.com/office/officeart/2005/8/layout/cycle6"/>
    <dgm:cxn modelId="{1EC34EB7-EE4A-409B-A5E2-0B0FCC6527BF}" type="presParOf" srcId="{155ABA8E-6988-4CFE-B41B-16563E85BC1E}" destId="{3036FD65-83A0-462F-A02A-C2A6CD07F36B}" srcOrd="3" destOrd="0" presId="urn:microsoft.com/office/officeart/2005/8/layout/cycle6"/>
    <dgm:cxn modelId="{F67ECEA1-91D8-4425-B410-8A637043C75E}" type="presParOf" srcId="{155ABA8E-6988-4CFE-B41B-16563E85BC1E}" destId="{FF3D1F9C-24E3-4BE6-9B77-D455EAEB0B33}" srcOrd="4" destOrd="0" presId="urn:microsoft.com/office/officeart/2005/8/layout/cycle6"/>
    <dgm:cxn modelId="{EA9D025D-D5B3-4E6B-B54A-BF69EAF6579D}" type="presParOf" srcId="{155ABA8E-6988-4CFE-B41B-16563E85BC1E}" destId="{32270EBA-F704-44C5-9C13-56C44820D023}" srcOrd="5" destOrd="0" presId="urn:microsoft.com/office/officeart/2005/8/layout/cycle6"/>
    <dgm:cxn modelId="{16AD516C-1189-49E4-87D9-189EAB6CFAB4}" type="presParOf" srcId="{155ABA8E-6988-4CFE-B41B-16563E85BC1E}" destId="{315F64CE-E178-4E58-92B8-F807ACB7692F}" srcOrd="6" destOrd="0" presId="urn:microsoft.com/office/officeart/2005/8/layout/cycle6"/>
    <dgm:cxn modelId="{6AFA42E5-EF35-4AC9-8895-D537458B0A96}" type="presParOf" srcId="{155ABA8E-6988-4CFE-B41B-16563E85BC1E}" destId="{48C5D24E-FA73-497A-A741-26D528AC0BD5}" srcOrd="7" destOrd="0" presId="urn:microsoft.com/office/officeart/2005/8/layout/cycle6"/>
    <dgm:cxn modelId="{01E669B6-CFF9-453D-8EB1-434F0AC14DBF}" type="presParOf" srcId="{155ABA8E-6988-4CFE-B41B-16563E85BC1E}" destId="{4D0AB65C-A228-4057-958A-5FC9C67280DB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B5AB6-DD02-4643-8C64-B48FDB2F6481}">
      <dsp:nvSpPr>
        <dsp:cNvPr id="0" name=""/>
        <dsp:cNvSpPr/>
      </dsp:nvSpPr>
      <dsp:spPr>
        <a:xfrm>
          <a:off x="2116335" y="1372"/>
          <a:ext cx="1863328" cy="12111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যোগাযোগ পদ্ধতি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75459" y="60496"/>
        <a:ext cx="1745080" cy="1092915"/>
      </dsp:txXfrm>
    </dsp:sp>
    <dsp:sp modelId="{8819E23D-3DC1-449B-B880-67D1DE2B89A1}">
      <dsp:nvSpPr>
        <dsp:cNvPr id="0" name=""/>
        <dsp:cNvSpPr/>
      </dsp:nvSpPr>
      <dsp:spPr>
        <a:xfrm>
          <a:off x="143196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2561250" y="305256"/>
              </a:moveTo>
              <a:arcTo wR="1616036" hR="1616036" stAng="18347740" swAng="3648625"/>
            </a:path>
          </a:pathLst>
        </a:custGeom>
        <a:noFill/>
        <a:ln w="28575" cap="flat" cmpd="sng" algn="ctr">
          <a:solidFill>
            <a:srgbClr val="00B0F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6FD65-83A0-462F-A02A-C2A6CD07F36B}">
      <dsp:nvSpPr>
        <dsp:cNvPr id="0" name=""/>
        <dsp:cNvSpPr/>
      </dsp:nvSpPr>
      <dsp:spPr>
        <a:xfrm>
          <a:off x="3515864" y="2425427"/>
          <a:ext cx="1863328" cy="12111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দ্বিমুখী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74988" y="2484551"/>
        <a:ext cx="1745080" cy="1092915"/>
      </dsp:txXfrm>
    </dsp:sp>
    <dsp:sp modelId="{32270EBA-F704-44C5-9C13-56C44820D023}">
      <dsp:nvSpPr>
        <dsp:cNvPr id="0" name=""/>
        <dsp:cNvSpPr/>
      </dsp:nvSpPr>
      <dsp:spPr>
        <a:xfrm>
          <a:off x="143196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2385440" y="3037160"/>
              </a:moveTo>
              <a:arcTo wR="1616036" hR="1616036" stAng="3694120" swAng="3411761"/>
            </a:path>
          </a:pathLst>
        </a:custGeom>
        <a:noFill/>
        <a:ln w="28575" cap="flat" cmpd="sng" algn="ctr">
          <a:solidFill>
            <a:schemeClr val="bg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F64CE-E178-4E58-92B8-F807ACB7692F}">
      <dsp:nvSpPr>
        <dsp:cNvPr id="0" name=""/>
        <dsp:cNvSpPr/>
      </dsp:nvSpPr>
      <dsp:spPr>
        <a:xfrm>
          <a:off x="716807" y="2425427"/>
          <a:ext cx="1863328" cy="12111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একমুখী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5931" y="2484551"/>
        <a:ext cx="1745080" cy="1092915"/>
      </dsp:txXfrm>
    </dsp:sp>
    <dsp:sp modelId="{4D0AB65C-A228-4057-958A-5FC9C67280DB}">
      <dsp:nvSpPr>
        <dsp:cNvPr id="0" name=""/>
        <dsp:cNvSpPr/>
      </dsp:nvSpPr>
      <dsp:spPr>
        <a:xfrm>
          <a:off x="143196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10729" y="1801950"/>
              </a:moveTo>
              <a:arcTo wR="1616036" hR="1616036" stAng="10403635" swAng="3648625"/>
            </a:path>
          </a:pathLst>
        </a:custGeom>
        <a:noFill/>
        <a:ln w="28575" cap="flat" cmpd="sng" algn="ctr">
          <a:solidFill>
            <a:srgbClr val="00B0F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5A402-BCD3-4727-AE86-AAB096AFCBC9}" type="datetimeFigureOut">
              <a:rPr lang="en-US" smtClean="0"/>
              <a:t>24-Jun-20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A7EF5-93A9-4A8E-A694-35FCB9442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46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A7EF5-93A9-4A8E-A694-35FCB94420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9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FF6E6F-4602-48B3-AAAE-C393AEED284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3350"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accent5">
                <a:lumMod val="5000"/>
                <a:lumOff val="95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2A0404-C4E9-43CD-B769-D94D5CA3D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0" y="2133600"/>
            <a:ext cx="2321596" cy="2331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BAB2F7-2562-45B0-BEEC-4C0ECDD38B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880" y="2209800"/>
            <a:ext cx="2210520" cy="22178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E19F46-9C5C-4B83-A427-82B87C49AC9B}"/>
              </a:ext>
            </a:extLst>
          </p:cNvPr>
          <p:cNvSpPr txBox="1"/>
          <p:nvPr/>
        </p:nvSpPr>
        <p:spPr>
          <a:xfrm>
            <a:off x="1366340" y="685800"/>
            <a:ext cx="6411321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মাল্টিমিডিয়া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6FEF40-0FB3-431D-982A-B876157AC10F}"/>
              </a:ext>
            </a:extLst>
          </p:cNvPr>
          <p:cNvSpPr/>
          <p:nvPr/>
        </p:nvSpPr>
        <p:spPr>
          <a:xfrm>
            <a:off x="2442250" y="1295400"/>
            <a:ext cx="425950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13800" b="1" cap="none" spc="0" dirty="0">
                <a:ln w="127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cap="none" spc="0" dirty="0">
              <a:ln w="12700">
                <a:solidFill>
                  <a:schemeClr val="tx1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10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553BC9-2BC4-48A4-8A3B-40ADFA66B5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151" y="3258661"/>
            <a:ext cx="5093699" cy="31956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0424D8-044C-4757-9FFD-FCADBD2215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1014412"/>
            <a:ext cx="3886200" cy="2185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488334-D069-41E3-AAA8-CEB03EE224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150" y="3258661"/>
            <a:ext cx="5093698" cy="3195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9B0D39-AD92-4F86-839C-D0814DC286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148" y="3241040"/>
            <a:ext cx="5093698" cy="32359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2FFF95-0C2B-4ECD-A671-361CF8D20C22}"/>
              </a:ext>
            </a:extLst>
          </p:cNvPr>
          <p:cNvSpPr txBox="1"/>
          <p:nvPr/>
        </p:nvSpPr>
        <p:spPr>
          <a:xfrm>
            <a:off x="2146202" y="274320"/>
            <a:ext cx="4851596" cy="6400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রেডিওর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07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DD1ACD-73E1-445D-BEFF-F226861CAD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27841" r="18333"/>
          <a:stretch/>
        </p:blipFill>
        <p:spPr>
          <a:xfrm>
            <a:off x="2621465" y="762000"/>
            <a:ext cx="3901070" cy="2789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06A4BA-EE24-4C03-B568-E69A177871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22" y="3586338"/>
            <a:ext cx="4505757" cy="27897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43DB0B-CA50-49AB-8F2F-B75183BC1D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85" y="3565504"/>
            <a:ext cx="4282630" cy="26461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9254674-C270-45F7-9619-02B31F1745BB}"/>
              </a:ext>
            </a:extLst>
          </p:cNvPr>
          <p:cNvSpPr txBox="1"/>
          <p:nvPr/>
        </p:nvSpPr>
        <p:spPr>
          <a:xfrm>
            <a:off x="3302261" y="6211669"/>
            <a:ext cx="2539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খবর শুনতে পারি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BAE181-C3F2-4266-B65C-DB62633AA96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53" y="3581399"/>
            <a:ext cx="3798694" cy="27897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C0B335-7E20-41ED-8D83-9AFA79E205B9}"/>
              </a:ext>
            </a:extLst>
          </p:cNvPr>
          <p:cNvSpPr txBox="1"/>
          <p:nvPr/>
        </p:nvSpPr>
        <p:spPr>
          <a:xfrm>
            <a:off x="2558311" y="6211669"/>
            <a:ext cx="4147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 অনুষ্ঠান দেখতে পারি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99F599-50FD-467E-93E4-3DED92845CDF}"/>
              </a:ext>
            </a:extLst>
          </p:cNvPr>
          <p:cNvSpPr txBox="1"/>
          <p:nvPr/>
        </p:nvSpPr>
        <p:spPr>
          <a:xfrm>
            <a:off x="3221310" y="6211669"/>
            <a:ext cx="2701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খেলা দেখতে পারি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59414F-A9E4-433D-9E11-4AE20F36F560}"/>
              </a:ext>
            </a:extLst>
          </p:cNvPr>
          <p:cNvSpPr txBox="1"/>
          <p:nvPr/>
        </p:nvSpPr>
        <p:spPr>
          <a:xfrm>
            <a:off x="2146202" y="282714"/>
            <a:ext cx="4851596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ভিশনের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60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7" grpId="1"/>
      <p:bldP spid="12" grpId="0"/>
      <p:bldP spid="12" grpId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58206A-B738-4779-8F2D-CD7B70999F8D}"/>
              </a:ext>
            </a:extLst>
          </p:cNvPr>
          <p:cNvSpPr txBox="1"/>
          <p:nvPr/>
        </p:nvSpPr>
        <p:spPr>
          <a:xfrm>
            <a:off x="685801" y="2590800"/>
            <a:ext cx="5943599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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এ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মুখী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যোগাযোগ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বলতে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কী বুঝ?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3D91C5-BF94-462D-B282-AC976B09FA75}"/>
              </a:ext>
            </a:extLst>
          </p:cNvPr>
          <p:cNvSpPr txBox="1"/>
          <p:nvPr/>
        </p:nvSpPr>
        <p:spPr>
          <a:xfrm>
            <a:off x="3388393" y="487680"/>
            <a:ext cx="2367214" cy="731520"/>
          </a:xfrm>
          <a:prstGeom prst="flowChartOffpageConnector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noAutofit/>
          </a:bodyPr>
          <a:lstStyle/>
          <a:p>
            <a:pPr algn="ctr"/>
            <a:r>
              <a:rPr lang="en-US" sz="4400" b="1" spc="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spc="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spc="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557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D4D4D1-F333-4EA0-B686-9EC9CE49C4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4713"/>
            <a:ext cx="4267200" cy="23642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C334A6-17E8-4211-A8CC-9E33DCA5CB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459" r="43253" b="9741"/>
          <a:stretch/>
        </p:blipFill>
        <p:spPr>
          <a:xfrm>
            <a:off x="5486400" y="3884113"/>
            <a:ext cx="2677927" cy="23642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D67099-C990-4C53-92B0-5CDEAE13BF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064713"/>
            <a:ext cx="2590800" cy="23642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A3913E-3610-4AB1-A2A9-86643B06B2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84114"/>
            <a:ext cx="4267200" cy="23642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5164A31-60DB-48D8-80D1-758E3424C820}"/>
              </a:ext>
            </a:extLst>
          </p:cNvPr>
          <p:cNvSpPr txBox="1"/>
          <p:nvPr/>
        </p:nvSpPr>
        <p:spPr>
          <a:xfrm>
            <a:off x="2146202" y="3352800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0E8D2C-D210-4641-833A-B3B28CE083C5}"/>
              </a:ext>
            </a:extLst>
          </p:cNvPr>
          <p:cNvSpPr txBox="1"/>
          <p:nvPr/>
        </p:nvSpPr>
        <p:spPr>
          <a:xfrm>
            <a:off x="6599710" y="3352800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3804A6-40A1-462A-9DB2-70365DBF9219}"/>
              </a:ext>
            </a:extLst>
          </p:cNvPr>
          <p:cNvSpPr txBox="1"/>
          <p:nvPr/>
        </p:nvSpPr>
        <p:spPr>
          <a:xfrm>
            <a:off x="2146202" y="304800"/>
            <a:ext cx="4851596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একমুখী যোগাযোগ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68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8" grpId="0"/>
      <p:bldP spid="18" grpId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FACC16-31D7-4F0B-B388-19BE3FF2FD18}"/>
              </a:ext>
            </a:extLst>
          </p:cNvPr>
          <p:cNvSpPr txBox="1"/>
          <p:nvPr/>
        </p:nvSpPr>
        <p:spPr>
          <a:xfrm>
            <a:off x="439727" y="1958876"/>
            <a:ext cx="8264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 একমুখী ব্রডকাস্ট পদ্ধতির সম্পূরক রূপটি হচ্ছে দ্বিমুখী যোগাযোগ। যার সবচেয়ে ভালো উদাহরণ হচ্ছে টেলিফোন।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625445-8386-4B26-84BE-9AB2548D9DA5}"/>
              </a:ext>
            </a:extLst>
          </p:cNvPr>
          <p:cNvSpPr txBox="1"/>
          <p:nvPr/>
        </p:nvSpPr>
        <p:spPr>
          <a:xfrm>
            <a:off x="2146202" y="663714"/>
            <a:ext cx="4851596" cy="70788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দ্বিমুখী যোগাযোগ পদ্ধতি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82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652268-1CBF-4B71-836C-928B407440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07" y="990600"/>
            <a:ext cx="2582193" cy="19882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C52F24-1B1F-42C3-8E63-43FD4D636D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14445" r="2222" b="12222"/>
          <a:stretch/>
        </p:blipFill>
        <p:spPr>
          <a:xfrm>
            <a:off x="1828800" y="1105281"/>
            <a:ext cx="2590800" cy="19882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754244-18A1-4103-9F66-1F143A2457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1" y="3032761"/>
            <a:ext cx="5867399" cy="35204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E7168C-8E4E-455A-BC9B-9250B6A115B4}"/>
              </a:ext>
            </a:extLst>
          </p:cNvPr>
          <p:cNvSpPr txBox="1"/>
          <p:nvPr/>
        </p:nvSpPr>
        <p:spPr>
          <a:xfrm>
            <a:off x="2146202" y="228600"/>
            <a:ext cx="4851596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মুখী যোগাযোগ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63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47CB41-730C-49C8-8B32-A0942D85EA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867283"/>
            <a:ext cx="2705100" cy="27141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B3D473-4499-4A89-8448-31A9ADA2E6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660" y="3581400"/>
            <a:ext cx="4370680" cy="27501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265FBE-1B46-4893-B124-7EE5982193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522951"/>
            <a:ext cx="3048000" cy="2867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8A98D3-6506-441C-B389-472601037F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0" r="11026" b="4717"/>
          <a:stretch/>
        </p:blipFill>
        <p:spPr>
          <a:xfrm>
            <a:off x="2386660" y="3606511"/>
            <a:ext cx="4370680" cy="27709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41C153-2FAF-4FAE-A3B6-0113E240D3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75" y="3571009"/>
            <a:ext cx="4367450" cy="27709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85D265-0069-433F-996F-AE320632D9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255" y="3581400"/>
            <a:ext cx="4357490" cy="27709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143650-B897-4001-BC90-476D51D6AD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48" y="3563216"/>
            <a:ext cx="2950504" cy="27501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8DEFF8-EB59-4832-8F89-69A91D98EA1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53" y="3581400"/>
            <a:ext cx="4370680" cy="27501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21DCAE-0585-4337-BE74-4C787B36A3EE}"/>
              </a:ext>
            </a:extLst>
          </p:cNvPr>
          <p:cNvSpPr txBox="1"/>
          <p:nvPr/>
        </p:nvSpPr>
        <p:spPr>
          <a:xfrm>
            <a:off x="2146202" y="304800"/>
            <a:ext cx="4851596" cy="64008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দ্বিমুখী যোগাযোগ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6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3CA89E-F3DF-48EC-968E-9CE1B8A1B31C}"/>
              </a:ext>
            </a:extLst>
          </p:cNvPr>
          <p:cNvSpPr txBox="1"/>
          <p:nvPr/>
        </p:nvSpPr>
        <p:spPr>
          <a:xfrm>
            <a:off x="3429000" y="602159"/>
            <a:ext cx="2743200" cy="76944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466BC1-2E56-4147-9D0A-0678E2DF1DD9}"/>
              </a:ext>
            </a:extLst>
          </p:cNvPr>
          <p:cNvSpPr txBox="1"/>
          <p:nvPr/>
        </p:nvSpPr>
        <p:spPr>
          <a:xfrm>
            <a:off x="733408" y="2438400"/>
            <a:ext cx="5118709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মোবাইল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ফোনের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৫টি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69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95CC9D-2045-4974-A2F1-94590503E8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07" y="2005929"/>
            <a:ext cx="7567586" cy="40138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F5C471-6F95-4A64-91E4-4E416BF93A93}"/>
              </a:ext>
            </a:extLst>
          </p:cNvPr>
          <p:cNvSpPr txBox="1"/>
          <p:nvPr/>
        </p:nvSpPr>
        <p:spPr>
          <a:xfrm>
            <a:off x="2298782" y="1106269"/>
            <a:ext cx="4546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sahab7619@gmail.com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B2F033-7033-4F8F-95BB-8E07587C28CD}"/>
              </a:ext>
            </a:extLst>
          </p:cNvPr>
          <p:cNvSpPr txBox="1"/>
          <p:nvPr/>
        </p:nvSpPr>
        <p:spPr>
          <a:xfrm>
            <a:off x="2146202" y="381000"/>
            <a:ext cx="4851596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3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617C94-3E0C-43D9-820F-9029BC2F3C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2" t="17778" r="4698"/>
          <a:stretch/>
        </p:blipFill>
        <p:spPr>
          <a:xfrm>
            <a:off x="2273867" y="214664"/>
            <a:ext cx="4344836" cy="6273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647C27-8307-48E1-8DFB-780C6BAF6D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690499"/>
            <a:ext cx="3695700" cy="22051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6CE526-0866-4C91-9AA5-8C50190560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2853207"/>
            <a:ext cx="6629400" cy="3699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6200973-B307-452B-8964-934757104F4F}"/>
              </a:ext>
            </a:extLst>
          </p:cNvPr>
          <p:cNvSpPr/>
          <p:nvPr/>
        </p:nvSpPr>
        <p:spPr>
          <a:xfrm>
            <a:off x="6136973" y="5181600"/>
            <a:ext cx="1749727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ACE9EA5-559C-4B95-A7D6-47AEF8029A09}"/>
              </a:ext>
            </a:extLst>
          </p:cNvPr>
          <p:cNvGrpSpPr/>
          <p:nvPr/>
        </p:nvGrpSpPr>
        <p:grpSpPr>
          <a:xfrm>
            <a:off x="2724150" y="2853207"/>
            <a:ext cx="3695699" cy="3699993"/>
            <a:chOff x="302160" y="235402"/>
            <a:chExt cx="4395987" cy="504172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1DD32FA-E1D3-4CF5-BD2C-327FDE1E1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60" y="235402"/>
              <a:ext cx="4395987" cy="444009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5F8C865-65BF-4733-8982-AD72D5D64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61" y="3276600"/>
              <a:ext cx="4395986" cy="2000529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7BB9D20-26A7-4633-820B-846F0224A9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597" y="2853207"/>
            <a:ext cx="3632804" cy="3657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AC115C-B1CD-4AE5-A777-F5EF7CA5FE8D}"/>
              </a:ext>
            </a:extLst>
          </p:cNvPr>
          <p:cNvSpPr txBox="1"/>
          <p:nvPr/>
        </p:nvSpPr>
        <p:spPr>
          <a:xfrm>
            <a:off x="2146202" y="304800"/>
            <a:ext cx="4851596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যোগাযোগ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38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9800F3-084C-4BBB-9C42-26FF131450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57400"/>
            <a:ext cx="4004187" cy="449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8BF000-FD3F-4DA0-AC68-F9BCAB2E2F1D}"/>
              </a:ext>
            </a:extLst>
          </p:cNvPr>
          <p:cNvSpPr txBox="1"/>
          <p:nvPr/>
        </p:nvSpPr>
        <p:spPr>
          <a:xfrm>
            <a:off x="4876800" y="3087231"/>
            <a:ext cx="40030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অষ্টম</a:t>
            </a:r>
          </a:p>
          <a:p>
            <a:pPr algn="l"/>
            <a:r>
              <a:rPr lang="bn-IN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</a:t>
            </a:r>
          </a:p>
          <a:p>
            <a:pPr algn="l"/>
            <a:r>
              <a:rPr lang="bn-IN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১</a:t>
            </a:r>
          </a:p>
          <a:p>
            <a:pPr algn="l"/>
            <a:r>
              <a:rPr lang="bn-IN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৩</a:t>
            </a:r>
          </a:p>
          <a:p>
            <a:pPr algn="l"/>
            <a:r>
              <a:rPr lang="bn-IN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৫০মিনিট</a:t>
            </a:r>
          </a:p>
          <a:p>
            <a:pPr algn="l"/>
            <a:r>
              <a:rPr lang="bn-IN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/0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6/2020 </a:t>
            </a:r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A66F8B79-DE5D-470C-9201-6AE067DAEFF9}"/>
              </a:ext>
            </a:extLst>
          </p:cNvPr>
          <p:cNvSpPr txBox="1">
            <a:spLocks/>
          </p:cNvSpPr>
          <p:nvPr/>
        </p:nvSpPr>
        <p:spPr>
          <a:xfrm>
            <a:off x="324464" y="2057400"/>
            <a:ext cx="4095136" cy="4495800"/>
          </a:xfrm>
          <a:prstGeom prst="round2DiagRect">
            <a:avLst>
              <a:gd name="adj1" fmla="val 3534"/>
              <a:gd name="adj2" fmla="val 2420"/>
            </a:avLst>
          </a:prstGeom>
          <a:ln w="57150" cap="flat" cmpd="sng" algn="ctr">
            <a:solidFill>
              <a:srgbClr val="7030A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মোহাম্মদ সাহাব উদ্দিন</a:t>
            </a:r>
            <a:endParaRPr lang="en-GB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000" spc="-1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</a:t>
            </a:r>
            <a:r>
              <a:rPr lang="en-US" sz="2000" spc="-100" dirty="0">
                <a:latin typeface="Times New Roman" pitchFamily="18" charset="0"/>
                <a:cs typeface="Times New Roman" pitchFamily="18" charset="0"/>
              </a:rPr>
              <a:t> ICT4E  </a:t>
            </a:r>
            <a:r>
              <a:rPr lang="en-US" sz="2000" spc="-100" dirty="0" err="1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2000" spc="-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00" dirty="0" err="1">
                <a:latin typeface="Nikoshban" pitchFamily="2" charset="0"/>
                <a:cs typeface="Nikoshban" pitchFamily="2" charset="0"/>
              </a:rPr>
              <a:t>অ্যাম্বাসেডর</a:t>
            </a:r>
            <a:r>
              <a:rPr lang="bn-BD" sz="2000" spc="-100" dirty="0">
                <a:latin typeface="Nikoshban" pitchFamily="2" charset="0"/>
                <a:cs typeface="Nikoshban" pitchFamily="2" charset="0"/>
              </a:rPr>
              <a:t>, নোয়াখালী।</a:t>
            </a:r>
            <a:endParaRPr lang="en-US" sz="2000" spc="-1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pc="-1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 </a:t>
            </a:r>
            <a:r>
              <a:rPr lang="bn-IN" spc="-100" dirty="0">
                <a:latin typeface="Nikoshban" pitchFamily="2" charset="0"/>
                <a:cs typeface="Nikoshban" pitchFamily="2" charset="0"/>
              </a:rPr>
              <a:t>মাস্টার ট্রেইনার</a:t>
            </a:r>
            <a:r>
              <a:rPr lang="en-US" spc="-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-1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pc="-1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n-IN" sz="2800" spc="-1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pc="-100" dirty="0">
                <a:latin typeface="Nikoshban" pitchFamily="2" charset="0"/>
                <a:cs typeface="Nikoshban" pitchFamily="2" charset="0"/>
              </a:rPr>
              <a:t> </a:t>
            </a:r>
            <a:endParaRPr lang="en-GB" spc="-1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pc="-100" dirty="0">
                <a:latin typeface="Nikoshban" pitchFamily="2" charset="0"/>
                <a:cs typeface="Nikoshban" pitchFamily="2" charset="0"/>
              </a:rPr>
              <a:t>    ই</a:t>
            </a:r>
            <a:r>
              <a:rPr lang="as-IN" spc="-100" dirty="0">
                <a:latin typeface="Nikoshban" pitchFamily="2" charset="0"/>
                <a:cs typeface="Nikoshban" pitchFamily="2" charset="0"/>
              </a:rPr>
              <a:t>উ</a:t>
            </a:r>
            <a:r>
              <a:rPr lang="en-US" spc="-100" dirty="0" err="1">
                <a:latin typeface="Nikoshban" pitchFamily="2" charset="0"/>
                <a:cs typeface="Nikoshban" pitchFamily="2" charset="0"/>
              </a:rPr>
              <a:t>আইটি</a:t>
            </a:r>
            <a:r>
              <a:rPr lang="as-IN" spc="-1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en-US" spc="-1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pc="-1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pc="-1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pc="-1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en-US" spc="-100" dirty="0">
                <a:latin typeface="Nikoshban" pitchFamily="2" charset="0"/>
                <a:cs typeface="Nikoshban" pitchFamily="2" charset="0"/>
              </a:rPr>
              <a:t>, </a:t>
            </a:r>
            <a:r>
              <a:rPr lang="as-IN" spc="-1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pc="-1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pc="-1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pc="-1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pc="-1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pc="-1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pc="-1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pc="-1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as-IN" spc="-1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pc="-100" dirty="0">
                <a:latin typeface="Nikoshban" pitchFamily="2" charset="0"/>
                <a:cs typeface="Nikoshban" pitchFamily="2" charset="0"/>
              </a:rPr>
              <a:t>, </a:t>
            </a:r>
            <a:r>
              <a:rPr lang="as-IN" spc="-100" dirty="0">
                <a:latin typeface="Nikoshban" pitchFamily="2" charset="0"/>
                <a:cs typeface="Nikoshban" pitchFamily="2" charset="0"/>
              </a:rPr>
              <a:t>চ</a:t>
            </a:r>
            <a:r>
              <a:rPr lang="en-US" spc="-1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pc="-1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pc="-100" dirty="0" err="1">
                <a:latin typeface="Nikoshban" pitchFamily="2" charset="0"/>
                <a:cs typeface="Nikoshban" pitchFamily="2" charset="0"/>
              </a:rPr>
              <a:t>খিল</a:t>
            </a:r>
            <a:endParaRPr lang="en-GB" spc="-1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pc="-1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 </a:t>
            </a:r>
            <a:r>
              <a:rPr lang="en-US" spc="-100" dirty="0" err="1">
                <a:latin typeface="Nikoshban" pitchFamily="2" charset="0"/>
                <a:cs typeface="Nikoshban" pitchFamily="2" charset="0"/>
              </a:rPr>
              <a:t>মাস্টার</a:t>
            </a:r>
            <a:r>
              <a:rPr lang="en-US" spc="-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-100" dirty="0" err="1">
                <a:latin typeface="Nikoshban" pitchFamily="2" charset="0"/>
                <a:cs typeface="Nikoshban" pitchFamily="2" charset="0"/>
              </a:rPr>
              <a:t>ট্রেইনার</a:t>
            </a:r>
            <a:r>
              <a:rPr lang="en-US" spc="-100" dirty="0">
                <a:latin typeface="Nikoshban" pitchFamily="2" charset="0"/>
                <a:cs typeface="Nikoshban" pitchFamily="2" charset="0"/>
              </a:rPr>
              <a:t> (</a:t>
            </a:r>
            <a:r>
              <a:rPr lang="as-IN" spc="-1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en-US" spc="-1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pc="-1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pc="-1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pc="-100" dirty="0">
                <a:latin typeface="Nikoshban" pitchFamily="2" charset="0"/>
                <a:cs typeface="Nikoshban" pitchFamily="2" charset="0"/>
              </a:rPr>
              <a:t>উ</a:t>
            </a:r>
            <a:r>
              <a:rPr lang="en-US" spc="-100" dirty="0">
                <a:latin typeface="Nikoshban" pitchFamily="2" charset="0"/>
                <a:cs typeface="Nikoshban" pitchFamily="2" charset="0"/>
              </a:rPr>
              <a:t>জ)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pc="-1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</a:t>
            </a:r>
            <a:r>
              <a:rPr lang="en-US" sz="2000" spc="-1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শিক্ষক (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আ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স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ট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)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0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কামালপুর মো. হাশেম উচ্চ বিদ্যালয়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চাটখিল, নোয়াখালী।</a:t>
            </a:r>
            <a:endParaRPr lang="bn-IN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0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BD" sz="2000" dirty="0">
                <a:latin typeface="Times New Roman" pitchFamily="18" charset="0"/>
                <a:cs typeface="Times New Roman" pitchFamily="18" charset="0"/>
              </a:rPr>
              <a:t>01913210518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bn-BD" sz="2000" dirty="0">
                <a:latin typeface="Times New Roman" pitchFamily="18" charset="0"/>
                <a:cs typeface="Times New Roman" pitchFamily="18" charset="0"/>
              </a:rPr>
              <a:t>Email : mdsahab66@yahoo.com,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bn-BD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sz="2000" dirty="0">
                <a:latin typeface="Times New Roman" pitchFamily="18" charset="0"/>
                <a:cs typeface="Times New Roman" pitchFamily="18" charset="0"/>
              </a:rPr>
              <a:t>sahab7619@gmail.com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মুক্তপাঠ)</a:t>
            </a:r>
            <a:endParaRPr lang="bn-IN" sz="20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spc="-1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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Youtube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Channel Name</a:t>
            </a:r>
            <a:r>
              <a:rPr lang="bn-BD" sz="2000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Sahab IT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13BFD4-9FCB-4244-B2E3-16E87448BF17}"/>
              </a:ext>
            </a:extLst>
          </p:cNvPr>
          <p:cNvCxnSpPr/>
          <p:nvPr/>
        </p:nvCxnSpPr>
        <p:spPr>
          <a:xfrm>
            <a:off x="4648200" y="2057400"/>
            <a:ext cx="0" cy="4495800"/>
          </a:xfrm>
          <a:prstGeom prst="line">
            <a:avLst/>
          </a:prstGeom>
          <a:ln w="1079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DC48624-6870-432D-9C76-3661ECE88B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984" y="457200"/>
            <a:ext cx="2295832" cy="2353229"/>
          </a:xfrm>
          <a:prstGeom prst="ellipse">
            <a:avLst/>
          </a:prstGeom>
          <a:ln w="381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6961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66DE12-F9E8-4EBF-B5B8-6B216DAE5279}"/>
              </a:ext>
            </a:extLst>
          </p:cNvPr>
          <p:cNvSpPr txBox="1"/>
          <p:nvPr/>
        </p:nvSpPr>
        <p:spPr>
          <a:xfrm>
            <a:off x="152400" y="22860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 বলতে বুঝায় এটার বাস্তবে অস্তিত্ব নেই, এটা ইন্টারনেটের ক্ষেত্রে ব্যবহৃত হয়। এটা সাধারণত ইন্টারনেটের জগতকে বোঝানো হয়।</a:t>
            </a:r>
            <a:endParaRPr lang="en-US" sz="32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11A38C-2580-449B-9998-20CF85FD416E}"/>
              </a:ext>
            </a:extLst>
          </p:cNvPr>
          <p:cNvSpPr txBox="1"/>
          <p:nvPr/>
        </p:nvSpPr>
        <p:spPr>
          <a:xfrm>
            <a:off x="2146202" y="739914"/>
            <a:ext cx="4851596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04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3761F8-C654-4589-BF1F-24FEAF1D2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7772400" cy="44960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4F5A0D-C497-4335-B094-A9058B7BC441}"/>
              </a:ext>
            </a:extLst>
          </p:cNvPr>
          <p:cNvSpPr txBox="1"/>
          <p:nvPr/>
        </p:nvSpPr>
        <p:spPr>
          <a:xfrm>
            <a:off x="2146202" y="511314"/>
            <a:ext cx="4851596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জগতের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5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6CF4C3-9FD1-4C07-923B-842FE2C096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7" y="1447800"/>
            <a:ext cx="8148787" cy="4340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76D41C-069B-4E2F-8132-BD4E0A45CC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92" y="1447800"/>
            <a:ext cx="8142816" cy="4340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FD28A7-E935-49D2-A754-DDDC3D146A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27" y="1447800"/>
            <a:ext cx="8113747" cy="4340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E5D78E-CDA8-4806-90C0-F1462EBCEA34}"/>
              </a:ext>
            </a:extLst>
          </p:cNvPr>
          <p:cNvSpPr txBox="1"/>
          <p:nvPr/>
        </p:nvSpPr>
        <p:spPr>
          <a:xfrm>
            <a:off x="2146202" y="511314"/>
            <a:ext cx="4851596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জগতের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09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EF9F5E-20BC-41B0-86B2-A70FDEC3ED94}"/>
              </a:ext>
            </a:extLst>
          </p:cNvPr>
          <p:cNvSpPr txBox="1"/>
          <p:nvPr/>
        </p:nvSpPr>
        <p:spPr>
          <a:xfrm>
            <a:off x="3429000" y="678359"/>
            <a:ext cx="2334993" cy="769441"/>
          </a:xfrm>
          <a:prstGeom prst="rect">
            <a:avLst/>
          </a:prstGeom>
          <a:solidFill>
            <a:srgbClr val="7030A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43D68A-FCEC-4037-9A8C-0E85294DAAC3}"/>
              </a:ext>
            </a:extLst>
          </p:cNvPr>
          <p:cNvSpPr txBox="1"/>
          <p:nvPr/>
        </p:nvSpPr>
        <p:spPr>
          <a:xfrm>
            <a:off x="476270" y="3234511"/>
            <a:ext cx="8191461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tabLst>
                <a:tab pos="2344738" algn="l"/>
              </a:tabLst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আইসিটি যন্ত্রটি স্বাধীনতা অর্জনে ভূমিকা রাখে, দলে আলোচনা করে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তার গুরুত্ব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লিখ।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DB3502-DFDE-44A9-96BE-A73CA044E1CC}"/>
              </a:ext>
            </a:extLst>
          </p:cNvPr>
          <p:cNvSpPr txBox="1"/>
          <p:nvPr/>
        </p:nvSpPr>
        <p:spPr>
          <a:xfrm>
            <a:off x="476270" y="2667000"/>
            <a:ext cx="8191461" cy="548640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noAutofit/>
          </a:bodyPr>
          <a:lstStyle/>
          <a:p>
            <a:pPr algn="ctr"/>
            <a:r>
              <a:rPr lang="en-US" sz="36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</a:t>
            </a:r>
            <a:r>
              <a:rPr lang="bn-IN" sz="36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ি</a:t>
            </a:r>
            <a:r>
              <a:rPr lang="en-US" sz="3600" b="1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ভিন্ন</a:t>
            </a:r>
            <a:r>
              <a:rPr lang="en-US" sz="36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b="1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দলে</a:t>
            </a:r>
            <a:r>
              <a:rPr lang="en-US" sz="36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b="1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বিভক্ত</a:t>
            </a:r>
            <a:r>
              <a:rPr lang="en-US" sz="36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b="1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হয়ে</a:t>
            </a:r>
            <a:r>
              <a:rPr lang="en-US" sz="36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-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1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EF9F5E-20BC-41B0-86B2-A70FDEC3ED94}"/>
              </a:ext>
            </a:extLst>
          </p:cNvPr>
          <p:cNvSpPr txBox="1"/>
          <p:nvPr/>
        </p:nvSpPr>
        <p:spPr>
          <a:xfrm>
            <a:off x="3429000" y="304800"/>
            <a:ext cx="2334993" cy="769441"/>
          </a:xfrm>
          <a:prstGeom prst="rect">
            <a:avLst/>
          </a:prstGeom>
          <a:solidFill>
            <a:srgbClr val="7030A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- ১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C418E-A70E-40A8-A5C2-C8B758E68B8D}"/>
              </a:ext>
            </a:extLst>
          </p:cNvPr>
          <p:cNvSpPr txBox="1"/>
          <p:nvPr/>
        </p:nvSpPr>
        <p:spPr>
          <a:xfrm>
            <a:off x="242538" y="1295400"/>
            <a:ext cx="632459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200" spc="-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spc="-200" dirty="0">
                <a:latin typeface="NikoshBAN" panose="02000000000000000000" pitchFamily="2" charset="0"/>
                <a:cs typeface="NikoshBAN" panose="02000000000000000000" pitchFamily="2" charset="0"/>
              </a:rPr>
              <a:t>একমুখী যোগাযোগ পদ্ধতিকে ইংরেজিতে  কী বলে?</a:t>
            </a:r>
            <a:endParaRPr lang="en-US" sz="3200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C825C8-3D89-4D7E-B11A-A147443851C2}"/>
              </a:ext>
            </a:extLst>
          </p:cNvPr>
          <p:cNvSpPr txBox="1"/>
          <p:nvPr/>
        </p:nvSpPr>
        <p:spPr>
          <a:xfrm>
            <a:off x="6719536" y="1311533"/>
            <a:ext cx="1600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200" spc="-200" dirty="0">
                <a:latin typeface="NikoshBAN" panose="02000000000000000000" pitchFamily="2" charset="0"/>
                <a:cs typeface="NikoshBAN" panose="02000000000000000000" pitchFamily="2" charset="0"/>
              </a:rPr>
              <a:t>উঃ ব্রডকাস্ট</a:t>
            </a:r>
            <a:endParaRPr lang="en-US" sz="3200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A02A40-DBDC-4C6C-AFC7-F12E48AA7F56}"/>
              </a:ext>
            </a:extLst>
          </p:cNvPr>
          <p:cNvSpPr txBox="1"/>
          <p:nvPr/>
        </p:nvSpPr>
        <p:spPr>
          <a:xfrm>
            <a:off x="228600" y="2209800"/>
            <a:ext cx="632459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spc="-2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200" spc="-200" dirty="0">
                <a:latin typeface="Times New Roman" panose="02020603050405020304" pitchFamily="18" charset="0"/>
                <a:cs typeface="NikoshBAN" panose="02000000000000000000" pitchFamily="2" charset="0"/>
              </a:rPr>
              <a:t>দ্বিমুখী যোগাযোগের একটি উদাহরণ দাও?</a:t>
            </a:r>
            <a:endParaRPr lang="en-US" sz="3200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7D1C71-0566-47AE-985D-6AC1F32FFE98}"/>
              </a:ext>
            </a:extLst>
          </p:cNvPr>
          <p:cNvSpPr txBox="1"/>
          <p:nvPr/>
        </p:nvSpPr>
        <p:spPr>
          <a:xfrm>
            <a:off x="6719536" y="2209800"/>
            <a:ext cx="186343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উঃ মোবাইল</a:t>
            </a:r>
            <a:endParaRPr lang="en-US" sz="3200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F303D6-E5E5-421E-AAA6-8CF33255459D}"/>
              </a:ext>
            </a:extLst>
          </p:cNvPr>
          <p:cNvSpPr txBox="1"/>
          <p:nvPr/>
        </p:nvSpPr>
        <p:spPr>
          <a:xfrm>
            <a:off x="228600" y="3124200"/>
            <a:ext cx="7239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৩। যোগাযোগের একমুখী ব্রডকাস্ট পদ্ধতির সম্পূরক রুপ কী?</a:t>
            </a:r>
            <a:endParaRPr lang="en-US" sz="32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3B9973-19AD-46C8-99A6-600AFDA34E21}"/>
              </a:ext>
            </a:extLst>
          </p:cNvPr>
          <p:cNvSpPr txBox="1"/>
          <p:nvPr/>
        </p:nvSpPr>
        <p:spPr>
          <a:xfrm>
            <a:off x="228600" y="4038600"/>
            <a:ext cx="2667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উঃ দ্বিমুখী যোগাযোগ</a:t>
            </a:r>
            <a:endParaRPr lang="en-US" sz="32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DBC47E-0524-41CF-A164-BEFE24434A57}"/>
              </a:ext>
            </a:extLst>
          </p:cNvPr>
          <p:cNvSpPr txBox="1"/>
          <p:nvPr/>
        </p:nvSpPr>
        <p:spPr>
          <a:xfrm>
            <a:off x="242538" y="4953000"/>
            <a:ext cx="676786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কয়েকটি অক্ষর ও বিশেষ চিহ্ন দিয়ে কী তৈরি হয়?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283EFC-90D5-4FA2-BBA1-8ED92659F5FA}"/>
              </a:ext>
            </a:extLst>
          </p:cNvPr>
          <p:cNvSpPr txBox="1"/>
          <p:nvPr/>
        </p:nvSpPr>
        <p:spPr>
          <a:xfrm>
            <a:off x="228600" y="5867400"/>
            <a:ext cx="3048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উঃ এক</a:t>
            </a:r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ইমেইল এড্রেস</a:t>
            </a:r>
            <a:endParaRPr lang="en-US" sz="32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08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9" grpId="0" animBg="1"/>
      <p:bldP spid="22" grpId="0" animBg="1"/>
      <p:bldP spid="25" grpId="0" animBg="1"/>
      <p:bldP spid="27" grpId="0" animBg="1"/>
      <p:bldP spid="29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EF9F5E-20BC-41B0-86B2-A70FDEC3ED94}"/>
              </a:ext>
            </a:extLst>
          </p:cNvPr>
          <p:cNvSpPr txBox="1"/>
          <p:nvPr/>
        </p:nvSpPr>
        <p:spPr>
          <a:xfrm>
            <a:off x="3429000" y="304800"/>
            <a:ext cx="2334993" cy="769441"/>
          </a:xfrm>
          <a:prstGeom prst="rect">
            <a:avLst/>
          </a:prstGeom>
          <a:solidFill>
            <a:srgbClr val="7030A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- ২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C418E-A70E-40A8-A5C2-C8B758E68B8D}"/>
              </a:ext>
            </a:extLst>
          </p:cNvPr>
          <p:cNvSpPr txBox="1"/>
          <p:nvPr/>
        </p:nvSpPr>
        <p:spPr>
          <a:xfrm>
            <a:off x="242538" y="1371600"/>
            <a:ext cx="760606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200" spc="-2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spc="-200" dirty="0">
                <a:latin typeface="NikoshBAN" panose="02000000000000000000" pitchFamily="2" charset="0"/>
                <a:cs typeface="NikoshBAN" panose="02000000000000000000" pitchFamily="2" charset="0"/>
              </a:rPr>
              <a:t>“আমি তোমায় যত শুনিয়েছিলাম গান”- এই গানটির গায়ক কে?</a:t>
            </a:r>
            <a:endParaRPr lang="en-US" sz="3200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C825C8-3D89-4D7E-B11A-A147443851C2}"/>
              </a:ext>
            </a:extLst>
          </p:cNvPr>
          <p:cNvSpPr txBox="1"/>
          <p:nvPr/>
        </p:nvSpPr>
        <p:spPr>
          <a:xfrm>
            <a:off x="228600" y="2234625"/>
            <a:ext cx="371986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200" spc="-200" dirty="0">
                <a:latin typeface="NikoshBAN" panose="02000000000000000000" pitchFamily="2" charset="0"/>
                <a:cs typeface="NikoshBAN" panose="02000000000000000000" pitchFamily="2" charset="0"/>
              </a:rPr>
              <a:t>উঃ বিখ্যাত গায়ক পঙ্কজ মল্লিক</a:t>
            </a:r>
            <a:endParaRPr lang="en-US" sz="3200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5BABC5-D08E-416D-BAD3-2CABF624F8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80845"/>
            <a:ext cx="1905000" cy="19135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6CD74BE-A4DA-4064-8939-AF92A6394EB7}"/>
              </a:ext>
            </a:extLst>
          </p:cNvPr>
          <p:cNvSpPr txBox="1"/>
          <p:nvPr/>
        </p:nvSpPr>
        <p:spPr>
          <a:xfrm>
            <a:off x="228600" y="3124200"/>
            <a:ext cx="62484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200" spc="-2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200" spc="-200" dirty="0">
                <a:latin typeface="Times New Roman" panose="02020603050405020304" pitchFamily="18" charset="0"/>
                <a:cs typeface="NikoshBAN" panose="02000000000000000000" pitchFamily="2" charset="0"/>
              </a:rPr>
              <a:t>নিচের আইসিটি যন্ত্রটির নাম কী?</a:t>
            </a:r>
            <a:endParaRPr lang="en-US" sz="3200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CFDF0B-AF36-4387-98CD-D94B38E7FAA2}"/>
              </a:ext>
            </a:extLst>
          </p:cNvPr>
          <p:cNvSpPr txBox="1"/>
          <p:nvPr/>
        </p:nvSpPr>
        <p:spPr>
          <a:xfrm>
            <a:off x="6719536" y="3124200"/>
            <a:ext cx="186343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উঃ রেডিও</a:t>
            </a:r>
            <a:endParaRPr lang="en-US" sz="3200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221347-B1DF-4FDF-9FC2-9EC540DE8CC4}"/>
              </a:ext>
            </a:extLst>
          </p:cNvPr>
          <p:cNvSpPr txBox="1"/>
          <p:nvPr/>
        </p:nvSpPr>
        <p:spPr>
          <a:xfrm>
            <a:off x="228600" y="5739825"/>
            <a:ext cx="62484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spc="-200" dirty="0" err="1">
                <a:latin typeface="Times New Roman" panose="02020603050405020304" pitchFamily="18" charset="0"/>
                <a:cs typeface="NikoshBAN" panose="02000000000000000000" pitchFamily="2" charset="0"/>
              </a:rPr>
              <a:t>মুক্তিযুদ্ধে</a:t>
            </a:r>
            <a:r>
              <a:rPr lang="en-US" sz="3200" spc="-2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spc="-200" dirty="0" err="1">
                <a:latin typeface="Times New Roman" panose="02020603050405020304" pitchFamily="18" charset="0"/>
                <a:cs typeface="NikoshBAN" panose="02000000000000000000" pitchFamily="2" charset="0"/>
              </a:rPr>
              <a:t>সংকেত</a:t>
            </a:r>
            <a:r>
              <a:rPr lang="en-US" sz="3200" spc="-2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spc="-200" dirty="0" err="1">
                <a:latin typeface="Times New Roman" panose="02020603050405020304" pitchFamily="18" charset="0"/>
                <a:cs typeface="NikoshBAN" panose="02000000000000000000" pitchFamily="2" charset="0"/>
              </a:rPr>
              <a:t>হিসেবে</a:t>
            </a:r>
            <a:r>
              <a:rPr lang="en-US" sz="3200" spc="-2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spc="-200" dirty="0" err="1">
                <a:latin typeface="Times New Roman" panose="02020603050405020304" pitchFamily="18" charset="0"/>
                <a:cs typeface="NikoshBAN" panose="02000000000000000000" pitchFamily="2" charset="0"/>
              </a:rPr>
              <a:t>কী</a:t>
            </a:r>
            <a:r>
              <a:rPr lang="en-US" sz="3200" spc="-2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spc="-200" dirty="0" err="1">
                <a:latin typeface="Times New Roman" panose="02020603050405020304" pitchFamily="18" charset="0"/>
                <a:cs typeface="NikoshBAN" panose="02000000000000000000" pitchFamily="2" charset="0"/>
              </a:rPr>
              <a:t>ব্যবহৃত</a:t>
            </a:r>
            <a:r>
              <a:rPr lang="en-US" sz="3200" spc="-2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spc="-200" dirty="0" err="1">
                <a:latin typeface="Times New Roman" panose="02020603050405020304" pitchFamily="18" charset="0"/>
                <a:cs typeface="NikoshBAN" panose="02000000000000000000" pitchFamily="2" charset="0"/>
              </a:rPr>
              <a:t>হয়েছিল</a:t>
            </a:r>
            <a:r>
              <a:rPr lang="bn-IN" sz="3200" spc="-200" dirty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B089EE-1E2B-4E39-BAEE-CD264678EBD0}"/>
              </a:ext>
            </a:extLst>
          </p:cNvPr>
          <p:cNvSpPr txBox="1"/>
          <p:nvPr/>
        </p:nvSpPr>
        <p:spPr>
          <a:xfrm>
            <a:off x="6719536" y="5739825"/>
            <a:ext cx="186343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উঃ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3200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14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9" grpId="0" animBg="1"/>
      <p:bldP spid="21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B0A776-E552-4692-80C8-1F256DADB847}"/>
              </a:ext>
            </a:extLst>
          </p:cNvPr>
          <p:cNvSpPr/>
          <p:nvPr/>
        </p:nvSpPr>
        <p:spPr>
          <a:xfrm>
            <a:off x="876300" y="4343400"/>
            <a:ext cx="7391400" cy="76200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spc="-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মুখী ও দ্বিমুখী যোগাযোগের পার্থক্য লিখে আনবে।</a:t>
            </a:r>
            <a:endParaRPr lang="en-US" sz="3600" spc="-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B8962C-6EA9-4DB2-8793-BDEC4D3C28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397" y="1600200"/>
            <a:ext cx="2399206" cy="15994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4D6E40-629C-48DF-806C-DB6E5B5C54F6}"/>
              </a:ext>
            </a:extLst>
          </p:cNvPr>
          <p:cNvSpPr/>
          <p:nvPr/>
        </p:nvSpPr>
        <p:spPr>
          <a:xfrm>
            <a:off x="3582789" y="685800"/>
            <a:ext cx="19784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বাড়ীর </a:t>
            </a:r>
            <a:r>
              <a:rPr lang="as-IN" sz="4000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u="sng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308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698A08-0EED-4B3B-9A32-894BF159189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085" y="1552575"/>
            <a:ext cx="4873831" cy="37528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4A08B4C-5383-461E-A83E-78258A18E7EB}"/>
              </a:ext>
            </a:extLst>
          </p:cNvPr>
          <p:cNvSpPr/>
          <p:nvPr/>
        </p:nvSpPr>
        <p:spPr>
          <a:xfrm>
            <a:off x="-381000" y="1371600"/>
            <a:ext cx="7390110" cy="2929770"/>
          </a:xfrm>
          <a:prstGeom prst="rect">
            <a:avLst/>
          </a:prstGeom>
          <a:noFill/>
          <a:ln w="47625" cmpd="thickThin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lIns="91440" tIns="45720" rIns="91440" bIns="45720">
            <a:prstTxWarp prst="textCurveUp">
              <a:avLst>
                <a:gd name="adj" fmla="val 40440"/>
              </a:avLst>
            </a:prstTxWarp>
            <a:spAutoFit/>
          </a:bodyPr>
          <a:lstStyle/>
          <a:p>
            <a:pPr algn="ctr"/>
            <a:r>
              <a:rPr lang="bn-IN" sz="9600" b="1" dirty="0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9600" b="1" dirty="0">
              <a:ln w="5715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1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5F67A83-D940-4288-8275-6AE6AF00F6FD}"/>
              </a:ext>
            </a:extLst>
          </p:cNvPr>
          <p:cNvSpPr txBox="1"/>
          <p:nvPr/>
        </p:nvSpPr>
        <p:spPr>
          <a:xfrm>
            <a:off x="876300" y="496669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 চিত্র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করে 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EF094D-DDA2-4C60-9B22-1FCF28CAB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400175"/>
            <a:ext cx="2857500" cy="28670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BB030E-7F12-4832-BFA8-084F6B98A0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27841" r="18333"/>
          <a:stretch/>
        </p:blipFill>
        <p:spPr>
          <a:xfrm>
            <a:off x="838200" y="1706098"/>
            <a:ext cx="3581400" cy="25611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27F6AF-596A-4C2E-B6AA-174835831EF6}"/>
              </a:ext>
            </a:extLst>
          </p:cNvPr>
          <p:cNvSpPr txBox="1"/>
          <p:nvPr/>
        </p:nvSpPr>
        <p:spPr>
          <a:xfrm>
            <a:off x="767914" y="5068669"/>
            <a:ext cx="7608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 ও মোবাইল দিয়ে আমরা কী করতে পারি?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F05488-1F98-4CA2-8ABB-6101215866FE}"/>
              </a:ext>
            </a:extLst>
          </p:cNvPr>
          <p:cNvSpPr txBox="1"/>
          <p:nvPr/>
        </p:nvSpPr>
        <p:spPr>
          <a:xfrm>
            <a:off x="6324600" y="4382869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762929-54F4-4AD0-A868-0BEADF875133}"/>
              </a:ext>
            </a:extLst>
          </p:cNvPr>
          <p:cNvSpPr txBox="1"/>
          <p:nvPr/>
        </p:nvSpPr>
        <p:spPr>
          <a:xfrm>
            <a:off x="1373849" y="5068669"/>
            <a:ext cx="6396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উপায়ে তথ্য আদান প্রদান করতে পারি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00EDA7-C8B7-4A4F-9A6E-29FE4A36A2E3}"/>
              </a:ext>
            </a:extLst>
          </p:cNvPr>
          <p:cNvSpPr txBox="1"/>
          <p:nvPr/>
        </p:nvSpPr>
        <p:spPr>
          <a:xfrm>
            <a:off x="405635" y="5054025"/>
            <a:ext cx="833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একে অপরের সাথে বিভিন্ন উপায়ে তথ্য আদান প্রদান করাকে কী বলে?</a:t>
            </a:r>
            <a:endParaRPr lang="en-US" sz="32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09D6A3-FD7C-4B68-8E2F-9E3FC428B742}"/>
              </a:ext>
            </a:extLst>
          </p:cNvPr>
          <p:cNvSpPr txBox="1"/>
          <p:nvPr/>
        </p:nvSpPr>
        <p:spPr>
          <a:xfrm>
            <a:off x="3775949" y="5029200"/>
            <a:ext cx="1592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AE4F8A-703F-44EF-8612-E7F2D375B6FE}"/>
              </a:ext>
            </a:extLst>
          </p:cNvPr>
          <p:cNvSpPr txBox="1"/>
          <p:nvPr/>
        </p:nvSpPr>
        <p:spPr>
          <a:xfrm>
            <a:off x="1143000" y="4382869"/>
            <a:ext cx="3153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ডিভাইসটির নাম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701B4A-B455-4BD2-8486-E66FDE9E3E79}"/>
              </a:ext>
            </a:extLst>
          </p:cNvPr>
          <p:cNvSpPr txBox="1"/>
          <p:nvPr/>
        </p:nvSpPr>
        <p:spPr>
          <a:xfrm>
            <a:off x="5715000" y="4382869"/>
            <a:ext cx="3153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ডিভাইসটির নাম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E8AC88-50DD-49AC-BE89-712FE1F010CC}"/>
              </a:ext>
            </a:extLst>
          </p:cNvPr>
          <p:cNvSpPr txBox="1"/>
          <p:nvPr/>
        </p:nvSpPr>
        <p:spPr>
          <a:xfrm>
            <a:off x="1696577" y="4382869"/>
            <a:ext cx="1656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0AB71B-E08E-44F6-8D85-24E4FBC04DDF}"/>
              </a:ext>
            </a:extLst>
          </p:cNvPr>
          <p:cNvSpPr txBox="1"/>
          <p:nvPr/>
        </p:nvSpPr>
        <p:spPr>
          <a:xfrm>
            <a:off x="248954" y="5653444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তোমরা তা বলতে পারো?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6383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/>
      <p:bldP spid="17" grpId="0"/>
      <p:bldP spid="17" grpId="1"/>
      <p:bldP spid="18" grpId="0"/>
      <p:bldP spid="18" grpId="1"/>
      <p:bldP spid="19" grpId="0"/>
      <p:bldP spid="20" grpId="0"/>
      <p:bldP spid="20" grpId="1"/>
      <p:bldP spid="21" grpId="0"/>
      <p:bldP spid="21" grpId="1"/>
      <p:bldP spid="2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FD7826-F482-4D60-9BB3-BD83B193D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700054"/>
            <a:ext cx="4991100" cy="54578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3634B0-6EA7-4973-863D-C2A7F698536A}"/>
              </a:ext>
            </a:extLst>
          </p:cNvPr>
          <p:cNvSpPr txBox="1"/>
          <p:nvPr/>
        </p:nvSpPr>
        <p:spPr>
          <a:xfrm>
            <a:off x="2076450" y="2377440"/>
            <a:ext cx="4991100" cy="21031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TopRigh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noAutofit/>
          </a:bodyPr>
          <a:lstStyle/>
          <a:p>
            <a:pPr algn="ctr"/>
            <a:r>
              <a:rPr lang="en-US" sz="115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11500" b="1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EA4F02-10EE-4F9F-B1D9-859F06FACD0B}"/>
              </a:ext>
            </a:extLst>
          </p:cNvPr>
          <p:cNvSpPr txBox="1"/>
          <p:nvPr/>
        </p:nvSpPr>
        <p:spPr>
          <a:xfrm>
            <a:off x="3403251" y="3962400"/>
            <a:ext cx="2337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ং- </a:t>
            </a:r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৬-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79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76B1354A-53EB-4987-B8C6-D5C3FA875ECB}"/>
              </a:ext>
            </a:extLst>
          </p:cNvPr>
          <p:cNvSpPr/>
          <p:nvPr/>
        </p:nvSpPr>
        <p:spPr>
          <a:xfrm>
            <a:off x="609600" y="1676400"/>
            <a:ext cx="7924800" cy="3657600"/>
          </a:xfrm>
          <a:prstGeom prst="bevel">
            <a:avLst>
              <a:gd name="adj" fmla="val 4896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</a:p>
          <a:p>
            <a:pPr marL="571500" indent="-571500">
              <a:buFont typeface="Wingdings 2" panose="05020102010507070707" pitchFamily="18" charset="2"/>
              <a:buChar char="'"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যোগাযোগ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কী তা বলতে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পারবে;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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মুক্তিযুদ্ধে আইসিটির গুরুত্ব ব্যাখ্যা করতে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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যোগাযোগের পদ্ধতিগুলো বর্ণনা করতে পারবে।</a:t>
            </a:r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D782FE-CDA2-4860-9870-49FE7D3ED4B4}"/>
              </a:ext>
            </a:extLst>
          </p:cNvPr>
          <p:cNvSpPr txBox="1"/>
          <p:nvPr/>
        </p:nvSpPr>
        <p:spPr>
          <a:xfrm>
            <a:off x="457200" y="381000"/>
            <a:ext cx="1734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E5F900-D3AB-40E1-A397-77403D11B87F}"/>
              </a:ext>
            </a:extLst>
          </p:cNvPr>
          <p:cNvCxnSpPr/>
          <p:nvPr/>
        </p:nvCxnSpPr>
        <p:spPr>
          <a:xfrm>
            <a:off x="533400" y="1066800"/>
            <a:ext cx="79248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96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177400-B7AD-4332-A289-2BFDDBB14B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37" y="1648304"/>
            <a:ext cx="4056163" cy="26950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1C46D7-787C-4141-A315-D3887EF99B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36" y="1981200"/>
            <a:ext cx="4021411" cy="2362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F67A83-D940-4288-8275-6AE6AF00F6FD}"/>
              </a:ext>
            </a:extLst>
          </p:cNvPr>
          <p:cNvSpPr txBox="1"/>
          <p:nvPr/>
        </p:nvSpPr>
        <p:spPr>
          <a:xfrm>
            <a:off x="857250" y="649069"/>
            <a:ext cx="74295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 চিত্র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করে 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17753B-4E1D-4289-97F9-C69DF0115E11}"/>
              </a:ext>
            </a:extLst>
          </p:cNvPr>
          <p:cNvSpPr txBox="1"/>
          <p:nvPr/>
        </p:nvSpPr>
        <p:spPr>
          <a:xfrm>
            <a:off x="1143000" y="4500634"/>
            <a:ext cx="2610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এটি কীসের ছবি?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3AF547-56CD-4B4C-91DE-C44C258F7B88}"/>
              </a:ext>
            </a:extLst>
          </p:cNvPr>
          <p:cNvSpPr txBox="1"/>
          <p:nvPr/>
        </p:nvSpPr>
        <p:spPr>
          <a:xfrm>
            <a:off x="993203" y="4495800"/>
            <a:ext cx="2816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 ছবি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BDCD8A-E14E-40D6-B589-300970B549BE}"/>
              </a:ext>
            </a:extLst>
          </p:cNvPr>
          <p:cNvSpPr txBox="1"/>
          <p:nvPr/>
        </p:nvSpPr>
        <p:spPr>
          <a:xfrm>
            <a:off x="349999" y="4495800"/>
            <a:ext cx="3993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 কত সালে হয়েছে?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1025AC-9C86-4749-90E2-97793B3F6F4E}"/>
              </a:ext>
            </a:extLst>
          </p:cNvPr>
          <p:cNvSpPr txBox="1"/>
          <p:nvPr/>
        </p:nvSpPr>
        <p:spPr>
          <a:xfrm>
            <a:off x="1574749" y="4495800"/>
            <a:ext cx="1778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9B0DB3-8B0B-4B6D-9095-2F511B142DF4}"/>
              </a:ext>
            </a:extLst>
          </p:cNvPr>
          <p:cNvSpPr txBox="1"/>
          <p:nvPr/>
        </p:nvSpPr>
        <p:spPr>
          <a:xfrm>
            <a:off x="5314790" y="4472922"/>
            <a:ext cx="2610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এটি কীসের ছবি?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4B33B3-5A2B-4DD4-9B36-01ACE3AF212C}"/>
              </a:ext>
            </a:extLst>
          </p:cNvPr>
          <p:cNvSpPr txBox="1"/>
          <p:nvPr/>
        </p:nvSpPr>
        <p:spPr>
          <a:xfrm>
            <a:off x="4631511" y="4459069"/>
            <a:ext cx="3826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</a:p>
        </p:txBody>
      </p:sp>
    </p:spTree>
    <p:extLst>
      <p:ext uri="{BB962C8B-B14F-4D97-AF65-F5344CB8AC3E}">
        <p14:creationId xmlns:p14="http://schemas.microsoft.com/office/powerpoint/2010/main" val="22205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  <p:bldP spid="10" grpId="1"/>
      <p:bldP spid="14" grpId="0"/>
      <p:bldP spid="14" grpId="1"/>
      <p:bldP spid="15" grpId="0"/>
      <p:bldP spid="16" grpId="0"/>
      <p:bldP spid="16" grpId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DA074F-014B-46AE-A4B6-16CF82D84D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742950"/>
            <a:ext cx="4724400" cy="35433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2FD56E-2395-4075-970C-9A1C532BD464}"/>
              </a:ext>
            </a:extLst>
          </p:cNvPr>
          <p:cNvSpPr txBox="1"/>
          <p:nvPr/>
        </p:nvSpPr>
        <p:spPr>
          <a:xfrm rot="16200000">
            <a:off x="526361" y="2308153"/>
            <a:ext cx="3251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ভবনটির নাম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D6CDC5-ADA3-4CAD-A4FB-5B85DD878420}"/>
              </a:ext>
            </a:extLst>
          </p:cNvPr>
          <p:cNvSpPr txBox="1"/>
          <p:nvPr/>
        </p:nvSpPr>
        <p:spPr>
          <a:xfrm rot="16200000">
            <a:off x="245575" y="2212216"/>
            <a:ext cx="3791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আকাশবানী রেডিও স্টেশন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F7AA27-D8C2-46B6-8837-201BB39C06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594" y="762000"/>
            <a:ext cx="3676812" cy="2787747"/>
          </a:xfrm>
          <a:prstGeom prst="rect">
            <a:avLst/>
          </a:prstGeom>
        </p:spPr>
      </p:pic>
      <p:pic>
        <p:nvPicPr>
          <p:cNvPr id="21" name="hemanta-mukhopadhyay">
            <a:hlinkClick r:id="" action="ppaction://media"/>
            <a:extLst>
              <a:ext uri="{FF2B5EF4-FFF2-40B4-BE49-F238E27FC236}">
                <a16:creationId xmlns:a16="http://schemas.microsoft.com/office/drawing/2014/main" id="{0ED67DA2-0AF5-490C-8E19-5818B5FE67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2198929"/>
            <a:ext cx="609600" cy="609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C38F67-9A9F-4B6B-AC17-00E1326CD4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434" y="3581400"/>
            <a:ext cx="3175132" cy="23944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95679E-09C3-4ADA-B4B5-BC92C3A1336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2" y="4082246"/>
            <a:ext cx="2037737" cy="24109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A7B3FC-6B85-4E68-8249-82A83C35ADED}"/>
              </a:ext>
            </a:extLst>
          </p:cNvPr>
          <p:cNvSpPr txBox="1"/>
          <p:nvPr/>
        </p:nvSpPr>
        <p:spPr>
          <a:xfrm>
            <a:off x="2031840" y="3733800"/>
            <a:ext cx="5892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গায়ক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47AFB6-2FFB-4AC9-A188-9F4BD11B4644}"/>
              </a:ext>
            </a:extLst>
          </p:cNvPr>
          <p:cNvSpPr txBox="1"/>
          <p:nvPr/>
        </p:nvSpPr>
        <p:spPr>
          <a:xfrm>
            <a:off x="3558742" y="5954669"/>
            <a:ext cx="2026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পঙ্কজ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মল্লিক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CF3533-84A2-4773-B6C0-F7231DCBC7FE}"/>
              </a:ext>
            </a:extLst>
          </p:cNvPr>
          <p:cNvSpPr txBox="1"/>
          <p:nvPr/>
        </p:nvSpPr>
        <p:spPr>
          <a:xfrm>
            <a:off x="863293" y="5943600"/>
            <a:ext cx="7417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 গানটি মুক্তিযোদ্ধাদের জন্য কীসের সংকেত ছিল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74C8AD-D42B-4700-AB83-FB545B925250}"/>
              </a:ext>
            </a:extLst>
          </p:cNvPr>
          <p:cNvSpPr txBox="1"/>
          <p:nvPr/>
        </p:nvSpPr>
        <p:spPr>
          <a:xfrm>
            <a:off x="3544424" y="6019800"/>
            <a:ext cx="2037737" cy="548640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আঘাত হানার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75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8838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2" grpId="0"/>
      <p:bldP spid="12" grpId="1"/>
      <p:bldP spid="13" grpId="0"/>
      <p:bldP spid="13" grpId="1"/>
      <p:bldP spid="4" grpId="0"/>
      <p:bldP spid="4" grpId="1"/>
      <p:bldP spid="11" grpId="0"/>
      <p:bldP spid="11" grpId="1"/>
      <p:bldP spid="14" grpId="0"/>
      <p:bldP spid="14" grpId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B0139C5-7FB3-4964-92DA-CF14FED558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9281137"/>
              </p:ext>
            </p:extLst>
          </p:nvPr>
        </p:nvGraphicFramePr>
        <p:xfrm>
          <a:off x="1524000" y="1371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255F16A-B57B-4A31-87C2-A264F801C1A8}"/>
              </a:ext>
            </a:extLst>
          </p:cNvPr>
          <p:cNvSpPr txBox="1"/>
          <p:nvPr/>
        </p:nvSpPr>
        <p:spPr>
          <a:xfrm>
            <a:off x="2146202" y="274320"/>
            <a:ext cx="4851596" cy="70788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 পদ্ধতির প্রকার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90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FACC16-31D7-4F0B-B388-19BE3FF2FD18}"/>
              </a:ext>
            </a:extLst>
          </p:cNvPr>
          <p:cNvSpPr txBox="1"/>
          <p:nvPr/>
        </p:nvSpPr>
        <p:spPr>
          <a:xfrm>
            <a:off x="439727" y="1958876"/>
            <a:ext cx="82645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যখন একজন ব্যক্তি বা একটি প্রতিষ্ঠান অনেকের সাথে যোগাযোগ করে সে পদ্ধতিটি হলো “একমুখী”, ইংরেজিতে যাকে বলে “ব্রডকাস্ট”। রেডিও, টেলিভিশন তার সবচেয়ে সহজ উদাহরণ।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625445-8386-4B26-84BE-9AB2548D9DA5}"/>
              </a:ext>
            </a:extLst>
          </p:cNvPr>
          <p:cNvSpPr txBox="1"/>
          <p:nvPr/>
        </p:nvSpPr>
        <p:spPr>
          <a:xfrm>
            <a:off x="2146202" y="663714"/>
            <a:ext cx="4851596" cy="70788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একমুখী যোগাযোগ পদ্ধতি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37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40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10118</TotalTime>
  <Words>624</Words>
  <Application>Microsoft Office PowerPoint</Application>
  <PresentationFormat>On-screen Show (4:3)</PresentationFormat>
  <Paragraphs>102</Paragraphs>
  <Slides>27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NikoshBAN</vt:lpstr>
      <vt:lpstr>NikoshBAN</vt:lpstr>
      <vt:lpstr>Times New Roman</vt:lpstr>
      <vt:lpstr>Webdings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Firoz</dc:creator>
  <cp:lastModifiedBy>Mohammed Sahab Uddin</cp:lastModifiedBy>
  <cp:revision>628</cp:revision>
  <dcterms:created xsi:type="dcterms:W3CDTF">2006-08-16T00:00:00Z</dcterms:created>
  <dcterms:modified xsi:type="dcterms:W3CDTF">2020-06-24T04:28:10Z</dcterms:modified>
</cp:coreProperties>
</file>