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59" r:id="rId5"/>
    <p:sldId id="260" r:id="rId6"/>
    <p:sldId id="263" r:id="rId7"/>
    <p:sldId id="264" r:id="rId8"/>
    <p:sldId id="267" r:id="rId9"/>
    <p:sldId id="266" r:id="rId10"/>
    <p:sldId id="262" r:id="rId11"/>
    <p:sldId id="276" r:id="rId12"/>
    <p:sldId id="27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শেয়ার মার্কেটের ভেতর বাহির – Natun Bart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8" descr="শেয়ার মার্কেটের ভেতর বাহির – Natun Bar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শেয়ার মার্কেটের ভেতর বাহির – Natun Bar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457200"/>
            <a:ext cx="701040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 টাকা লভ্যাংশ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নীতিঃ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1676400"/>
            <a:ext cx="8305800" cy="2438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572000"/>
            <a:ext cx="8839200" cy="20574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১০টাকা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নীতি।অর্থা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81000"/>
            <a:ext cx="40386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 প্রদান অনুপাত নীতিঃ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7848600" cy="190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নীতি অনুযায়ী কোম্পানি প্রতিবছর আয়ের একটি নির্দিষ্ট অংশ লভ্যাংশ প্রদান করে তাই হচ্ছে লভ্যাংশ প্রদান অনুপাত নীতি। এ নীতি অনুযায়ী কোম্পানি প্রতিবছর আনুপাতিক হারে  লভ্যাংশ প্রদান করে।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038600"/>
            <a:ext cx="8305800" cy="2286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–একটি কোম্পানি ৫০% লভ্যাংশ প্রদানের আনুপাতিক হার নির্ধারণ করল।এখন কোম্পনি কোনো বছর যদি ৩ কোটি টাকা আয় করে তাহলে কোম্পানি লভ্যাংশ হিসেবে শেয়ার মালিকদের ৩*৫০%=১.৫ কোটি টাকা প্রদান করবে। 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52400"/>
            <a:ext cx="4953000" cy="762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 লভ্যাংশের সাথে অতিরিক্ত লভ্যাংশ নীতিঃ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4582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নীতি অনুযায়ী কোম্পানি প্রতিবছর নূন্যতম স্থিতিশীল লভ্যাংশের সাথে অতিরিক্ত লভ্যাংশ প্রদান করে তাই হচ্ছে স্থির লভ্যাংশ সাথে অতিরিক্ত লভ্যাংশ নীতি।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429000"/>
            <a:ext cx="8763000" cy="3200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একটি কোম্পানির নূন্যতম স্থির লভ্যাংশের হার ৫</a:t>
            </a:r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%।</a:t>
            </a:r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কোম্পানির মুনাফা বেশি হয় তাহলে কোম্পানি শেয়ার হোল্ডারদের ৫% লভ্যাংশের পাশা পাশি আরও অতিরিক্ত ২% লভ্যাংশ অর্থাৎ ৭% লভ্যাংশ প্রদান করবে।  যে সকল কোম্পানির আয় স্থিতিশীল বা নিয়মিত নয়,সেসব কোম্পানির জন্য এটি একটি আর্দশ লভ্যাংশ নীতি।  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Market Share Stock Illustrations – 10,110 Market Share Stock ..."/>
          <p:cNvPicPr>
            <a:picLocks noChangeAspect="1" noChangeArrowheads="1"/>
          </p:cNvPicPr>
          <p:nvPr/>
        </p:nvPicPr>
        <p:blipFill>
          <a:blip r:embed="rId2"/>
          <a:srcRect t="15000" b="12500"/>
          <a:stretch>
            <a:fillRect/>
          </a:stretch>
        </p:blipFill>
        <p:spPr bwMode="auto">
          <a:xfrm>
            <a:off x="381000" y="228600"/>
            <a:ext cx="8458200" cy="3581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981200" y="5257800"/>
            <a:ext cx="5867400" cy="12192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লভ্যাংশ কী ?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লভ্যাংশের নীতি বলতে কি বুঝ?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প্রত্যেকটি নীতিমালার ১ টি করে উদাহরণ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Share market: Is this the right time to enter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419600" cy="3124199"/>
          </a:xfrm>
          <a:prstGeom prst="rect">
            <a:avLst/>
          </a:prstGeom>
          <a:noFill/>
        </p:spPr>
      </p:pic>
      <p:pic>
        <p:nvPicPr>
          <p:cNvPr id="4100" name="Picture 4" descr="How to use sentiment analysis for stock exchange | Brand24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45317"/>
              <a:gd name="adj2" fmla="val 1208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267200"/>
            <a:ext cx="8534400" cy="22098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 কত দেওয়া হয়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4038600" cy="2971800"/>
          </a:xfrm>
          <a:prstGeom prst="roundRect">
            <a:avLst>
              <a:gd name="adj" fmla="val 921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09600" y="5650468"/>
            <a:ext cx="17526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দুই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638800"/>
            <a:ext cx="16764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তিন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638800"/>
            <a:ext cx="16002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 চার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650468"/>
            <a:ext cx="18288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পাঁচ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4800600"/>
            <a:ext cx="70866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লভ্যাংশের নীতি বিশ্লেষন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gif_enhanced-buzz-17756-1381958219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3819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362200" cy="2590800"/>
          </a:xfrm>
          <a:prstGeom prst="ellipse">
            <a:avLst/>
          </a:prstGeom>
          <a:solidFill>
            <a:srgbClr val="92D050"/>
          </a:solidFill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ব্যাকিং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সপ্তম 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২৪/০৬/২০২০খ্রিঃ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9600"/>
            <a:ext cx="2362200" cy="25146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Salesken: Salesken secures $8 million Series A funding fro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114" y="3505200"/>
            <a:ext cx="4222286" cy="3124200"/>
          </a:xfrm>
          <a:prstGeom prst="rect">
            <a:avLst/>
          </a:prstGeom>
          <a:noFill/>
        </p:spPr>
      </p:pic>
      <p:pic>
        <p:nvPicPr>
          <p:cNvPr id="15362" name="Picture 2" descr="টানা তিনদিন, আবারও চাঙ্গা হল শেয়া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267200" cy="3048001"/>
          </a:xfrm>
          <a:prstGeom prst="rect">
            <a:avLst/>
          </a:prstGeom>
          <a:noFill/>
        </p:spPr>
      </p:pic>
      <p:pic>
        <p:nvPicPr>
          <p:cNvPr id="14338" name="Picture 2" descr="লিগ্যাসি ফুটওয়্যারের ২০ শতাংশ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191000" cy="3124200"/>
          </a:xfrm>
          <a:prstGeom prst="rect">
            <a:avLst/>
          </a:prstGeom>
          <a:noFill/>
        </p:spPr>
      </p:pic>
      <p:pic>
        <p:nvPicPr>
          <p:cNvPr id="14340" name="Picture 4" descr="সপ্তাহজুড়ে ১০ কোম্পানির লভ্যাংশ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1910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05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লভ্যাংশের প্রকারভেদ ব্যাখ্যা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লভ্যাংশের নীতি বিশ্লেষন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3733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743200"/>
            <a:ext cx="8610600" cy="3505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তার অর্জিত লাভের যে অংশ শেয়ার মালিকদের মধ্যে বণ্টন করে তাই লভ্যাংশ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266" name="Picture 2" descr="What is the difference between a Share Purchase ShareHolder ..."/>
          <p:cNvPicPr>
            <a:picLocks noChangeAspect="1" noChangeArrowheads="1"/>
          </p:cNvPicPr>
          <p:nvPr/>
        </p:nvPicPr>
        <p:blipFill>
          <a:blip r:embed="rId2"/>
          <a:srcRect l="6452" t="7407" r="3226" b="7407"/>
          <a:stretch>
            <a:fillRect/>
          </a:stretch>
        </p:blipFill>
        <p:spPr bwMode="auto">
          <a:xfrm>
            <a:off x="228600" y="152400"/>
            <a:ext cx="2286000" cy="2133600"/>
          </a:xfrm>
          <a:prstGeom prst="rect">
            <a:avLst/>
          </a:prstGeom>
          <a:noFill/>
        </p:spPr>
      </p:pic>
      <p:pic>
        <p:nvPicPr>
          <p:cNvPr id="11268" name="Picture 4" descr="Share Stock Market Business Company PNG, Clipart, Big Turntable ..."/>
          <p:cNvPicPr>
            <a:picLocks noChangeAspect="1" noChangeArrowheads="1"/>
          </p:cNvPicPr>
          <p:nvPr/>
        </p:nvPicPr>
        <p:blipFill>
          <a:blip r:embed="rId3"/>
          <a:srcRect b="3774"/>
          <a:stretch>
            <a:fillRect/>
          </a:stretch>
        </p:blipFill>
        <p:spPr bwMode="auto">
          <a:xfrm>
            <a:off x="6477000" y="228601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6858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1135063"/>
            <a:ext cx="6629400" cy="1143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শ্রেনিবিভাগ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81000" y="3497263"/>
            <a:ext cx="4038600" cy="2057400"/>
          </a:xfrm>
          <a:prstGeom prst="bevel">
            <a:avLst>
              <a:gd name="adj" fmla="val 19214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লভ্যাংশ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876800" y="3497263"/>
            <a:ext cx="4038600" cy="2057400"/>
          </a:xfrm>
          <a:prstGeom prst="bevel">
            <a:avLst>
              <a:gd name="adj" fmla="val 17535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স্টক লভ্যাংশ বা বোনাস শেয়ার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62200" y="2887663"/>
            <a:ext cx="4495800" cy="158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572000" y="2354263"/>
            <a:ext cx="3810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86000" y="2963863"/>
            <a:ext cx="3048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629400" y="2963863"/>
            <a:ext cx="3048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52400"/>
            <a:ext cx="2438400" cy="914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লভ্যাংশ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219200"/>
            <a:ext cx="4876800" cy="1905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লভ্যাংশ নগদ টাকায় পরিশোধ করা হয় তাই হচ্ছে নগদ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3962400"/>
            <a:ext cx="5257800" cy="198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 হোল্ডারদের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 শেয়ার বা স্টক  প্রদান করে তাই হচ্ছে স্টক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Does the stable dividend strategy outperform? | Value Re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086100" cy="1828800"/>
          </a:xfrm>
          <a:prstGeom prst="rect">
            <a:avLst/>
          </a:prstGeom>
          <a:noFill/>
        </p:spPr>
      </p:pic>
      <p:pic>
        <p:nvPicPr>
          <p:cNvPr id="8196" name="Picture 4" descr="App Insights: Stock Quote | Appto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38600"/>
            <a:ext cx="2971800" cy="914400"/>
          </a:xfrm>
          <a:prstGeom prst="rect">
            <a:avLst/>
          </a:prstGeom>
          <a:noFill/>
        </p:spPr>
      </p:pic>
      <p:pic>
        <p:nvPicPr>
          <p:cNvPr id="8198" name="Picture 6" descr="Share button stock vector. Illustration of price, vector - 158485440"/>
          <p:cNvPicPr>
            <a:picLocks noChangeAspect="1" noChangeArrowheads="1"/>
          </p:cNvPicPr>
          <p:nvPr/>
        </p:nvPicPr>
        <p:blipFill>
          <a:blip r:embed="rId4"/>
          <a:srcRect l="12258" t="23809" r="8973" b="23810"/>
          <a:stretch>
            <a:fillRect/>
          </a:stretch>
        </p:blipFill>
        <p:spPr bwMode="auto">
          <a:xfrm>
            <a:off x="5791200" y="4953000"/>
            <a:ext cx="2971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304800"/>
            <a:ext cx="5562600" cy="914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লভ্যাংশের নীতি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1371600"/>
            <a:ext cx="8305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হোল্ডাদের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1143000" y="4191000"/>
            <a:ext cx="5029200" cy="685800"/>
          </a:xfrm>
          <a:prstGeom prst="beve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স্থিতিশীল টাকা লভ্যাংশ নীতি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1905000" y="5029200"/>
            <a:ext cx="5105400" cy="68580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লভ্যাংশ প্রদান অনুপাত নীতি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743200" y="5867400"/>
            <a:ext cx="5410200" cy="762000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গ)স্থির লভ্যাংশের সাথে অতিরিক্ত লভ্যাংশ নীতি।</a:t>
            </a:r>
            <a:endParaRPr lang="bn-IN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1066800" y="2819400"/>
            <a:ext cx="7391400" cy="1143000"/>
          </a:xfrm>
          <a:prstGeom prst="bevel">
            <a:avLst>
              <a:gd name="adj" fmla="val 80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 তিন প্রকারের লভ্যাংশ  নীতি পরিলক্ষিত 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427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258</cp:revision>
  <dcterms:created xsi:type="dcterms:W3CDTF">2006-08-16T00:00:00Z</dcterms:created>
  <dcterms:modified xsi:type="dcterms:W3CDTF">2020-06-22T20:32:11Z</dcterms:modified>
</cp:coreProperties>
</file>