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  <p:sldId id="274" r:id="rId19"/>
    <p:sldId id="273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7"/>
          <p:cNvSpPr txBox="1">
            <a:spLocks noChangeArrowheads="1"/>
          </p:cNvSpPr>
          <p:nvPr/>
        </p:nvSpPr>
        <p:spPr>
          <a:xfrm>
            <a:off x="1663700" y="38100"/>
            <a:ext cx="6477000" cy="137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800" b="0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welcome</a:t>
            </a:r>
            <a:endParaRPr kumimoji="0" lang="en-US" sz="11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8" descr="AB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6600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Zn </a:t>
            </a:r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জারন </a:t>
            </a:r>
          </a:p>
          <a:p>
            <a:pPr algn="ctr">
              <a:buNone/>
            </a:pPr>
            <a:endParaRPr lang="en-US" sz="5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এর জারন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পুরাতন মতবাদ অনুসারে বিজারণের সংজ্ঞা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Subtitle 13"/>
          <p:cNvSpPr txBox="1">
            <a:spLocks/>
          </p:cNvSpPr>
          <p:nvPr/>
        </p:nvSpPr>
        <p:spPr>
          <a:xfrm>
            <a:off x="609600" y="1752600"/>
            <a:ext cx="8001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R="0" lvl="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 বিক্রিয়া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বিক্রিয়কের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সাথে হাইড্রোজেন বা তড়িৎ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ধনাত্মক পরমাণু বা মূলকের সংযোজন অথবা অক্সিজেন বা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তড়িৎ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ঋনাত্মক পরমাণু বা মূলকের বিয়োজন ঘটে এবং পরিশেষে সংশ্লিষ্ট মৌলের যোজনী হ্রাস পায় তাকে বিজারণ বলে।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উদাহরণগুলো লক্ষ্য 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397000"/>
          <a:ext cx="8458201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3276600"/>
                <a:gridCol w="2362201"/>
              </a:tblGrid>
              <a:tr h="80856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সংজ্ঞা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যে পদার্থের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জারণ ঘটে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856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হাইড্রোজেন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সংযোজন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+H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HBr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এর বিজারণ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b"/>
                </a:tc>
              </a:tr>
              <a:tr h="80856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অক্সিজেনের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বিয়োজন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CuO+H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=Cu+H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aseline="30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CuO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এর বিজারণ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856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যোজনী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হ্রাস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CuO+H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=Cu+H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aseline="30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CuO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এর বিজারণ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 এর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যোজনী হ্রাস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নিম্নোক্ত বিক্রিয়াগুলোতে কার বিজারণ ঘটে দেখাও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4400" baseline="-25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US" sz="4400" baseline="-25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=FeCl</a:t>
            </a:r>
            <a:r>
              <a:rPr lang="en-US" sz="4400" baseline="-25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+HCl</a:t>
            </a:r>
          </a:p>
          <a:p>
            <a:pPr algn="ctr">
              <a:lnSpc>
                <a:spcPct val="200000"/>
              </a:lnSpc>
              <a:buNone/>
            </a:pP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4400" baseline="-25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+Fe=Cu+FeSO</a:t>
            </a:r>
            <a:r>
              <a:rPr lang="en-US" sz="4400" baseline="-25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bn-BD" sz="4400" baseline="-25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7200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44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বিজারন </a:t>
            </a:r>
          </a:p>
          <a:p>
            <a:pPr algn="ctr">
              <a:lnSpc>
                <a:spcPct val="200000"/>
              </a:lnSpc>
              <a:buNone/>
            </a:pP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44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44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বিজারন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জারণ বিজারণের ইলেকট্রনীয়/আধুনিক সংজ্ঞা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জারণ : যে বিক্রিয়ায় কোন পরমাণু, মুলক বা আয়ন থেকে এক বা একাধিক ইলেকট্রন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অপসারণের</a:t>
            </a: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ফলে ধনাত্মক চার্জ বেড়ে যায় তাকে জারণ বলে।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বিজারণ : যে বিক্রিয়ায় কোন পরমাণু বা আয়ন ইলেকট্রন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 ফলে তার ঋনাত্মক চার্জ বেড়ে যায় তাকে বিজারণ বলে।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45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উদাহরণটি লক্ষ করি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895600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Fe+Pb</a:t>
            </a:r>
            <a:r>
              <a:rPr lang="en-US" sz="66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=Pb+Fe</a:t>
            </a:r>
            <a:r>
              <a:rPr lang="en-US" sz="66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endParaRPr lang="en-US" sz="6600" baseline="30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66872" y="2515394"/>
            <a:ext cx="4725194" cy="614360"/>
            <a:chOff x="1666872" y="2515394"/>
            <a:chExt cx="4725194" cy="61436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1371600" y="2819400"/>
              <a:ext cx="609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66872" y="2524128"/>
              <a:ext cx="4724400" cy="76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6124572" y="2862260"/>
              <a:ext cx="5334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123406" y="3886994"/>
            <a:ext cx="2058988" cy="838200"/>
            <a:chOff x="3123406" y="3886994"/>
            <a:chExt cx="2058988" cy="838200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2705100" y="4305300"/>
              <a:ext cx="8382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124200" y="4648200"/>
              <a:ext cx="2057400" cy="76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4800600" y="4267200"/>
              <a:ext cx="7620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495800" y="1143000"/>
            <a:ext cx="44662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আয়রন দুটি ইলেকট্রন ত্যাগ করে ফলে 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ইলেকট্রনীয় মতবাদ অনুসারে আয়রনের 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জারণ ঘটে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4953000"/>
            <a:ext cx="61702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লেড দুটি ইলেকট্রন গ্রহণ করে ফলে ইলেকট্রনীয় মতবাদ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অনুসারে লেডের বিজারণ ঘটে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জারক ও বিজারক পদার্থ</a:t>
            </a:r>
            <a:endParaRPr lang="en-US" sz="5400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86297"/>
            <a:ext cx="4038600" cy="28956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জারক পদার্থ: </a:t>
            </a:r>
          </a:p>
          <a:p>
            <a:pPr>
              <a:buFont typeface="Wingdings"/>
              <a:buChar char="8"/>
            </a:pPr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পরমানু, অনু অথবা আয়ন যখন ইলেকট্রন গ্রহণ করে তখন তাকে জারক পদার্থ বলে।</a:t>
            </a:r>
          </a:p>
          <a:p>
            <a:pPr>
              <a:buFont typeface="Wingdings"/>
              <a:buChar char="8"/>
            </a:pPr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সাধারণত অধাতু সমূহ জারক পদার্থ হয়ে থাকে।  </a:t>
            </a:r>
            <a:endParaRPr lang="en-US" dirty="0">
              <a:ln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86297"/>
            <a:ext cx="4038600" cy="28956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বিজারক পদার্থ : </a:t>
            </a:r>
          </a:p>
          <a:p>
            <a:pPr>
              <a:buFont typeface="Wingdings"/>
              <a:buChar char="8"/>
            </a:pPr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পরমানু, মুলক বা আয়ন যখন ইলেকট্রন ত্যাগ করে তখন তাকে বিজারক পদার্থ বলে। </a:t>
            </a:r>
          </a:p>
          <a:p>
            <a:pPr>
              <a:buFont typeface="Wingdings"/>
              <a:buChar char="8"/>
            </a:pPr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সাধারণত ধাতু সমূহ বিজারক পদার্থ হয়ে থাকে।</a:t>
            </a:r>
          </a:p>
          <a:p>
            <a:pPr marL="0" indent="0">
              <a:buNone/>
            </a:pPr>
            <a:endParaRPr lang="en-US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9301" y="5334000"/>
            <a:ext cx="5724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Br</a:t>
            </a:r>
            <a:r>
              <a:rPr lang="en-US" sz="5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272141"/>
            <a:ext cx="3935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বিজারক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19600"/>
            <a:ext cx="4019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ব্রোমিন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জারক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048000" y="5181600"/>
            <a:ext cx="3048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00049" y="4808981"/>
            <a:ext cx="705351" cy="5897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  <p:bldP spid="5" grpId="0" uiExpand="1" build="p" animBg="1"/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জারক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বিজারক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বিক্রিয়া দেখিয়ে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CO, FeSO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KMnO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FeCl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SnCl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SO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16" y="295702"/>
            <a:ext cx="8229600" cy="845402"/>
          </a:xfrm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জারণ বিজারণ একই সাথে ঘটে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4251" y="1150203"/>
            <a:ext cx="5812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FeSO</a:t>
            </a:r>
            <a:r>
              <a:rPr lang="en-US" sz="48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ZnSO</a:t>
            </a:r>
            <a:r>
              <a:rPr lang="en-US" sz="4800" baseline="-250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endParaRPr lang="en-US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057" y="1981200"/>
            <a:ext cx="3778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Zn = Zn</a:t>
            </a:r>
            <a:r>
              <a:rPr lang="en-US" sz="4800" baseline="300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48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+2e</a:t>
            </a:r>
            <a:r>
              <a:rPr lang="en-US" sz="4800" baseline="300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800" baseline="30000" dirty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241511"/>
            <a:ext cx="3520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48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+2e</a:t>
            </a:r>
            <a:r>
              <a:rPr lang="en-US" sz="48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BD" sz="48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BD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endParaRPr lang="en-US" sz="4800" baseline="30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2330" y="2209800"/>
            <a:ext cx="4564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জিংক দুটি ইলেকট্রন ত্যাগ করে ফলে উপরোক্ত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বিক্রিয়ায় জিংকের জারন ঘটে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6058" y="3333843"/>
            <a:ext cx="4607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আয়রন দুটি ইলেকট্রন গ্রহণ করে ফলে উপরোক্ত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বিক্রিয়ায় আয়রনের বিজারন ঘটে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266" y="47244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সুতরাং বলা যায় একই বিক্রিয়া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জার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 পাশাপাশি বিজারণ ঘটে থাকে।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অর্থাৎ জারণ বিজারণ একটি যুগপৎ ঘটনা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1733" y="5746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1733" y="1757359"/>
            <a:ext cx="784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ভোলানাথ স্বর</a:t>
            </a:r>
          </a:p>
          <a:p>
            <a:pPr algn="l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প্রভাষক (রসায়ন)</a:t>
            </a:r>
          </a:p>
          <a:p>
            <a:pPr algn="l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ভৈরব আদর্শ কলেজ, অভয়নগর, যশোর</a:t>
            </a:r>
          </a:p>
          <a:p>
            <a:pPr algn="l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 Phone No: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01717235409, 01977235409</a:t>
            </a:r>
          </a:p>
          <a:p>
            <a:pPr algn="l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E-mail: 	bholanathswar2012@gmail.com </a:t>
            </a:r>
          </a:p>
          <a:p>
            <a:pPr algn="l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bholanathswar@yahoo.com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33" y="1168840"/>
            <a:ext cx="1923535" cy="206563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1905000"/>
            <a:ext cx="7483522" cy="4572000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50000"/>
              </a:lnSpc>
              <a:buFont typeface="Wingdings"/>
              <a:buChar char="'"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জারণ-বিজারণ কাকে বলে?</a:t>
            </a:r>
          </a:p>
          <a:p>
            <a:pPr marL="571500" indent="-571500" algn="l">
              <a:lnSpc>
                <a:spcPct val="150000"/>
              </a:lnSpc>
              <a:buFont typeface="Wingdings"/>
              <a:buChar char="'"/>
            </a:pP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জারক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বিজারক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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ইলেকট্রনীয়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জারণ-বিজারণ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একই সাথে ঘটে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67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8458200" cy="2438400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BeCl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বিক্রিয়াটিতে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জারণ-বিজারণ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 আনবে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262380">
            <a:off x="-75208" y="692124"/>
            <a:ext cx="29718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 : রসায়ন বিজ্ঞান </a:t>
            </a:r>
          </a:p>
          <a:p>
            <a:pPr algn="ctr"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 বস্তু :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জারণ-বিজারণ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২য়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 ৩য়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বিভিন্ন মতবাদ অনুসারে জারণ বিজারণের সংজ্ঞা ও উদাহরণ দিতে পারবে।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জারক ও বিজারক পদার্থ কি </a:t>
            </a:r>
            <a:r>
              <a:rPr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লিখতে ও উদাহরণ দিতে পারবে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জারন বিজারন একই সাথে ঘটে তা ব্যাখ্যা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একটি ভিডিও 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452228"/>
              </p:ext>
            </p:extLst>
          </p:nvPr>
        </p:nvGraphicFramePr>
        <p:xfrm>
          <a:off x="609600" y="1295400"/>
          <a:ext cx="7620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7620000" cy="480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জারণ বিজারণ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পুরাতন মতবাদ অনুসারে জারণের সংজ্ঞা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077200" cy="4191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 বিক্রিয়ার ফলে কোন মৌল বা যৌগের সাথে অক্সিজেন বা তড়িৎ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ঋনাত্মক মৌল বা মূলকের সংযোজন হয় অথবা মৌল বা যৌগ থেকে হাইড্রোজেন বা তড়িৎ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ধনাত্মক মৌল বা মূলকের অপসারণ হয় এবং পরিশেষে সংশ্লিষ্ট মৌলের যোজনী বৃদ্ধি পায় তাকে জারণ বলে।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2">
                <a:lumMod val="60000"/>
                <a:lumOff val="40000"/>
              </a:schemeClr>
            </a:gs>
            <a:gs pos="2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উদাহরণগুলো লক্ষ্য 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837824"/>
              </p:ext>
            </p:extLst>
          </p:nvPr>
        </p:nvGraphicFramePr>
        <p:xfrm>
          <a:off x="381000" y="2133600"/>
          <a:ext cx="8610600" cy="4008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3429000"/>
                <a:gridCol w="2362200"/>
              </a:tblGrid>
              <a:tr h="80856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সংজ্ঞা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যে পদার্থের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জারণ ঘটে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856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অক্সিজেনের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সংযোজন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C+O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CO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কার্বনের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জারন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856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হাইড্রোজেন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অপসারণ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+O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=N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+H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aseline="30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এর জারণ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856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যোজনী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বৃদ্ধি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FeCl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+Cl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=FeCl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 এর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যোজনী ২ থেকে ৩ এ বৃদ্ধি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16000">
              <a:srgbClr val="21D6E0"/>
            </a:gs>
            <a:gs pos="69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rm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নিম্নোক্ত বিক্রিয়াগুলোতে কার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জারণ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ঘটে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নির্ণয় কর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>
                <a:latin typeface="NikoshBAN" pitchFamily="2" charset="0"/>
                <a:cs typeface="NikoshBAN" pitchFamily="2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7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Zn+H</a:t>
            </a:r>
            <a:r>
              <a:rPr lang="en-US" sz="17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7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=ZnSO</a:t>
            </a:r>
            <a:r>
              <a:rPr lang="en-US" sz="17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US" sz="17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buNone/>
            </a:pPr>
            <a:endParaRPr lang="en-US" sz="17600" baseline="-25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7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17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O+O</a:t>
            </a:r>
            <a:r>
              <a:rPr lang="en-US" sz="17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7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endParaRPr lang="en-US" sz="17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514</Words>
  <Application>Microsoft Office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পাঠ পরিচিতি</vt:lpstr>
      <vt:lpstr>শিখনফল</vt:lpstr>
      <vt:lpstr>একটি ভিডিও দেখি</vt:lpstr>
      <vt:lpstr>আজকের পাঠ</vt:lpstr>
      <vt:lpstr>পুরাতন মতবাদ অনুসারে জারণের সংজ্ঞা</vt:lpstr>
      <vt:lpstr>উদাহরণগুলো লক্ষ্য করি</vt:lpstr>
      <vt:lpstr>নিম্নোক্ত বিক্রিয়াগুলোতে কার জারণ ঘটে নির্ণয় কর </vt:lpstr>
      <vt:lpstr>উত্তর</vt:lpstr>
      <vt:lpstr>PowerPoint Presentation</vt:lpstr>
      <vt:lpstr>উদাহরণগুলো লক্ষ্য করি</vt:lpstr>
      <vt:lpstr>নিম্নোক্ত বিক্রিয়াগুলোতে কার বিজারণ ঘটে দেখাও </vt:lpstr>
      <vt:lpstr>উত্তর</vt:lpstr>
      <vt:lpstr>জারণ বিজারণের ইলেকট্রনীয়/আধুনিক সংজ্ঞা</vt:lpstr>
      <vt:lpstr>উদাহরণটি লক্ষ করি</vt:lpstr>
      <vt:lpstr>জারক ও বিজারক পদার্থ</vt:lpstr>
      <vt:lpstr>নিচের কোনটি জারক ও কোনটি বিজারক বিক্রিয়া দেখিয়ে পৃথক করে লিখ</vt:lpstr>
      <vt:lpstr>জারণ বিজারণ একই সাথে ঘটে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157</cp:revision>
  <dcterms:created xsi:type="dcterms:W3CDTF">2006-08-16T00:00:00Z</dcterms:created>
  <dcterms:modified xsi:type="dcterms:W3CDTF">2020-06-25T07:04:05Z</dcterms:modified>
</cp:coreProperties>
</file>