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1856B-73F9-CC41-9701-34B52E7FA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113C8E-7CCF-C34D-B063-83896DCA1A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0849E-79B6-A441-AB03-F064DE206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3A5DE-FBEB-3544-9698-E19B84605653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F325C-67BA-2049-9672-6ADFB3455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1F1DE-BDD2-5042-9F7A-74A0C865C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740E-CB78-A14A-BE48-39E93EAB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63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D7026-5F14-6642-85A7-0D14E2400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FCEAD9-0457-9642-A9C0-3CEC612A48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D5F1E-BA54-CE49-A199-62BC748ED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3A5DE-FBEB-3544-9698-E19B84605653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CCA77-CC59-A944-8A49-A10B3F200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87FD6-BE16-9B41-AF03-0F2D3C1F0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740E-CB78-A14A-BE48-39E93EAB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16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F56912-73E2-5242-A649-02DDE3305C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D49907-3AE1-E248-B166-6D5B2DCA5A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C1E4B-FD37-164D-A308-B637F2E86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3A5DE-FBEB-3544-9698-E19B84605653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FA74F-7C3A-3145-BAD5-FAC4BBAC1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5CA5E-E8C1-D640-8C09-6A87791D1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740E-CB78-A14A-BE48-39E93EAB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37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871DB-BC98-3A48-8472-19BF2A488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23233-DE44-F345-8254-23BCAACFA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99C61B-6A87-E04E-957B-05562E8EB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3A5DE-FBEB-3544-9698-E19B84605653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C8931-7827-1941-9000-A2E300ED9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C47389-40B8-6941-A4B7-1A47E8201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740E-CB78-A14A-BE48-39E93EAB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83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82B83-7007-F146-9646-3E6653189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F07818-2174-A142-9B48-EDB7D9500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797D9-6E30-724F-A8AF-9869B662E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3A5DE-FBEB-3544-9698-E19B84605653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A61BC-D319-C547-B3A4-ADD3786FB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1082CE-1FA9-5F48-ABCD-A8F70C5D8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740E-CB78-A14A-BE48-39E93EAB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97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93D71-820C-B34B-ADB1-908CFF8AE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A86A6-CACC-B349-B33E-AF03B38D64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E8C6C8-531D-5F45-B731-4A419E7A58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B17CF3-FC0E-A243-A9B1-1A9F28F3A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3A5DE-FBEB-3544-9698-E19B84605653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9977CB-28D2-0A49-9613-CB0F0FE86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F94D4-EA7F-B940-B2BF-BFFAB8871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740E-CB78-A14A-BE48-39E93EAB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6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FAC52-F78C-3C4E-AE43-94D52018A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C3850E-955A-AE48-8ADD-AE04B4827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3A6DD4-64EF-2440-A6E7-DB19768AE0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E9AADA-96E9-114B-A3BD-8507C0AEB9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7CEF5F-9D0E-1A45-A4BA-A29D4721E3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F8EB7E-FAF6-4D4E-9119-7667F7070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3A5DE-FBEB-3544-9698-E19B84605653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86F68D-59DC-9D41-8698-84C1BAC45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54EA9A-C588-2F42-B08C-AC8ACB92F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740E-CB78-A14A-BE48-39E93EAB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58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0CA6A-9F07-FE49-A920-3F2B16C7F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B600D4-1A73-FD44-B030-F226A8259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3A5DE-FBEB-3544-9698-E19B84605653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C5202B-D83F-AD45-9C35-66D70214B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D9E904-AE36-CE4C-A668-1EAB69179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740E-CB78-A14A-BE48-39E93EAB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6772E8-FC70-0645-A484-68DEAF64E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3A5DE-FBEB-3544-9698-E19B84605653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7B23E8-7728-1842-9B06-91714AF34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942DE5-087A-C242-A492-809CB0E9B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740E-CB78-A14A-BE48-39E93EAB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52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638E7-1B82-CE4E-9D5B-D9AF77EFA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D4312-7955-C34B-8D49-A7C77A3BB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BF665F-D9E9-CA4E-A9A6-CEAA464102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AD66D6-3CF7-F644-AF04-E08F07D8A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3A5DE-FBEB-3544-9698-E19B84605653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61BAA5-D8CD-054C-A8BE-C8C099AB5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7A2C22-BAA1-594F-8527-EB4ECD29F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740E-CB78-A14A-BE48-39E93EAB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655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67F6C-E79D-B849-9CE7-A1E64B971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2EA9BF-0C92-EF48-86D3-9D8E33745B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A43E3D-7B13-FF4E-B858-AD99E0432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2ABB42-48CB-FE42-90F9-DBEFD5AF4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3A5DE-FBEB-3544-9698-E19B84605653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40B59-D30C-9849-B770-C4A98FE6C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DE65B4-F745-B940-992B-C05671F78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740E-CB78-A14A-BE48-39E93EAB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1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95F674-1707-AB40-BC06-AA65686C4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D10329-DAC4-5D47-961F-FA29B0542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C41EC-4DAD-3241-8951-CBD34C7ADB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3A5DE-FBEB-3544-9698-E19B84605653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9F8F8F-B1C4-E945-896F-B7E7A719F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3D458F-9EFA-9B4D-94DF-CC7D72C70B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0740E-CB78-A14A-BE48-39E93EAB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1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2C44A-488A-9047-B9E8-B8B5CE5FB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5422" y="-60723"/>
            <a:ext cx="6412706" cy="2090739"/>
          </a:xfrm>
        </p:spPr>
        <p:txBody>
          <a:bodyPr>
            <a:normAutofit/>
          </a:bodyPr>
          <a:lstStyle/>
          <a:p>
            <a:pPr algn="ctr"/>
            <a:r>
              <a:rPr lang="en-US" sz="6000" b="1">
                <a:latin typeface="+mn-lt"/>
              </a:rPr>
              <a:t>স্বাগতম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5095A39-EDAA-724F-A21B-FF593215FC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422" y="2030016"/>
            <a:ext cx="10322719" cy="4550605"/>
          </a:xfrm>
        </p:spPr>
      </p:pic>
    </p:spTree>
    <p:extLst>
      <p:ext uri="{BB962C8B-B14F-4D97-AF65-F5344CB8AC3E}">
        <p14:creationId xmlns:p14="http://schemas.microsoft.com/office/powerpoint/2010/main" val="418272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>
            <a:extLst>
              <a:ext uri="{FF2B5EF4-FFF2-40B4-BE49-F238E27FC236}">
                <a16:creationId xmlns:a16="http://schemas.microsoft.com/office/drawing/2014/main" id="{89139641-A4BB-254F-AA64-078F6B97C6AB}"/>
              </a:ext>
            </a:extLst>
          </p:cNvPr>
          <p:cNvSpPr/>
          <p:nvPr/>
        </p:nvSpPr>
        <p:spPr>
          <a:xfrm>
            <a:off x="2" y="0"/>
            <a:ext cx="6804420" cy="6500812"/>
          </a:xfrm>
          <a:prstGeom prst="wav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>
                <a:solidFill>
                  <a:srgbClr val="FF0000"/>
                </a:solidFill>
              </a:rPr>
              <a:t>সিন্যাপসঃ </a:t>
            </a:r>
            <a:r>
              <a:rPr lang="en-US" sz="4000">
                <a:solidFill>
                  <a:schemeClr val="tx1"/>
                </a:solidFill>
              </a:rPr>
              <a:t>একটি স্নায়ুকোষের এক্সনের সাথে অন্য নিউরনের ডেনড্রাইটের সংযোগ স্থলকে বলা হয় সিন্যাপস।     </a:t>
            </a:r>
          </a:p>
          <a:p>
            <a:pPr algn="ctr"/>
            <a:r>
              <a:rPr lang="en-US" sz="4000">
                <a:solidFill>
                  <a:schemeClr val="tx1"/>
                </a:solidFill>
              </a:rPr>
              <a:t>এর মাধ্যমে স্নায়ুতাড়না স্নায়ুকোষে প্রবাহিত হয়।  </a:t>
            </a:r>
            <a:endParaRPr lang="en-US" sz="6000">
              <a:solidFill>
                <a:srgbClr val="FF0000"/>
              </a:solidFill>
            </a:endParaRP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B3228EC9-7DA2-AD49-A975-4163C5A8A8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421" y="451775"/>
            <a:ext cx="5120880" cy="619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71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>
            <a:extLst>
              <a:ext uri="{FF2B5EF4-FFF2-40B4-BE49-F238E27FC236}">
                <a16:creationId xmlns:a16="http://schemas.microsoft.com/office/drawing/2014/main" id="{27C35096-2B1F-1945-9676-750F0ADC0F1C}"/>
              </a:ext>
            </a:extLst>
          </p:cNvPr>
          <p:cNvSpPr/>
          <p:nvPr/>
        </p:nvSpPr>
        <p:spPr>
          <a:xfrm>
            <a:off x="232172" y="232172"/>
            <a:ext cx="6197203" cy="6125766"/>
          </a:xfrm>
          <a:prstGeom prst="flowChartTerminator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>
                <a:solidFill>
                  <a:srgbClr val="FF0000"/>
                </a:solidFill>
              </a:rPr>
              <a:t>মস্তিষ্কঃ </a:t>
            </a:r>
            <a:r>
              <a:rPr lang="en-US" sz="4000">
                <a:solidFill>
                  <a:schemeClr val="tx1"/>
                </a:solidFill>
              </a:rPr>
              <a:t>এটি হল কেন্দ্রীয় স্নায়ুতন্ত্রের অংশ।যা মেনিনজেস নামক পর্দা দ্বারা আবৃত ও করোটির মধ্যে সুরক্ষিত। । এর প্রধান অংশ ৩টি।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000">
                <a:solidFill>
                  <a:srgbClr val="FF0000"/>
                </a:solidFill>
              </a:rPr>
              <a:t>গুরুমস্তিষ্ক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000">
                <a:solidFill>
                  <a:srgbClr val="FF0000"/>
                </a:solidFill>
              </a:rPr>
              <a:t>মধ্যমস্তিষ্ক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000">
                <a:solidFill>
                  <a:srgbClr val="FF0000"/>
                </a:solidFill>
              </a:rPr>
              <a:t>পশ্চাৎমস্তিষ্ক   </a:t>
            </a:r>
            <a:r>
              <a:rPr lang="en-US" sz="4000">
                <a:solidFill>
                  <a:schemeClr val="tx1"/>
                </a:solidFill>
              </a:rPr>
              <a:t>        </a:t>
            </a:r>
            <a:r>
              <a:rPr lang="en-US" sz="600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0F9F5AA-9C68-2C47-9066-5880B3F17A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0110" y="642938"/>
            <a:ext cx="5116115" cy="4982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39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458CA512-EF53-B04A-9876-B0554BC74DAB}"/>
              </a:ext>
            </a:extLst>
          </p:cNvPr>
          <p:cNvSpPr/>
          <p:nvPr/>
        </p:nvSpPr>
        <p:spPr>
          <a:xfrm>
            <a:off x="550069" y="0"/>
            <a:ext cx="4111228" cy="1443109"/>
          </a:xfrm>
          <a:prstGeom prst="wedgeEllipseCallout">
            <a:avLst>
              <a:gd name="adj1" fmla="val -30390"/>
              <a:gd name="adj2" fmla="val 62500"/>
            </a:avLst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গুরুমস্তিষ্ক/ সেরিব্রাম </a:t>
            </a:r>
          </a:p>
        </p:txBody>
      </p:sp>
      <p:sp>
        <p:nvSpPr>
          <p:cNvPr id="3" name="Flowchart: Terminator 2">
            <a:extLst>
              <a:ext uri="{FF2B5EF4-FFF2-40B4-BE49-F238E27FC236}">
                <a16:creationId xmlns:a16="http://schemas.microsoft.com/office/drawing/2014/main" id="{F3AD37BE-8950-5445-B6A9-4F6C9F15155A}"/>
              </a:ext>
            </a:extLst>
          </p:cNvPr>
          <p:cNvSpPr/>
          <p:nvPr/>
        </p:nvSpPr>
        <p:spPr>
          <a:xfrm rot="10800000" flipV="1">
            <a:off x="41340" y="1618023"/>
            <a:ext cx="5191959" cy="1443109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/>
              <a:t>দুইখন্ডে বিভক্ত।যেগুলোকে ডান ও বাম সেরিব্রাল হেমিস্ফিয়ার বলে।এই দুখন্ড ঘনিষ্ঠভাবে স্নায়ুতন্তু দ্বারা সংযুক্ত। 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745652-61EE-AF46-926B-5946163081F4}"/>
              </a:ext>
            </a:extLst>
          </p:cNvPr>
          <p:cNvSpPr/>
          <p:nvPr/>
        </p:nvSpPr>
        <p:spPr>
          <a:xfrm rot="10800000" flipV="1">
            <a:off x="5201658" y="1"/>
            <a:ext cx="6281919" cy="17628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/>
              <a:t>উপরিভাগ ঢেউতালা,ধূসর বর্ণের বলে একে </a:t>
            </a:r>
            <a:r>
              <a:rPr lang="en-US" sz="2400">
                <a:solidFill>
                  <a:srgbClr val="FF0000"/>
                </a:solidFill>
              </a:rPr>
              <a:t>গ্রে ম্যাটার </a:t>
            </a:r>
            <a:r>
              <a:rPr lang="en-US" sz="2400"/>
              <a:t> বলে।এখানে কয়েকটি স্তরে স্নায়ুকোষগুলো গুচ্ছবদ্ধ হয়ে স্নায়ুকেন্দ্র সৃষ্টি করে।যেগুলো বিশেষ কর্মকেন্দ্র হিসেবে কাজ করে।        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B0374CE-A832-244B-B432-3E2DE4226B86}"/>
              </a:ext>
            </a:extLst>
          </p:cNvPr>
          <p:cNvSpPr/>
          <p:nvPr/>
        </p:nvSpPr>
        <p:spPr>
          <a:xfrm>
            <a:off x="0" y="3221701"/>
            <a:ext cx="6281918" cy="163412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/>
              <a:t>ভিতরের বা অন্তঃস্তরে স্নায়ুতন্তু থাকে বলে একে </a:t>
            </a:r>
            <a:r>
              <a:rPr lang="en-US" sz="2400">
                <a:solidFill>
                  <a:srgbClr val="FF0000"/>
                </a:solidFill>
              </a:rPr>
              <a:t>শ্বেত বা হোয়াইট ম্যাটার </a:t>
            </a:r>
            <a:r>
              <a:rPr lang="en-US" sz="2400">
                <a:solidFill>
                  <a:schemeClr val="tx1"/>
                </a:solidFill>
              </a:rPr>
              <a:t>বলে।</a:t>
            </a:r>
            <a:r>
              <a:rPr lang="en-US" sz="2400"/>
              <a:t>এর মাধ্যমে স্নায়ুতন্তু এক স্থান থেকে অন্য স্থানে যায়। </a:t>
            </a:r>
          </a:p>
        </p:txBody>
      </p:sp>
      <p:sp>
        <p:nvSpPr>
          <p:cNvPr id="6" name="Flowchart: Terminator 5">
            <a:extLst>
              <a:ext uri="{FF2B5EF4-FFF2-40B4-BE49-F238E27FC236}">
                <a16:creationId xmlns:a16="http://schemas.microsoft.com/office/drawing/2014/main" id="{60351613-FE3F-9741-8248-065E4E4935A2}"/>
              </a:ext>
            </a:extLst>
          </p:cNvPr>
          <p:cNvSpPr/>
          <p:nvPr/>
        </p:nvSpPr>
        <p:spPr>
          <a:xfrm>
            <a:off x="4573491" y="4761876"/>
            <a:ext cx="6731493" cy="1762822"/>
          </a:xfrm>
          <a:prstGeom prst="flowChartTerminator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/>
              <a:t>কাজঃ </a:t>
            </a:r>
            <a:r>
              <a:rPr lang="en-US" sz="2400">
                <a:solidFill>
                  <a:schemeClr val="accent6"/>
                </a:solidFill>
              </a:rPr>
              <a:t>দর্শন, শ্রবণ, ঘ্রাণ, জ্ঞান, বুদ্ধি বিবেক, স্মৃতির কর্মকেন্দ্র।</a:t>
            </a:r>
            <a:r>
              <a:rPr lang="en-US" sz="2400">
                <a:solidFill>
                  <a:srgbClr val="FF0000"/>
                </a:solidFill>
              </a:rPr>
              <a:t>ক্রোধ, লজ্জা নিদ্রা শীত গরমও নিয়ন্ত্রিত হয় এখানে।  </a:t>
            </a:r>
            <a:r>
              <a:rPr lang="en-US" sz="2400">
                <a:solidFill>
                  <a:schemeClr val="accent6"/>
                </a:solidFill>
              </a:rPr>
              <a:t> </a:t>
            </a:r>
            <a:endParaRPr lang="en-US" sz="24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2AA84D-8EEB-5A4F-9580-1ABBDA23F4EB}"/>
              </a:ext>
            </a:extLst>
          </p:cNvPr>
          <p:cNvSpPr/>
          <p:nvPr/>
        </p:nvSpPr>
        <p:spPr>
          <a:xfrm>
            <a:off x="41340" y="4887881"/>
            <a:ext cx="4661297" cy="17628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/>
              <a:t>নিচের অংশ হল থ্যালামাস ও হাইপোথ্যালামাস, এগুলো ধূসর পদার্থের পুঞ্জ।    </a:t>
            </a: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0ABF5971-C59E-C242-8A01-29302876F2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9406" y="1924469"/>
            <a:ext cx="4625578" cy="2676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7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165E9-E859-B34D-AC77-33AEDFB6E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/>
              <a:t>দলীয় কাজ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BD4AE-A621-B640-9608-32EE48D5D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/>
              <a:t>মস্তিষ্কের প্রধান অংশের নাম লিখে গ্রে ও হোয়াইট ম্যাটার ব্যাখ্যা কর।       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327E235-C085-7E43-B135-F1D55EA820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500" y="2820590"/>
            <a:ext cx="3810000" cy="31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496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152DD-8D03-9143-8A9A-6557821F5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>
                <a:solidFill>
                  <a:srgbClr val="FF0000"/>
                </a:solidFill>
              </a:rPr>
              <a:t>মূল্যায়ন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7BE82-EEB0-CB4D-A988-5FED9B862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>
                <a:solidFill>
                  <a:schemeClr val="accent1">
                    <a:lumMod val="75000"/>
                  </a:schemeClr>
                </a:solidFill>
              </a:rPr>
              <a:t>স্নায়ুতন্ত্র কাকে বলে।</a:t>
            </a:r>
          </a:p>
          <a:p>
            <a:pPr algn="ctr"/>
            <a:r>
              <a:rPr lang="en-US" sz="4800">
                <a:solidFill>
                  <a:schemeClr val="accent1">
                    <a:lumMod val="75000"/>
                  </a:schemeClr>
                </a:solidFill>
              </a:rPr>
              <a:t>মস্তিষ্কের পর্দার নাম কি?</a:t>
            </a:r>
          </a:p>
          <a:p>
            <a:pPr algn="ctr"/>
            <a:r>
              <a:rPr lang="en-US" sz="4800">
                <a:solidFill>
                  <a:schemeClr val="accent1">
                    <a:lumMod val="75000"/>
                  </a:schemeClr>
                </a:solidFill>
              </a:rPr>
              <a:t>সিন্যাপস বলতে কি বুঝ?</a:t>
            </a:r>
          </a:p>
          <a:p>
            <a:pPr algn="ctr"/>
            <a:r>
              <a:rPr lang="en-US" sz="4800">
                <a:solidFill>
                  <a:schemeClr val="accent1">
                    <a:lumMod val="75000"/>
                  </a:schemeClr>
                </a:solidFill>
              </a:rPr>
              <a:t>সেরিব্রালের খণ্ডগুলোর নাম বল।     </a:t>
            </a:r>
          </a:p>
        </p:txBody>
      </p:sp>
    </p:spTree>
    <p:extLst>
      <p:ext uri="{BB962C8B-B14F-4D97-AF65-F5344CB8AC3E}">
        <p14:creationId xmlns:p14="http://schemas.microsoft.com/office/powerpoint/2010/main" val="163867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3B33A-B540-ED4C-8FA1-8803035D2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169" y="182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/>
              <a:t>বাড়ির কাজ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034D2-3B86-404E-9980-2CDAC3EA9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>
                <a:solidFill>
                  <a:schemeClr val="accent6"/>
                </a:solidFill>
              </a:rPr>
              <a:t>নিউরনের চিহ্নিত চিত্র অংকন করে আনবে।    </a:t>
            </a:r>
          </a:p>
        </p:txBody>
      </p:sp>
    </p:spTree>
    <p:extLst>
      <p:ext uri="{BB962C8B-B14F-4D97-AF65-F5344CB8AC3E}">
        <p14:creationId xmlns:p14="http://schemas.microsoft.com/office/powerpoint/2010/main" val="120858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ultidocument 3">
            <a:extLst>
              <a:ext uri="{FF2B5EF4-FFF2-40B4-BE49-F238E27FC236}">
                <a16:creationId xmlns:a16="http://schemas.microsoft.com/office/drawing/2014/main" id="{94C4BD01-8DF4-BC4B-B0C5-5042F190BD3D}"/>
              </a:ext>
            </a:extLst>
          </p:cNvPr>
          <p:cNvSpPr/>
          <p:nvPr/>
        </p:nvSpPr>
        <p:spPr>
          <a:xfrm>
            <a:off x="979289" y="4491705"/>
            <a:ext cx="10233422" cy="2616327"/>
          </a:xfrm>
          <a:prstGeom prst="flowChartMultidocument">
            <a:avLst/>
          </a:prstGeom>
          <a:solidFill>
            <a:srgbClr val="FFFF00"/>
          </a:solidFill>
          <a:ln>
            <a:solidFill>
              <a:srgbClr val="92D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>
                <a:solidFill>
                  <a:srgbClr val="FF0000"/>
                </a:solidFill>
              </a:rPr>
              <a:t>ধন্যবাদ 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3C295AD8-1785-3B40-8E6F-5C126FC2C1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90" y="-303609"/>
            <a:ext cx="10843616" cy="4633757"/>
          </a:xfrm>
          <a:prstGeom prst="roundRect">
            <a:avLst/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8444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82760-D443-064F-9AC1-5156E4F6F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>
                <a:solidFill>
                  <a:schemeClr val="accent2"/>
                </a:solidFill>
              </a:rPr>
              <a:t>শিক্ষক পরিচিতি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819C1-BC1C-B149-B1F0-D263868B8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/>
              <a:t>জান্নাতুল ফেরদৌস</a:t>
            </a:r>
          </a:p>
          <a:p>
            <a:pPr algn="ctr"/>
            <a:r>
              <a:rPr lang="en-US" sz="4400"/>
              <a:t>সহকারী শিক্ষক বিজ্ঞান</a:t>
            </a:r>
          </a:p>
          <a:p>
            <a:pPr algn="ctr"/>
            <a:r>
              <a:rPr lang="en-US" sz="4400"/>
              <a:t>ফেনী আলিয়া কামিল মাদ্রাসা         </a:t>
            </a:r>
          </a:p>
        </p:txBody>
      </p:sp>
    </p:spTree>
    <p:extLst>
      <p:ext uri="{BB962C8B-B14F-4D97-AF65-F5344CB8AC3E}">
        <p14:creationId xmlns:p14="http://schemas.microsoft.com/office/powerpoint/2010/main" val="266490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E532C-FA85-FA46-99F4-B6BC871BC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>
                <a:solidFill>
                  <a:srgbClr val="FF0000"/>
                </a:solidFill>
              </a:rPr>
              <a:t>পাঠ পরিচিতি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45E14-4522-DF41-BC92-042238623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/>
              <a:t>শ্রেণিঃ৮ম</a:t>
            </a:r>
          </a:p>
          <a:p>
            <a:pPr algn="ctr"/>
            <a:r>
              <a:rPr lang="en-US" sz="4400"/>
              <a:t>বিষয়ঃ বিজ্ঞান</a:t>
            </a:r>
          </a:p>
          <a:p>
            <a:pPr algn="ctr"/>
            <a:r>
              <a:rPr lang="en-US" sz="4400"/>
              <a:t>অধ্যায়ঃ৫ম( সমন্বয় ও নিঃসরন)   </a:t>
            </a:r>
          </a:p>
        </p:txBody>
      </p:sp>
    </p:spTree>
    <p:extLst>
      <p:ext uri="{BB962C8B-B14F-4D97-AF65-F5344CB8AC3E}">
        <p14:creationId xmlns:p14="http://schemas.microsoft.com/office/powerpoint/2010/main" val="4943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2363C-2FF5-2E48-814F-7CC1F9895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81037"/>
            <a:ext cx="10091738" cy="1784351"/>
          </a:xfrm>
        </p:spPr>
        <p:txBody>
          <a:bodyPr>
            <a:noAutofit/>
          </a:bodyPr>
          <a:lstStyle/>
          <a:p>
            <a:pPr algn="ctr"/>
            <a:r>
              <a:rPr lang="en-US" sz="6000" i="1"/>
              <a:t>শিখনফল</a:t>
            </a:r>
            <a:br>
              <a:rPr lang="en-US" sz="6000" i="1"/>
            </a:br>
            <a:endParaRPr lang="en-US" sz="6000" i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DFBAE-27B6-5F44-AA5B-C90B9C045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5388"/>
            <a:ext cx="10515600" cy="4351338"/>
          </a:xfrm>
        </p:spPr>
        <p:txBody>
          <a:bodyPr>
            <a:noAutofit/>
          </a:bodyPr>
          <a:lstStyle/>
          <a:p>
            <a:r>
              <a:rPr lang="en-US" sz="4000">
                <a:solidFill>
                  <a:srgbClr val="FF0000"/>
                </a:solidFill>
              </a:rPr>
              <a:t>এই পাঠ শেষে শিক্ষার্থীরা  …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>
                <a:solidFill>
                  <a:srgbClr val="FF0000"/>
                </a:solidFill>
              </a:rPr>
              <a:t>স্নায়ুতন্ত্র কি তা বলতে পারবে;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>
                <a:solidFill>
                  <a:srgbClr val="FF0000"/>
                </a:solidFill>
              </a:rPr>
              <a:t>স্নায়ুকোষের গঠন ও কাজ ব্যাখ্যা করতে পারবে;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>
                <a:solidFill>
                  <a:srgbClr val="FF0000"/>
                </a:solidFill>
              </a:rPr>
              <a:t>মস্তিষ্কের অংশগুলোরনাম বলতে পারবে;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>
                <a:solidFill>
                  <a:srgbClr val="FF0000"/>
                </a:solidFill>
              </a:rPr>
              <a:t>গুরুমস্তিষ্কের গঠন ও কাজ বিশ্লেষণ করতে পারবে।             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96722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377D4-C25E-A342-BD26-7B3BC57ED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716" y="150405"/>
            <a:ext cx="9948863" cy="1183095"/>
          </a:xfrm>
        </p:spPr>
        <p:txBody>
          <a:bodyPr>
            <a:normAutofit/>
          </a:bodyPr>
          <a:lstStyle/>
          <a:p>
            <a:pPr algn="ctr"/>
            <a:r>
              <a:rPr lang="en-US" sz="5400" i="1">
                <a:solidFill>
                  <a:srgbClr val="FF0000"/>
                </a:solidFill>
              </a:rPr>
              <a:t>নিচের ছবিগুলো লক্ষ্য কর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8786FE4-773F-0945-A347-85A6178C67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690687"/>
            <a:ext cx="4387489" cy="480218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8BCAD8BF-4BC7-1849-8638-74F97AEE4B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314" y="1690687"/>
            <a:ext cx="4809682" cy="4659720"/>
          </a:xfrm>
          <a:prstGeom prst="rect">
            <a:avLst/>
          </a:prstGeom>
          <a:ln w="4445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15100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030D0-7BDE-A744-BB9C-C79F61E8D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>
                <a:latin typeface="+mn-lt"/>
              </a:rPr>
              <a:t>আজকের পাঠ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9B1A0-F4CF-9F47-A1D3-B7DCB6606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/>
              <a:t>স্নায়ুতন্ত্র, নিউরন( স্নায়ুকোষ),মস্তিষ্ক(১ম ভাগ- গুরুমস্তিষ্ক)। </a:t>
            </a:r>
          </a:p>
        </p:txBody>
      </p:sp>
    </p:spTree>
    <p:extLst>
      <p:ext uri="{BB962C8B-B14F-4D97-AF65-F5344CB8AC3E}">
        <p14:creationId xmlns:p14="http://schemas.microsoft.com/office/powerpoint/2010/main" val="80893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croll: Horizontal 3">
            <a:extLst>
              <a:ext uri="{FF2B5EF4-FFF2-40B4-BE49-F238E27FC236}">
                <a16:creationId xmlns:a16="http://schemas.microsoft.com/office/drawing/2014/main" id="{B163B89E-59FD-FC45-B56B-384D2C0E8E00}"/>
              </a:ext>
            </a:extLst>
          </p:cNvPr>
          <p:cNvSpPr/>
          <p:nvPr/>
        </p:nvSpPr>
        <p:spPr>
          <a:xfrm rot="10800000" flipV="1">
            <a:off x="401833" y="0"/>
            <a:ext cx="5402464" cy="3554016"/>
          </a:xfrm>
          <a:prstGeom prst="horizontalScroll">
            <a:avLst>
              <a:gd name="adj" fmla="val 848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/>
              <a:t>যে তন্ত্র দেহের বিভিন্ন অংগের সমন্বয় সাধনও জৈবিক কার্যাবলীর সংযোগ রক্ষা করে, উদ্দীপনায় সাড়া দিয়ে উপযুক্ত প্রতিবেদন তৈরি করে সে তন্ত্রকে  </a:t>
            </a:r>
            <a:r>
              <a:rPr lang="en-US" sz="4000">
                <a:solidFill>
                  <a:srgbClr val="FF0000"/>
                </a:solidFill>
              </a:rPr>
              <a:t>স্নায়ুতন্ত্র </a:t>
            </a:r>
            <a:r>
              <a:rPr lang="en-US" sz="2800">
                <a:solidFill>
                  <a:srgbClr val="FF0000"/>
                </a:solidFill>
              </a:rPr>
              <a:t> </a:t>
            </a:r>
            <a:r>
              <a:rPr lang="en-US" sz="2800">
                <a:solidFill>
                  <a:schemeClr val="tx1"/>
                </a:solidFill>
              </a:rPr>
              <a:t>বলে।</a:t>
            </a:r>
            <a:r>
              <a:rPr lang="en-US" sz="2800">
                <a:solidFill>
                  <a:srgbClr val="FF0000"/>
                </a:solidFill>
              </a:rPr>
              <a:t> </a:t>
            </a:r>
            <a:endParaRPr lang="en-US" sz="2800"/>
          </a:p>
        </p:txBody>
      </p:sp>
      <p:sp>
        <p:nvSpPr>
          <p:cNvPr id="5" name="Scroll: Horizontal 4">
            <a:extLst>
              <a:ext uri="{FF2B5EF4-FFF2-40B4-BE49-F238E27FC236}">
                <a16:creationId xmlns:a16="http://schemas.microsoft.com/office/drawing/2014/main" id="{0E1426BF-B988-924B-89F9-136D031700CF}"/>
              </a:ext>
            </a:extLst>
          </p:cNvPr>
          <p:cNvSpPr/>
          <p:nvPr/>
        </p:nvSpPr>
        <p:spPr>
          <a:xfrm>
            <a:off x="544709" y="3829551"/>
            <a:ext cx="6098979" cy="3028449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i="1"/>
              <a:t>মানবদেহের দীর্ঘতম কোষ ও স্নায়ুতন্ত্রের গঠন ও কার্যকরী একককে বলে </a:t>
            </a:r>
            <a:r>
              <a:rPr lang="en-US" sz="2800" i="1">
                <a:solidFill>
                  <a:srgbClr val="FF0000"/>
                </a:solidFill>
              </a:rPr>
              <a:t>নিউরন/ স্নায়ুকোষ। </a:t>
            </a:r>
            <a:r>
              <a:rPr lang="en-US" sz="2800" i="1"/>
              <a:t>   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9F9C109F-9138-E64A-98DD-CBF20A4AEC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273" y="322814"/>
            <a:ext cx="4862530" cy="5838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94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5236F5B3-CD42-7B46-8464-C1AB27AD0F76}"/>
              </a:ext>
            </a:extLst>
          </p:cNvPr>
          <p:cNvSpPr/>
          <p:nvPr/>
        </p:nvSpPr>
        <p:spPr>
          <a:xfrm>
            <a:off x="844748" y="375047"/>
            <a:ext cx="3977284" cy="982266"/>
          </a:xfrm>
          <a:prstGeom prst="wedgeRoundRect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/>
              <a:t>নিউরনের প্রধান অংশ ২টি   </a:t>
            </a:r>
          </a:p>
        </p:txBody>
      </p:sp>
      <p:sp>
        <p:nvSpPr>
          <p:cNvPr id="5" name="Flowchart: Terminator 4">
            <a:extLst>
              <a:ext uri="{FF2B5EF4-FFF2-40B4-BE49-F238E27FC236}">
                <a16:creationId xmlns:a16="http://schemas.microsoft.com/office/drawing/2014/main" id="{6D280EEB-22EC-A14F-AE8F-3A5402F5B7E2}"/>
              </a:ext>
            </a:extLst>
          </p:cNvPr>
          <p:cNvSpPr/>
          <p:nvPr/>
        </p:nvSpPr>
        <p:spPr>
          <a:xfrm rot="10800000" flipV="1">
            <a:off x="68903" y="1811255"/>
            <a:ext cx="5559335" cy="2107226"/>
          </a:xfrm>
          <a:prstGeom prst="flowChartTerminato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>
                <a:solidFill>
                  <a:srgbClr val="FF0000"/>
                </a:solidFill>
              </a:rPr>
              <a:t>কোষদেহঃ </a:t>
            </a:r>
            <a:r>
              <a:rPr lang="en-US" sz="3200">
                <a:solidFill>
                  <a:schemeClr val="tx1"/>
                </a:solidFill>
              </a:rPr>
              <a:t>নিউরনের প্রধান অংশ। নানাকৃতির হয়।কোষাবরনী, নিউক্লিয়াস, সাইটোপ্লাজম নিয়ে গঠিত।    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0721E5-6B43-4549-BBAD-9A9DE747518C}"/>
              </a:ext>
            </a:extLst>
          </p:cNvPr>
          <p:cNvSpPr/>
          <p:nvPr/>
        </p:nvSpPr>
        <p:spPr>
          <a:xfrm>
            <a:off x="442911" y="4179273"/>
            <a:ext cx="6057901" cy="210722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/>
              <a:t>কোষদেহ থেকে উৎপন্ন শাখাই হল </a:t>
            </a:r>
            <a:r>
              <a:rPr lang="en-US" sz="2800">
                <a:solidFill>
                  <a:srgbClr val="FF0000"/>
                </a:solidFill>
              </a:rPr>
              <a:t>প্রলম্বিত অংশ। </a:t>
            </a:r>
            <a:r>
              <a:rPr lang="en-US" sz="2800"/>
              <a:t>  </a:t>
            </a:r>
          </a:p>
          <a:p>
            <a:pPr algn="ctr"/>
            <a:r>
              <a:rPr lang="en-US" sz="2800"/>
              <a:t>এটি ২ প্রকার।এক্সন ও ডেনড্রন।</a:t>
            </a: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1AC90BB0-85AC-2C45-BE61-177A8AB666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061" y="400185"/>
            <a:ext cx="4185191" cy="6029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4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>
            <a:extLst>
              <a:ext uri="{FF2B5EF4-FFF2-40B4-BE49-F238E27FC236}">
                <a16:creationId xmlns:a16="http://schemas.microsoft.com/office/drawing/2014/main" id="{7A53A842-0345-FE4E-9574-3730096460D0}"/>
              </a:ext>
            </a:extLst>
          </p:cNvPr>
          <p:cNvSpPr/>
          <p:nvPr/>
        </p:nvSpPr>
        <p:spPr>
          <a:xfrm rot="10800000" flipV="1">
            <a:off x="-1" y="0"/>
            <a:ext cx="7340203" cy="2196703"/>
          </a:xfrm>
          <a:prstGeom prst="flowChartTerminator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>
                <a:solidFill>
                  <a:schemeClr val="accent2"/>
                </a:solidFill>
              </a:rPr>
              <a:t>এক্সনঃ </a:t>
            </a:r>
            <a:r>
              <a:rPr lang="en-US" sz="3200">
                <a:solidFill>
                  <a:schemeClr val="tx1"/>
                </a:solidFill>
              </a:rPr>
              <a:t>কোষদেহের বিপরীত পান্তে লম্বা সূতার মত অংশ। ১টি নিউরনে ১টি এক্সন থাকে। </a:t>
            </a:r>
            <a:endParaRPr lang="en-US" sz="4000">
              <a:solidFill>
                <a:schemeClr val="accent2"/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3C59B4D-CF99-BD4D-A899-F6DB35671D9B}"/>
              </a:ext>
            </a:extLst>
          </p:cNvPr>
          <p:cNvSpPr/>
          <p:nvPr/>
        </p:nvSpPr>
        <p:spPr>
          <a:xfrm>
            <a:off x="-1" y="2196704"/>
            <a:ext cx="8572500" cy="178593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>
                <a:solidFill>
                  <a:srgbClr val="FF0000"/>
                </a:solidFill>
              </a:rPr>
              <a:t>ডেনড্রনঃ </a:t>
            </a:r>
            <a:r>
              <a:rPr lang="en-US" sz="3200">
                <a:solidFill>
                  <a:schemeClr val="tx1"/>
                </a:solidFill>
              </a:rPr>
              <a:t>কোষদেহের থেকে উৎপন্ন শাখা।ডেনড্রন থেকে সৃষ্ট শাখা হল ডেনড্রাইট।  </a:t>
            </a:r>
            <a:endParaRPr lang="en-US" sz="3200">
              <a:solidFill>
                <a:srgbClr val="FF0000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748AF35-1B2F-A84F-BD02-A18A5B8000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1031" y="214312"/>
            <a:ext cx="3841593" cy="6215064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6" name="Flowchart: Terminator 5">
            <a:extLst>
              <a:ext uri="{FF2B5EF4-FFF2-40B4-BE49-F238E27FC236}">
                <a16:creationId xmlns:a16="http://schemas.microsoft.com/office/drawing/2014/main" id="{42C4E8DA-8373-2A46-8B60-488FBE758726}"/>
              </a:ext>
            </a:extLst>
          </p:cNvPr>
          <p:cNvSpPr/>
          <p:nvPr/>
        </p:nvSpPr>
        <p:spPr>
          <a:xfrm>
            <a:off x="1053702" y="4393410"/>
            <a:ext cx="7197329" cy="2035966"/>
          </a:xfrm>
          <a:prstGeom prst="flowChartTerminator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/>
              <a:t>নিউরনের কাজঃ   </a:t>
            </a:r>
            <a:r>
              <a:rPr lang="en-US" sz="3200">
                <a:solidFill>
                  <a:srgbClr val="FF0000"/>
                </a:solidFill>
              </a:rPr>
              <a:t>মস্তিষ্কে স্মৃতিধারণ,বিভিন্ন কাজের নির্দেশ ও পরিচালনা , দেহের বিভিন্ন অংগের সমন্বয় সাধন করে।   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215849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স্বাগতম </vt:lpstr>
      <vt:lpstr>শিক্ষক পরিচিতি  </vt:lpstr>
      <vt:lpstr>পাঠ পরিচিতি </vt:lpstr>
      <vt:lpstr>শিখনফল </vt:lpstr>
      <vt:lpstr>নিচের ছবিগুলো লক্ষ্য কর </vt:lpstr>
      <vt:lpstr>আজকের পাঠ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দলীয় কাজ </vt:lpstr>
      <vt:lpstr>মূল্যায়ন </vt:lpstr>
      <vt:lpstr>বাড়ির কাজ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nasrin9586@gmail.com</dc:creator>
  <cp:lastModifiedBy>nasrin9586@gmail.com</cp:lastModifiedBy>
  <cp:revision>3</cp:revision>
  <dcterms:created xsi:type="dcterms:W3CDTF">2020-06-24T04:43:21Z</dcterms:created>
  <dcterms:modified xsi:type="dcterms:W3CDTF">2020-06-24T16:34:02Z</dcterms:modified>
</cp:coreProperties>
</file>