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39" r:id="rId3"/>
    <p:sldId id="258" r:id="rId4"/>
    <p:sldId id="331" r:id="rId5"/>
    <p:sldId id="328" r:id="rId6"/>
    <p:sldId id="257" r:id="rId7"/>
    <p:sldId id="325" r:id="rId8"/>
    <p:sldId id="329" r:id="rId9"/>
    <p:sldId id="330" r:id="rId10"/>
    <p:sldId id="332" r:id="rId11"/>
    <p:sldId id="333" r:id="rId12"/>
    <p:sldId id="334" r:id="rId13"/>
    <p:sldId id="336" r:id="rId14"/>
    <p:sldId id="337" r:id="rId15"/>
    <p:sldId id="338" r:id="rId16"/>
    <p:sldId id="335" r:id="rId17"/>
    <p:sldId id="3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891E-02A9-48EC-BB94-654086A4E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85E54-60B3-4E81-B502-E096B582F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72FE0-6773-4970-B3D7-549DA016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4E2A-45E9-4BD3-9FC8-66C9BC1F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4DFA7-AC10-4CE7-8859-C9E1A5EF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0694-BEF4-40FC-B54C-1B82C9D9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9EECD-31A4-4146-B764-E09E3D8EF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92AA-4D77-4C60-8791-203E92F6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EF12E-B35F-45AE-B8C3-2563B286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432AC-36E7-4533-ABDA-C7EBEC92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D2104-6CBE-48EF-B7F5-C0C5646D4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A2191-62F9-4167-8BF1-DEC147C25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D096-C2A3-468B-B6C5-7C81680D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CB620-C384-474A-91D8-AAF28042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7E41-F118-4781-9413-D735390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A63-1F2E-45C5-A2CF-D785447C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73D57-1D44-4CC1-A903-B23EE28A7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6EB5-2572-4748-B3C2-635BB0DA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3EE21-B0E4-477C-86F4-F8A333F0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3FB4-1D18-413E-8A91-CA9B170C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7C0E-8DB7-4BEC-94C4-F44DD3EB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828DC-42D8-4083-A028-359B83FB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5112C-4E7D-4A09-AE5E-54EDDA86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8D17E-B705-4E47-8116-0526111A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D8C9-7C92-4922-A9B1-D0D53DB8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BE33-4308-4A40-A874-7593275B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4C48B-9E77-45A7-A54B-DE6C5EE87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25B06-69AA-4C91-9740-CE71C10EF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A99EC-6243-4DE7-954E-71FD8A3A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E9D39-8EF3-4B2E-A6F1-78865F34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80553-3A7A-49ED-94A6-6A1283FB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3BDB-CF0F-4DE7-B8E7-B3ACDDB7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179EB-E4C9-4B93-B29F-4F7CE48B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63078-B3E9-40FE-9AFA-A000F8EB5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A4A95-B263-417B-ACCD-E37AF2AA7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C3EC6-32F4-4F67-8902-F4DED639E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236D6-244A-4760-AFFE-290FF943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5624C-BA96-4DF8-8604-235DE3D2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2E9CE-8368-4DF4-A471-9CF2A919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6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90FA-621F-4136-BEB4-5DDB1FC8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D7ECB-F70A-456F-95D0-E6419DDE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7C7DA-48D4-43CE-B21F-30C4BE09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AF6DB-C8E5-4564-8D41-3519E5B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2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5A3FC-BAF1-459F-8FB0-BAE12B56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45BB2-D20F-4878-B05B-C409BC5C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E8DD4-F149-495E-BD99-FB3A6BED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BE5E-588D-4099-8116-8EA75B8A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33EB-7AFE-45DE-A2B0-06F340FC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285D8-FC6A-4807-BB78-1255AF246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A90E7-5FD3-4E54-935A-17577AC3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E96CD-641B-4AB3-BCF6-1F2ADA20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A59C1-B6A7-4306-958C-2146EFAE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4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9336-AE15-44E3-B005-4944A40E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8EC5A-28E6-4D1F-AEAE-C11A0E87C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84672-EEE7-41AB-9ABC-9772830C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49800-7F96-4B12-A865-7F249BB4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6965D-BC0F-49F6-9BBF-0963C89C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9F619-4360-4A78-AA75-DDE6EDB8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74874B-C21D-484B-B5EA-241DF17E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71929-5318-4DCC-9D38-60CEFF30F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577A-CCAC-437D-ABD5-BDF0924B7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8E90-51A9-4EA2-A5F6-050426B4E2E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758BE-EBD0-4A31-8C8B-965CC5489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A372A-FA81-4C4D-BD42-E536DDAAB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5FD7-7D0B-4C3A-9198-ED26E5DC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E9D20-74B0-400B-8DEF-861390B195CC}"/>
              </a:ext>
            </a:extLst>
          </p:cNvPr>
          <p:cNvGrpSpPr/>
          <p:nvPr/>
        </p:nvGrpSpPr>
        <p:grpSpPr>
          <a:xfrm rot="20470124">
            <a:off x="7004333" y="1352980"/>
            <a:ext cx="4756904" cy="4152040"/>
            <a:chOff x="6795407" y="840498"/>
            <a:chExt cx="4675757" cy="41520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3FF81A-34E9-459F-9295-D5DEC30931EE}"/>
                </a:ext>
              </a:extLst>
            </p:cNvPr>
            <p:cNvGrpSpPr/>
            <p:nvPr/>
          </p:nvGrpSpPr>
          <p:grpSpPr>
            <a:xfrm rot="743799">
              <a:off x="6795407" y="840498"/>
              <a:ext cx="4675757" cy="4152040"/>
              <a:chOff x="4211080" y="534358"/>
              <a:chExt cx="4492605" cy="4557002"/>
            </a:xfrm>
            <a:solidFill>
              <a:schemeClr val="tx1"/>
            </a:solidFill>
          </p:grpSpPr>
          <p:sp>
            <p:nvSpPr>
              <p:cNvPr id="5" name="Can 4">
                <a:extLst>
                  <a:ext uri="{FF2B5EF4-FFF2-40B4-BE49-F238E27FC236}">
                    <a16:creationId xmlns:a16="http://schemas.microsoft.com/office/drawing/2014/main" id="{BF0A03C4-5E64-49DE-A261-2425578B5B85}"/>
                  </a:ext>
                </a:extLst>
              </p:cNvPr>
              <p:cNvSpPr/>
              <p:nvPr/>
            </p:nvSpPr>
            <p:spPr>
              <a:xfrm>
                <a:off x="6170059" y="534358"/>
                <a:ext cx="147374" cy="3607336"/>
              </a:xfrm>
              <a:prstGeom prst="can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2260601-74B1-4D1E-B5AD-0F7B9128203C}"/>
                  </a:ext>
                </a:extLst>
              </p:cNvPr>
              <p:cNvGrpSpPr/>
              <p:nvPr/>
            </p:nvGrpSpPr>
            <p:grpSpPr>
              <a:xfrm>
                <a:off x="5149303" y="3842443"/>
                <a:ext cx="1336989" cy="1248917"/>
                <a:chOff x="4816495" y="4200610"/>
                <a:chExt cx="1336989" cy="1248917"/>
              </a:xfrm>
              <a:grpFill/>
            </p:grpSpPr>
            <p:sp>
              <p:nvSpPr>
                <p:cNvPr id="10" name="Can 9">
                  <a:extLst>
                    <a:ext uri="{FF2B5EF4-FFF2-40B4-BE49-F238E27FC236}">
                      <a16:creationId xmlns:a16="http://schemas.microsoft.com/office/drawing/2014/main" id="{A144C2EC-DAF5-4D3B-8533-4DA829F3E08C}"/>
                    </a:ext>
                  </a:extLst>
                </p:cNvPr>
                <p:cNvSpPr/>
                <p:nvPr/>
              </p:nvSpPr>
              <p:spPr>
                <a:xfrm rot="2947942">
                  <a:off x="5371429" y="4098802"/>
                  <a:ext cx="135999" cy="1245868"/>
                </a:xfrm>
                <a:prstGeom prst="can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" name="Can 10">
                  <a:extLst>
                    <a:ext uri="{FF2B5EF4-FFF2-40B4-BE49-F238E27FC236}">
                      <a16:creationId xmlns:a16="http://schemas.microsoft.com/office/drawing/2014/main" id="{5F7AFD80-3CD4-4DDE-8749-BECBE4B4DB1F}"/>
                    </a:ext>
                  </a:extLst>
                </p:cNvPr>
                <p:cNvSpPr/>
                <p:nvPr/>
              </p:nvSpPr>
              <p:spPr>
                <a:xfrm rot="19646775">
                  <a:off x="5999224" y="4200610"/>
                  <a:ext cx="154260" cy="876836"/>
                </a:xfrm>
                <a:prstGeom prst="can">
                  <a:avLst>
                    <a:gd name="adj" fmla="val 41559"/>
                  </a:avLst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" name="Can 11">
                  <a:extLst>
                    <a:ext uri="{FF2B5EF4-FFF2-40B4-BE49-F238E27FC236}">
                      <a16:creationId xmlns:a16="http://schemas.microsoft.com/office/drawing/2014/main" id="{C1A9C732-F9FA-4659-B3DF-5E1F59937C08}"/>
                    </a:ext>
                  </a:extLst>
                </p:cNvPr>
                <p:cNvSpPr/>
                <p:nvPr/>
              </p:nvSpPr>
              <p:spPr>
                <a:xfrm rot="20433854">
                  <a:off x="5931990" y="4305103"/>
                  <a:ext cx="148158" cy="1144424"/>
                </a:xfrm>
                <a:prstGeom prst="can">
                  <a:avLst>
                    <a:gd name="adj" fmla="val 41559"/>
                  </a:avLst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5ED7FD61-9171-4594-A50E-C590528FC5FF}"/>
                  </a:ext>
                </a:extLst>
              </p:cNvPr>
              <p:cNvSpPr/>
              <p:nvPr/>
            </p:nvSpPr>
            <p:spPr>
              <a:xfrm>
                <a:off x="4437529" y="551328"/>
                <a:ext cx="3992486" cy="4007225"/>
              </a:xfrm>
              <a:custGeom>
                <a:avLst/>
                <a:gdLst>
                  <a:gd name="connsiteX0" fmla="*/ 0 w 3334871"/>
                  <a:gd name="connsiteY0" fmla="*/ 0 h 2595282"/>
                  <a:gd name="connsiteX1" fmla="*/ 3334871 w 3334871"/>
                  <a:gd name="connsiteY1" fmla="*/ 0 h 2595282"/>
                  <a:gd name="connsiteX2" fmla="*/ 3334871 w 3334871"/>
                  <a:gd name="connsiteY2" fmla="*/ 2595282 h 2595282"/>
                  <a:gd name="connsiteX3" fmla="*/ 0 w 3334871"/>
                  <a:gd name="connsiteY3" fmla="*/ 2595282 h 2595282"/>
                  <a:gd name="connsiteX4" fmla="*/ 0 w 3334871"/>
                  <a:gd name="connsiteY4" fmla="*/ 0 h 2595282"/>
                  <a:gd name="connsiteX0" fmla="*/ 0 w 3334871"/>
                  <a:gd name="connsiteY0" fmla="*/ 0 h 2595282"/>
                  <a:gd name="connsiteX1" fmla="*/ 3321424 w 3334871"/>
                  <a:gd name="connsiteY1" fmla="*/ 739588 h 2595282"/>
                  <a:gd name="connsiteX2" fmla="*/ 3334871 w 3334871"/>
                  <a:gd name="connsiteY2" fmla="*/ 2595282 h 2595282"/>
                  <a:gd name="connsiteX3" fmla="*/ 0 w 3334871"/>
                  <a:gd name="connsiteY3" fmla="*/ 2595282 h 2595282"/>
                  <a:gd name="connsiteX4" fmla="*/ 0 w 3334871"/>
                  <a:gd name="connsiteY4" fmla="*/ 0 h 2595282"/>
                  <a:gd name="connsiteX0" fmla="*/ 0 w 3348318"/>
                  <a:gd name="connsiteY0" fmla="*/ 0 h 3388659"/>
                  <a:gd name="connsiteX1" fmla="*/ 3321424 w 3348318"/>
                  <a:gd name="connsiteY1" fmla="*/ 739588 h 3388659"/>
                  <a:gd name="connsiteX2" fmla="*/ 3348318 w 3348318"/>
                  <a:gd name="connsiteY2" fmla="*/ 3388659 h 3388659"/>
                  <a:gd name="connsiteX3" fmla="*/ 0 w 3348318"/>
                  <a:gd name="connsiteY3" fmla="*/ 2595282 h 3388659"/>
                  <a:gd name="connsiteX4" fmla="*/ 0 w 3348318"/>
                  <a:gd name="connsiteY4" fmla="*/ 0 h 3388659"/>
                  <a:gd name="connsiteX0" fmla="*/ 0 w 3362361"/>
                  <a:gd name="connsiteY0" fmla="*/ 0 h 3388659"/>
                  <a:gd name="connsiteX1" fmla="*/ 3361765 w 3362361"/>
                  <a:gd name="connsiteY1" fmla="*/ 403412 h 3388659"/>
                  <a:gd name="connsiteX2" fmla="*/ 3348318 w 3362361"/>
                  <a:gd name="connsiteY2" fmla="*/ 3388659 h 3388659"/>
                  <a:gd name="connsiteX3" fmla="*/ 0 w 3362361"/>
                  <a:gd name="connsiteY3" fmla="*/ 2595282 h 3388659"/>
                  <a:gd name="connsiteX4" fmla="*/ 0 w 3362361"/>
                  <a:gd name="connsiteY4" fmla="*/ 0 h 3388659"/>
                  <a:gd name="connsiteX0" fmla="*/ 0 w 3362361"/>
                  <a:gd name="connsiteY0" fmla="*/ 0 h 3227294"/>
                  <a:gd name="connsiteX1" fmla="*/ 3361765 w 3362361"/>
                  <a:gd name="connsiteY1" fmla="*/ 403412 h 3227294"/>
                  <a:gd name="connsiteX2" fmla="*/ 3348318 w 3362361"/>
                  <a:gd name="connsiteY2" fmla="*/ 3227294 h 3227294"/>
                  <a:gd name="connsiteX3" fmla="*/ 0 w 3362361"/>
                  <a:gd name="connsiteY3" fmla="*/ 2595282 h 3227294"/>
                  <a:gd name="connsiteX4" fmla="*/ 0 w 3362361"/>
                  <a:gd name="connsiteY4" fmla="*/ 0 h 3227294"/>
                  <a:gd name="connsiteX0" fmla="*/ 201705 w 3362361"/>
                  <a:gd name="connsiteY0" fmla="*/ 0 h 3509683"/>
                  <a:gd name="connsiteX1" fmla="*/ 3361765 w 3362361"/>
                  <a:gd name="connsiteY1" fmla="*/ 685801 h 3509683"/>
                  <a:gd name="connsiteX2" fmla="*/ 3348318 w 3362361"/>
                  <a:gd name="connsiteY2" fmla="*/ 3509683 h 3509683"/>
                  <a:gd name="connsiteX3" fmla="*/ 0 w 3362361"/>
                  <a:gd name="connsiteY3" fmla="*/ 2877671 h 3509683"/>
                  <a:gd name="connsiteX4" fmla="*/ 201705 w 3362361"/>
                  <a:gd name="connsiteY4" fmla="*/ 0 h 3509683"/>
                  <a:gd name="connsiteX0" fmla="*/ 0 w 3160656"/>
                  <a:gd name="connsiteY0" fmla="*/ 0 h 3509683"/>
                  <a:gd name="connsiteX1" fmla="*/ 3160060 w 3160656"/>
                  <a:gd name="connsiteY1" fmla="*/ 685801 h 3509683"/>
                  <a:gd name="connsiteX2" fmla="*/ 3146613 w 3160656"/>
                  <a:gd name="connsiteY2" fmla="*/ 3509683 h 3509683"/>
                  <a:gd name="connsiteX3" fmla="*/ 67237 w 3160656"/>
                  <a:gd name="connsiteY3" fmla="*/ 2756648 h 3509683"/>
                  <a:gd name="connsiteX4" fmla="*/ 0 w 3160656"/>
                  <a:gd name="connsiteY4" fmla="*/ 0 h 3509683"/>
                  <a:gd name="connsiteX0" fmla="*/ 0 w 3160656"/>
                  <a:gd name="connsiteY0" fmla="*/ 0 h 3509683"/>
                  <a:gd name="connsiteX1" fmla="*/ 3160060 w 3160656"/>
                  <a:gd name="connsiteY1" fmla="*/ 685801 h 3509683"/>
                  <a:gd name="connsiteX2" fmla="*/ 3146613 w 3160656"/>
                  <a:gd name="connsiteY2" fmla="*/ 3509683 h 3509683"/>
                  <a:gd name="connsiteX3" fmla="*/ 147919 w 3160656"/>
                  <a:gd name="connsiteY3" fmla="*/ 2756648 h 3509683"/>
                  <a:gd name="connsiteX4" fmla="*/ 0 w 3160656"/>
                  <a:gd name="connsiteY4" fmla="*/ 0 h 3509683"/>
                  <a:gd name="connsiteX0" fmla="*/ 0 w 3160656"/>
                  <a:gd name="connsiteY0" fmla="*/ 0 h 3509683"/>
                  <a:gd name="connsiteX1" fmla="*/ 3160060 w 3160656"/>
                  <a:gd name="connsiteY1" fmla="*/ 685801 h 3509683"/>
                  <a:gd name="connsiteX2" fmla="*/ 3146613 w 3160656"/>
                  <a:gd name="connsiteY2" fmla="*/ 3509683 h 3509683"/>
                  <a:gd name="connsiteX3" fmla="*/ 67237 w 3160656"/>
                  <a:gd name="connsiteY3" fmla="*/ 2756648 h 3509683"/>
                  <a:gd name="connsiteX4" fmla="*/ 0 w 3160656"/>
                  <a:gd name="connsiteY4" fmla="*/ 0 h 3509683"/>
                  <a:gd name="connsiteX0" fmla="*/ 0 w 3160656"/>
                  <a:gd name="connsiteY0" fmla="*/ 0 h 3509683"/>
                  <a:gd name="connsiteX1" fmla="*/ 3160060 w 3160656"/>
                  <a:gd name="connsiteY1" fmla="*/ 685801 h 3509683"/>
                  <a:gd name="connsiteX2" fmla="*/ 3146613 w 3160656"/>
                  <a:gd name="connsiteY2" fmla="*/ 3509683 h 3509683"/>
                  <a:gd name="connsiteX3" fmla="*/ 26895 w 3160656"/>
                  <a:gd name="connsiteY3" fmla="*/ 2702859 h 3509683"/>
                  <a:gd name="connsiteX4" fmla="*/ 0 w 3160656"/>
                  <a:gd name="connsiteY4" fmla="*/ 0 h 350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0656" h="3509683">
                    <a:moveTo>
                      <a:pt x="0" y="0"/>
                    </a:moveTo>
                    <a:lnTo>
                      <a:pt x="3160060" y="685801"/>
                    </a:lnTo>
                    <a:cubicBezTo>
                      <a:pt x="3164542" y="1304366"/>
                      <a:pt x="3142131" y="2891118"/>
                      <a:pt x="3146613" y="3509683"/>
                    </a:cubicBezTo>
                    <a:lnTo>
                      <a:pt x="26895" y="27028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Can 7">
                <a:extLst>
                  <a:ext uri="{FF2B5EF4-FFF2-40B4-BE49-F238E27FC236}">
                    <a16:creationId xmlns:a16="http://schemas.microsoft.com/office/drawing/2014/main" id="{19AD9673-FEA7-4B20-9E53-D8C5E7A7B260}"/>
                  </a:ext>
                </a:extLst>
              </p:cNvPr>
              <p:cNvSpPr/>
              <p:nvPr/>
            </p:nvSpPr>
            <p:spPr>
              <a:xfrm rot="5969484">
                <a:off x="6289529" y="2016093"/>
                <a:ext cx="243938" cy="4400835"/>
              </a:xfrm>
              <a:prstGeom prst="can">
                <a:avLst>
                  <a:gd name="adj" fmla="val 52907"/>
                </a:avLst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Can 8">
                <a:extLst>
                  <a:ext uri="{FF2B5EF4-FFF2-40B4-BE49-F238E27FC236}">
                    <a16:creationId xmlns:a16="http://schemas.microsoft.com/office/drawing/2014/main" id="{89674F25-B97A-4BD0-B348-AD9A421436E8}"/>
                  </a:ext>
                </a:extLst>
              </p:cNvPr>
              <p:cNvSpPr/>
              <p:nvPr/>
            </p:nvSpPr>
            <p:spPr>
              <a:xfrm rot="5963940">
                <a:off x="6344167" y="-1315538"/>
                <a:ext cx="260034" cy="4459003"/>
              </a:xfrm>
              <a:prstGeom prst="can">
                <a:avLst>
                  <a:gd name="adj" fmla="val 52907"/>
                </a:avLst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276718-5CED-4DC9-B680-13F9B1439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92290">
              <a:off x="7046972" y="1476048"/>
              <a:ext cx="3662855" cy="221095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B16C958-3C60-495D-B9F1-C070C0EE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0" y="4764252"/>
            <a:ext cx="2119251" cy="157675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8717AB2-BF23-4B4D-956A-321881EEC635}"/>
              </a:ext>
            </a:extLst>
          </p:cNvPr>
          <p:cNvSpPr/>
          <p:nvPr/>
        </p:nvSpPr>
        <p:spPr>
          <a:xfrm rot="14457219">
            <a:off x="3162911" y="803164"/>
            <a:ext cx="2987006" cy="6549795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DCB17-7545-4BAD-84BF-3AFFD1A3A827}"/>
              </a:ext>
            </a:extLst>
          </p:cNvPr>
          <p:cNvSpPr txBox="1"/>
          <p:nvPr/>
        </p:nvSpPr>
        <p:spPr>
          <a:xfrm>
            <a:off x="392076" y="505501"/>
            <a:ext cx="5990089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6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AE5C31-23F4-49FC-982F-48466C207AD9}"/>
              </a:ext>
            </a:extLst>
          </p:cNvPr>
          <p:cNvSpPr/>
          <p:nvPr/>
        </p:nvSpPr>
        <p:spPr>
          <a:xfrm>
            <a:off x="4510042" y="1811900"/>
            <a:ext cx="4134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পুবের পুকুর</a:t>
            </a:r>
            <a:r>
              <a:rPr lang="en-US" sz="28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n>
                <a:solidFill>
                  <a:srgbClr val="11111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তাঁর ঝাঁকড়া ডুমুরের ডালে স্থির  দৃষ্টি </a:t>
            </a:r>
          </a:p>
          <a:p>
            <a:r>
              <a:rPr lang="bn-IN" sz="28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মাছরাঙা আমাকে চেনে </a:t>
            </a:r>
          </a:p>
          <a:p>
            <a:r>
              <a:rPr lang="bn-IN" sz="28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আমি কোন অভ্যাগত নই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9D7E2B-3B45-4DCC-9DD5-B620736C4567}"/>
              </a:ext>
            </a:extLst>
          </p:cNvPr>
          <p:cNvGrpSpPr/>
          <p:nvPr/>
        </p:nvGrpSpPr>
        <p:grpSpPr>
          <a:xfrm>
            <a:off x="1052378" y="734624"/>
            <a:ext cx="2480765" cy="5663690"/>
            <a:chOff x="585992" y="424069"/>
            <a:chExt cx="3280212" cy="5663690"/>
          </a:xfrm>
        </p:grpSpPr>
        <p:pic>
          <p:nvPicPr>
            <p:cNvPr id="2" name="Picture 14" descr="Image result for flower land bd">
              <a:extLst>
                <a:ext uri="{FF2B5EF4-FFF2-40B4-BE49-F238E27FC236}">
                  <a16:creationId xmlns:a16="http://schemas.microsoft.com/office/drawing/2014/main" id="{2C8E769D-BAB4-4578-AB13-4F4C67F44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92" y="424069"/>
              <a:ext cx="3280212" cy="25444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BAECB0-5CE0-4199-88E9-D3D5CD404842}"/>
                </a:ext>
              </a:extLst>
            </p:cNvPr>
            <p:cNvGrpSpPr/>
            <p:nvPr/>
          </p:nvGrpSpPr>
          <p:grpSpPr>
            <a:xfrm>
              <a:off x="585992" y="3192159"/>
              <a:ext cx="3280212" cy="2895600"/>
              <a:chOff x="585992" y="3139151"/>
              <a:chExt cx="3280212" cy="28956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EA4298E-1DE8-4FD6-B1EB-83362D29B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992" y="3139151"/>
                <a:ext cx="3280212" cy="28956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098" name="Picture 2" descr="Image result for masranga">
                <a:extLst>
                  <a:ext uri="{FF2B5EF4-FFF2-40B4-BE49-F238E27FC236}">
                    <a16:creationId xmlns:a16="http://schemas.microsoft.com/office/drawing/2014/main" id="{DFC76412-2831-4D03-889D-12089CA0C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2" r="42248" b="26377"/>
              <a:stretch/>
            </p:blipFill>
            <p:spPr bwMode="auto">
              <a:xfrm>
                <a:off x="954156" y="3574774"/>
                <a:ext cx="1245706" cy="12622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5C18E5-BCDF-4566-9F61-E098AF390666}"/>
              </a:ext>
            </a:extLst>
          </p:cNvPr>
          <p:cNvGrpSpPr/>
          <p:nvPr/>
        </p:nvGrpSpPr>
        <p:grpSpPr>
          <a:xfrm>
            <a:off x="9184332" y="1022517"/>
            <a:ext cx="2224566" cy="5210529"/>
            <a:chOff x="9113994" y="645192"/>
            <a:chExt cx="2209682" cy="5210529"/>
          </a:xfrm>
        </p:grpSpPr>
        <p:pic>
          <p:nvPicPr>
            <p:cNvPr id="4100" name="Picture 4" descr="Image result for masranga">
              <a:extLst>
                <a:ext uri="{FF2B5EF4-FFF2-40B4-BE49-F238E27FC236}">
                  <a16:creationId xmlns:a16="http://schemas.microsoft.com/office/drawing/2014/main" id="{A16B160D-D232-44B3-8146-912F41017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"/>
            <a:stretch/>
          </p:blipFill>
          <p:spPr bwMode="auto">
            <a:xfrm>
              <a:off x="9113994" y="645192"/>
              <a:ext cx="2209682" cy="26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2838E27C-1683-4AB3-BAB9-763A2A42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6945" y="3321244"/>
              <a:ext cx="2096731" cy="25344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348A1B-6B7D-452B-AD29-F76440842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26" y="4459458"/>
            <a:ext cx="3280212" cy="1938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CA4C0D-0BB5-47F1-8117-F424D293EDCB}"/>
              </a:ext>
            </a:extLst>
          </p:cNvPr>
          <p:cNvSpPr/>
          <p:nvPr/>
        </p:nvSpPr>
        <p:spPr>
          <a:xfrm>
            <a:off x="3912536" y="180626"/>
            <a:ext cx="448444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3BB317-E96C-44B8-9AEB-0FA37E74B383}"/>
              </a:ext>
            </a:extLst>
          </p:cNvPr>
          <p:cNvSpPr/>
          <p:nvPr/>
        </p:nvSpPr>
        <p:spPr>
          <a:xfrm>
            <a:off x="4350025" y="1859340"/>
            <a:ext cx="3922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 খোদার কসম আমি ভিনদেশি পথিক নই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আমি কোন আগন্তুক নই , আমি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 ছিলাম এখানে, আমি স্বাপ্নিক নিয়মে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এখানেই থাকি আর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E6BDA9-3BA0-4840-92CA-15C71AD0B1F6}"/>
              </a:ext>
            </a:extLst>
          </p:cNvPr>
          <p:cNvGrpSpPr/>
          <p:nvPr/>
        </p:nvGrpSpPr>
        <p:grpSpPr>
          <a:xfrm>
            <a:off x="530089" y="311426"/>
            <a:ext cx="2466329" cy="6076122"/>
            <a:chOff x="530089" y="311426"/>
            <a:chExt cx="3021495" cy="6076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EF0757-BED8-4892-8F08-288D02ED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10" y="311426"/>
              <a:ext cx="2888974" cy="2948609"/>
            </a:xfrm>
            <a:prstGeom prst="rect">
              <a:avLst/>
            </a:prstGeom>
          </p:spPr>
        </p:pic>
        <p:pic>
          <p:nvPicPr>
            <p:cNvPr id="5122" name="Picture 2" descr="Image result for agontok">
              <a:extLst>
                <a:ext uri="{FF2B5EF4-FFF2-40B4-BE49-F238E27FC236}">
                  <a16:creationId xmlns:a16="http://schemas.microsoft.com/office/drawing/2014/main" id="{E28A9D09-C3E0-4372-8E1C-2621A9758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89" y="3768282"/>
              <a:ext cx="2888974" cy="261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39E337-7E3A-4874-AC75-5D6504D83909}"/>
              </a:ext>
            </a:extLst>
          </p:cNvPr>
          <p:cNvSpPr/>
          <p:nvPr/>
        </p:nvSpPr>
        <p:spPr>
          <a:xfrm>
            <a:off x="4134677" y="435378"/>
            <a:ext cx="4273827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6" name="Picture 6" descr="Image result for village of bangladesh">
            <a:extLst>
              <a:ext uri="{FF2B5EF4-FFF2-40B4-BE49-F238E27FC236}">
                <a16:creationId xmlns:a16="http://schemas.microsoft.com/office/drawing/2014/main" id="{A3DC1279-7A1B-454F-A98E-6DBFF9F3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92" y="4067876"/>
            <a:ext cx="3150707" cy="2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2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6D8019-362E-468F-A106-4679563C5B09}"/>
              </a:ext>
            </a:extLst>
          </p:cNvPr>
          <p:cNvSpPr/>
          <p:nvPr/>
        </p:nvSpPr>
        <p:spPr>
          <a:xfrm>
            <a:off x="3905360" y="2064890"/>
            <a:ext cx="48278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এখানে থাকার নাম সর্বত্রই থাকা-সারা দেশে।</a:t>
            </a:r>
            <a:endParaRPr lang="en-US" sz="3200" dirty="0">
              <a:ln>
                <a:solidFill>
                  <a:srgbClr val="11111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এই খর রোদ্র জলজ বাতাস মেঘ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ক্লান্ত বিকেলের  পাখিরা  আমাকে চেনে</a:t>
            </a:r>
          </a:p>
          <a:p>
            <a:endParaRPr lang="en-US" dirty="0">
              <a:ln>
                <a:solidFill>
                  <a:srgbClr val="111111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n>
                <a:solidFill>
                  <a:srgbClr val="11111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698D0-B9AF-4801-A7F8-F1C83700301A}"/>
              </a:ext>
            </a:extLst>
          </p:cNvPr>
          <p:cNvSpPr/>
          <p:nvPr/>
        </p:nvSpPr>
        <p:spPr>
          <a:xfrm>
            <a:off x="3672552" y="391905"/>
            <a:ext cx="448444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Image result for map bangladesh">
            <a:extLst>
              <a:ext uri="{FF2B5EF4-FFF2-40B4-BE49-F238E27FC236}">
                <a16:creationId xmlns:a16="http://schemas.microsoft.com/office/drawing/2014/main" id="{0201CF8A-3D64-4799-9E01-86E45C46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12" y="2064890"/>
            <a:ext cx="2068933" cy="3400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8CBA9EA-536F-4D41-860A-0FFFE489DA5C}"/>
              </a:ext>
            </a:extLst>
          </p:cNvPr>
          <p:cNvGrpSpPr/>
          <p:nvPr/>
        </p:nvGrpSpPr>
        <p:grpSpPr>
          <a:xfrm>
            <a:off x="652869" y="1680911"/>
            <a:ext cx="2804078" cy="4439087"/>
            <a:chOff x="413717" y="1568369"/>
            <a:chExt cx="3211209" cy="44390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891B30-D469-4314-8820-F569995D6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43" y="1568369"/>
              <a:ext cx="3115959" cy="2143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2" descr="Image result for evening">
              <a:extLst>
                <a:ext uri="{FF2B5EF4-FFF2-40B4-BE49-F238E27FC236}">
                  <a16:creationId xmlns:a16="http://schemas.microsoft.com/office/drawing/2014/main" id="{71403784-A786-4353-9464-65DA9AB60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17" y="4292956"/>
              <a:ext cx="3211209" cy="1714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4" descr="Image result for evening">
            <a:extLst>
              <a:ext uri="{FF2B5EF4-FFF2-40B4-BE49-F238E27FC236}">
                <a16:creationId xmlns:a16="http://schemas.microsoft.com/office/drawing/2014/main" id="{BB6FBC1F-5EBA-48CF-A062-23485DEFEA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96" y="4569924"/>
            <a:ext cx="2804078" cy="1909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4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D60897-08CF-48BD-98E0-95C42685FADB}"/>
              </a:ext>
            </a:extLst>
          </p:cNvPr>
          <p:cNvSpPr/>
          <p:nvPr/>
        </p:nvSpPr>
        <p:spPr>
          <a:xfrm>
            <a:off x="3485322" y="1814177"/>
            <a:ext cx="4492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তারা জানে আমি কোন  আত্মীয় নই</a:t>
            </a:r>
          </a:p>
          <a:p>
            <a:pPr lvl="0"/>
            <a:r>
              <a:rPr lang="bn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কার্তিকের ধানের মঞ্জুরী সাক্ষী </a:t>
            </a:r>
          </a:p>
          <a:p>
            <a:pPr lvl="0"/>
            <a:r>
              <a:rPr lang="bn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সাক্ষী তাঁর চিরল পাতার </a:t>
            </a:r>
          </a:p>
          <a:p>
            <a:pPr lvl="0"/>
            <a:r>
              <a:rPr lang="bn-IN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টলমল  শিশির –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2BDAFD-E4F5-4D6C-B70A-A8A03AC84730}"/>
              </a:ext>
            </a:extLst>
          </p:cNvPr>
          <p:cNvSpPr/>
          <p:nvPr/>
        </p:nvSpPr>
        <p:spPr>
          <a:xfrm>
            <a:off x="3493369" y="352148"/>
            <a:ext cx="448444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5FFE00-EEB1-40D4-A9DA-69A6A528FB6F}"/>
              </a:ext>
            </a:extLst>
          </p:cNvPr>
          <p:cNvGrpSpPr/>
          <p:nvPr/>
        </p:nvGrpSpPr>
        <p:grpSpPr>
          <a:xfrm>
            <a:off x="718752" y="921068"/>
            <a:ext cx="2232550" cy="5507905"/>
            <a:chOff x="374995" y="906146"/>
            <a:chExt cx="2885040" cy="5507905"/>
          </a:xfrm>
        </p:grpSpPr>
        <p:pic>
          <p:nvPicPr>
            <p:cNvPr id="8194" name="Picture 2" descr="Image result for village of bangladesh">
              <a:extLst>
                <a:ext uri="{FF2B5EF4-FFF2-40B4-BE49-F238E27FC236}">
                  <a16:creationId xmlns:a16="http://schemas.microsoft.com/office/drawing/2014/main" id="{BD12985B-5609-4248-8FE6-9BC249AF3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95" y="3645176"/>
              <a:ext cx="2885040" cy="27688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Image result for village of bangladesh">
              <a:extLst>
                <a:ext uri="{FF2B5EF4-FFF2-40B4-BE49-F238E27FC236}">
                  <a16:creationId xmlns:a16="http://schemas.microsoft.com/office/drawing/2014/main" id="{96B6CC68-8E2E-4595-AEDC-B5690B37C2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r="3531"/>
            <a:stretch/>
          </p:blipFill>
          <p:spPr bwMode="auto">
            <a:xfrm>
              <a:off x="374995" y="906146"/>
              <a:ext cx="2885040" cy="25170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8" name="Picture 6" descr="Image result for dhan">
            <a:extLst>
              <a:ext uri="{FF2B5EF4-FFF2-40B4-BE49-F238E27FC236}">
                <a16:creationId xmlns:a16="http://schemas.microsoft.com/office/drawing/2014/main" id="{6A12C8B2-A940-4BB2-BC34-D8E9802C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84" y="4392802"/>
            <a:ext cx="3631925" cy="1582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25B683-819F-427C-B675-6E6DE8A1B61F}"/>
              </a:ext>
            </a:extLst>
          </p:cNvPr>
          <p:cNvGrpSpPr/>
          <p:nvPr/>
        </p:nvGrpSpPr>
        <p:grpSpPr>
          <a:xfrm>
            <a:off x="8511829" y="891223"/>
            <a:ext cx="2475039" cy="5507905"/>
            <a:chOff x="8354875" y="906146"/>
            <a:chExt cx="3333542" cy="5507905"/>
          </a:xfrm>
        </p:grpSpPr>
        <p:pic>
          <p:nvPicPr>
            <p:cNvPr id="8200" name="Picture 8" descr="Image result for ghas ">
              <a:extLst>
                <a:ext uri="{FF2B5EF4-FFF2-40B4-BE49-F238E27FC236}">
                  <a16:creationId xmlns:a16="http://schemas.microsoft.com/office/drawing/2014/main" id="{0A398D1A-3C83-4B53-8E1F-E9A7C6964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875" y="906146"/>
              <a:ext cx="3223591" cy="27390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Image result for nishinda">
              <a:extLst>
                <a:ext uri="{FF2B5EF4-FFF2-40B4-BE49-F238E27FC236}">
                  <a16:creationId xmlns:a16="http://schemas.microsoft.com/office/drawing/2014/main" id="{D347963A-3FBF-4F69-A8A2-3548FACFA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875" y="3954365"/>
              <a:ext cx="3333542" cy="24596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501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38A66-5251-45EB-8D3F-8C2FD717F89A}"/>
              </a:ext>
            </a:extLst>
          </p:cNvPr>
          <p:cNvSpPr txBox="1"/>
          <p:nvPr/>
        </p:nvSpPr>
        <p:spPr>
          <a:xfrm>
            <a:off x="2965175" y="348813"/>
            <a:ext cx="4495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একক কাজ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D189C2-5AD0-405A-A96B-877B1BD246F6}"/>
              </a:ext>
            </a:extLst>
          </p:cNvPr>
          <p:cNvSpPr/>
          <p:nvPr/>
        </p:nvSpPr>
        <p:spPr>
          <a:xfrm>
            <a:off x="662610" y="2929766"/>
            <a:ext cx="8521148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আহসান হাবীব কত তারিখে জন্ম গ্রহণ করেন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91440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নিশিন্দা অর্থ কি ?</a:t>
            </a:r>
          </a:p>
          <a:p>
            <a:pPr lvl="0" defTabSz="91440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কে আগন্তুক নয় ?</a:t>
            </a:r>
          </a:p>
        </p:txBody>
      </p:sp>
    </p:spTree>
    <p:extLst>
      <p:ext uri="{BB962C8B-B14F-4D97-AF65-F5344CB8AC3E}">
        <p14:creationId xmlns:p14="http://schemas.microsoft.com/office/powerpoint/2010/main" val="8695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69054-5B5A-42D2-894F-E3D64BC27396}"/>
              </a:ext>
            </a:extLst>
          </p:cNvPr>
          <p:cNvSpPr txBox="1"/>
          <p:nvPr/>
        </p:nvSpPr>
        <p:spPr>
          <a:xfrm>
            <a:off x="3382024" y="396413"/>
            <a:ext cx="3588620" cy="1107996"/>
          </a:xfrm>
          <a:prstGeom prst="rect">
            <a:avLst/>
          </a:prstGeom>
          <a:solidFill>
            <a:srgbClr val="DA1F28">
              <a:lumMod val="60000"/>
              <a:lumOff val="40000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মূল্যায়ন 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A9657-C5B5-457B-849C-13CB08595F44}"/>
              </a:ext>
            </a:extLst>
          </p:cNvPr>
          <p:cNvSpPr/>
          <p:nvPr/>
        </p:nvSpPr>
        <p:spPr>
          <a:xfrm>
            <a:off x="834887" y="2353919"/>
            <a:ext cx="877293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“আমি কোনো আগন্তুক নই”-কবি এ কথা  </a:t>
            </a:r>
          </a:p>
          <a:p>
            <a:pPr lvl="0" defTabSz="91440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বলেছেন কেন ?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 কোন  দেশের পথিক নন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914400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জমিনের কি সাক্ষী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কেমন বাতাস কবিকে চিনে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village of bangladesh">
            <a:extLst>
              <a:ext uri="{FF2B5EF4-FFF2-40B4-BE49-F238E27FC236}">
                <a16:creationId xmlns:a16="http://schemas.microsoft.com/office/drawing/2014/main" id="{52A0E6CB-319B-4B5C-AB4D-7558B553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59" y="1547634"/>
            <a:ext cx="5698997" cy="34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E04D7E-62DD-466C-AFD9-B4EFE438D72C}"/>
              </a:ext>
            </a:extLst>
          </p:cNvPr>
          <p:cNvSpPr/>
          <p:nvPr/>
        </p:nvSpPr>
        <p:spPr>
          <a:xfrm>
            <a:off x="1292367" y="5041730"/>
            <a:ext cx="8428381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defTabSz="914400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গ্রামবাংলা  ও  প্রকৃতির  সাথে  তোমার  সম্প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কেমন  লিখ।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E42B5B-C958-446C-B302-E12ACEDC95AA}"/>
              </a:ext>
            </a:extLst>
          </p:cNvPr>
          <p:cNvSpPr/>
          <p:nvPr/>
        </p:nvSpPr>
        <p:spPr>
          <a:xfrm>
            <a:off x="2657061" y="0"/>
            <a:ext cx="5698996" cy="1862048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defTabSz="914400"/>
            <a:r>
              <a:rPr lang="bn-IN" sz="115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115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7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evening">
            <a:extLst>
              <a:ext uri="{FF2B5EF4-FFF2-40B4-BE49-F238E27FC236}">
                <a16:creationId xmlns:a16="http://schemas.microsoft.com/office/drawing/2014/main" id="{82B90F5D-4543-42F2-AC66-F56D45EE0B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80" y="2321003"/>
            <a:ext cx="6180820" cy="30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553F7-0813-48C7-B350-43A76FDC8DA8}"/>
              </a:ext>
            </a:extLst>
          </p:cNvPr>
          <p:cNvSpPr/>
          <p:nvPr/>
        </p:nvSpPr>
        <p:spPr>
          <a:xfrm>
            <a:off x="2766232" y="377689"/>
            <a:ext cx="6301725" cy="1107996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lvl="0" defTabSz="914400"/>
            <a:r>
              <a:rPr lang="bn-IN" sz="6600" b="1" spc="50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সকলকে ধন্যবাদ </a:t>
            </a:r>
            <a:endParaRPr lang="en-US" sz="6600" b="1" spc="50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96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271C1-E139-4BDE-9058-C1070EAC1216}"/>
              </a:ext>
            </a:extLst>
          </p:cNvPr>
          <p:cNvSpPr/>
          <p:nvPr/>
        </p:nvSpPr>
        <p:spPr>
          <a:xfrm>
            <a:off x="4747407" y="416088"/>
            <a:ext cx="3640740" cy="1308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 defTabSz="914400"/>
            <a:r>
              <a:rPr lang="bn-BD" sz="7900" dirty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7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882C8B-E909-4BC2-97A5-0683BD0025E8}"/>
              </a:ext>
            </a:extLst>
          </p:cNvPr>
          <p:cNvSpPr/>
          <p:nvPr/>
        </p:nvSpPr>
        <p:spPr>
          <a:xfrm>
            <a:off x="7970520" y="1724138"/>
            <a:ext cx="422148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রেহানা পারভীন।</a:t>
            </a:r>
          </a:p>
          <a:p>
            <a:r>
              <a:rPr lang="bn-IN" sz="4000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সহকারী শিক্ষক।</a:t>
            </a:r>
          </a:p>
          <a:p>
            <a:r>
              <a:rPr lang="bn-IN" sz="4000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জামতলা দাখিল মাদ্রাসা।</a:t>
            </a:r>
          </a:p>
          <a:p>
            <a:r>
              <a:rPr lang="bn-IN" sz="4000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গোয়ালন্দ,রাজবাড়ী। </a:t>
            </a:r>
            <a:endParaRPr lang="en-US" sz="4000" dirty="0"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9CABF-8B00-43F3-A95D-63A42CC21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3" t="29333" b="16000"/>
          <a:stretch/>
        </p:blipFill>
        <p:spPr>
          <a:xfrm>
            <a:off x="1036322" y="1373618"/>
            <a:ext cx="3108959" cy="4450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FEB4D3-4AAF-4B99-8B79-C19FEEC58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49" y="1830818"/>
            <a:ext cx="2379345" cy="4099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70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oor man ">
            <a:extLst>
              <a:ext uri="{FF2B5EF4-FFF2-40B4-BE49-F238E27FC236}">
                <a16:creationId xmlns:a16="http://schemas.microsoft.com/office/drawing/2014/main" id="{D8EF44EE-AA1B-4BA5-8491-EF32A1ED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8641"/>
            <a:ext cx="8001000" cy="45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E83A7-9C51-4626-883F-2FDC5EB75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3493" r="8069" b="5531"/>
          <a:stretch/>
        </p:blipFill>
        <p:spPr>
          <a:xfrm>
            <a:off x="2225040" y="704121"/>
            <a:ext cx="8122920" cy="5422698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28814CC-A94F-440C-85C8-B70A235A0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40" y="683094"/>
            <a:ext cx="7924800" cy="5164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6EB4F-F7EA-4827-A960-CBAFE86F79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6" r="42767" b="-390"/>
          <a:stretch/>
        </p:blipFill>
        <p:spPr>
          <a:xfrm>
            <a:off x="2225040" y="345977"/>
            <a:ext cx="8001000" cy="55833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01EEC4-FA50-4543-B65E-6814012BAE6C}"/>
              </a:ext>
            </a:extLst>
          </p:cNvPr>
          <p:cNvSpPr/>
          <p:nvPr/>
        </p:nvSpPr>
        <p:spPr>
          <a:xfrm rot="16200000">
            <a:off x="-888969" y="2328704"/>
            <a:ext cx="393248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ছবিগুলো ল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ক্ষ্য</a:t>
            </a: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করি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56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4FDFEF-723F-4534-A248-7E170DCDC514}"/>
              </a:ext>
            </a:extLst>
          </p:cNvPr>
          <p:cNvGrpSpPr/>
          <p:nvPr/>
        </p:nvGrpSpPr>
        <p:grpSpPr>
          <a:xfrm>
            <a:off x="1168960" y="2072825"/>
            <a:ext cx="2819164" cy="3795296"/>
            <a:chOff x="2822714" y="993913"/>
            <a:chExt cx="6467060" cy="4346713"/>
          </a:xfrm>
        </p:grpSpPr>
        <p:pic>
          <p:nvPicPr>
            <p:cNvPr id="2050" name="Picture 2" descr="Image result for land flower">
              <a:extLst>
                <a:ext uri="{FF2B5EF4-FFF2-40B4-BE49-F238E27FC236}">
                  <a16:creationId xmlns:a16="http://schemas.microsoft.com/office/drawing/2014/main" id="{9BB7D2EA-AB70-46AD-8FD0-4EDCB7EFF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714" y="993913"/>
              <a:ext cx="6467060" cy="434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8" descr="Image result for evening">
              <a:extLst>
                <a:ext uri="{FF2B5EF4-FFF2-40B4-BE49-F238E27FC236}">
                  <a16:creationId xmlns:a16="http://schemas.microsoft.com/office/drawing/2014/main" id="{0323C3AF-FF08-4D1F-97D5-2D65E01FD5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9" t="25205" r="28792"/>
            <a:stretch/>
          </p:blipFill>
          <p:spPr bwMode="auto">
            <a:xfrm>
              <a:off x="5883967" y="3256307"/>
              <a:ext cx="887896" cy="20843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59C7752-B160-41AC-98FB-3FF4E6BA5650}"/>
              </a:ext>
            </a:extLst>
          </p:cNvPr>
          <p:cNvSpPr txBox="1">
            <a:spLocks/>
          </p:cNvSpPr>
          <p:nvPr/>
        </p:nvSpPr>
        <p:spPr>
          <a:xfrm>
            <a:off x="2886966" y="425521"/>
            <a:ext cx="5170355" cy="8069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AF16A-B3C6-43BF-9A53-0DAF14DCC88D}"/>
              </a:ext>
            </a:extLst>
          </p:cNvPr>
          <p:cNvSpPr/>
          <p:nvPr/>
        </p:nvSpPr>
        <p:spPr>
          <a:xfrm>
            <a:off x="7201250" y="1539535"/>
            <a:ext cx="44196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</a:t>
            </a:r>
          </a:p>
          <a:p>
            <a:pPr lvl="0" algn="ctr" defTabSz="914400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নবম- দশম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55217-B115-44CC-A168-F860C00EFF93}"/>
              </a:ext>
            </a:extLst>
          </p:cNvPr>
          <p:cNvSpPr/>
          <p:nvPr/>
        </p:nvSpPr>
        <p:spPr>
          <a:xfrm>
            <a:off x="7285927" y="3429817"/>
            <a:ext cx="3737113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আমি কোন আগন্তুক নই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থম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</a:t>
            </a:r>
            <a:r>
              <a:rPr lang="as-IN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আহসান হাবিব</a:t>
            </a:r>
            <a:endParaRPr lang="en-US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1A6EAA-0045-4DD0-A9C9-1284C29D9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29" y="2072825"/>
            <a:ext cx="1876425" cy="2712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80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DDE27C28-F6C8-4DE1-91B4-9F9023DFE1A9}"/>
              </a:ext>
            </a:extLst>
          </p:cNvPr>
          <p:cNvSpPr/>
          <p:nvPr/>
        </p:nvSpPr>
        <p:spPr>
          <a:xfrm>
            <a:off x="8459285" y="664380"/>
            <a:ext cx="3043492" cy="183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জানুয়ারি ১৯১৭ সাল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জন্মস্থান – পিরোজপুর জেলার শংকরপাশা গ্রাম।</a:t>
            </a:r>
            <a:endParaRPr lang="en-US" sz="2400" dirty="0"/>
          </a:p>
          <a:p>
            <a:pPr algn="ctr"/>
            <a:endParaRPr lang="bn-BD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EDBBC-D9FD-4C44-8216-328B38E0DB65}"/>
              </a:ext>
            </a:extLst>
          </p:cNvPr>
          <p:cNvSpPr/>
          <p:nvPr/>
        </p:nvSpPr>
        <p:spPr>
          <a:xfrm>
            <a:off x="8565965" y="2988396"/>
            <a:ext cx="304349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IN" sz="3600" dirty="0">
                <a:ln>
                  <a:solidFill>
                    <a:prstClr val="black"/>
                  </a:solidFill>
                </a:ln>
                <a:solidFill>
                  <a:srgbClr val="E7E6E6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বি এম কলেজ থেকে আই এ পাশ করেন।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3B75E5-6DF2-4A1B-8E6B-160648BF52AF}"/>
              </a:ext>
            </a:extLst>
          </p:cNvPr>
          <p:cNvSpPr/>
          <p:nvPr/>
        </p:nvSpPr>
        <p:spPr>
          <a:xfrm>
            <a:off x="8751316" y="4523085"/>
            <a:ext cx="275146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IN" sz="4000" dirty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পেশা– সাংবাদিকতা  </a:t>
            </a:r>
            <a:endParaRPr lang="en-US" sz="4000" dirty="0">
              <a:solidFill>
                <a:prstClr val="black">
                  <a:lumMod val="85000"/>
                  <a:lumOff val="1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EB6D7-327E-4D52-B20A-256A5C2794EE}"/>
              </a:ext>
            </a:extLst>
          </p:cNvPr>
          <p:cNvSpPr/>
          <p:nvPr/>
        </p:nvSpPr>
        <p:spPr>
          <a:xfrm>
            <a:off x="4552628" y="4997373"/>
            <a:ext cx="2906565" cy="144655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কাব্য- </a:t>
            </a:r>
          </a:p>
          <a:p>
            <a:pPr lvl="0" algn="ctr" defTabSz="914400"/>
            <a:r>
              <a:rPr lang="bn-IN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রাত্রি শেষ </a:t>
            </a:r>
            <a:endParaRPr lang="bn-BD" sz="44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F5A10-5501-469F-A112-0D51CC1A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64" y="1511794"/>
            <a:ext cx="2377066" cy="2201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08182-DB67-4409-9AE6-FA80B5F00594}"/>
              </a:ext>
            </a:extLst>
          </p:cNvPr>
          <p:cNvSpPr/>
          <p:nvPr/>
        </p:nvSpPr>
        <p:spPr>
          <a:xfrm>
            <a:off x="4552629" y="4001835"/>
            <a:ext cx="2906565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আহসান হাবীব 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D3A94-F742-4255-9FA9-6A80C3F984A5}"/>
              </a:ext>
            </a:extLst>
          </p:cNvPr>
          <p:cNvSpPr/>
          <p:nvPr/>
        </p:nvSpPr>
        <p:spPr>
          <a:xfrm>
            <a:off x="435269" y="2849897"/>
            <a:ext cx="3471297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 কর্ম –</a:t>
            </a:r>
          </a:p>
          <a:p>
            <a:pPr lvl="0" algn="ctr" defTabSz="914400"/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ছায়াহরিণ,সারা দুপুর,আশায় বসতি,মেঘ বলে চৈত্রে যাবো,</a:t>
            </a:r>
          </a:p>
          <a:p>
            <a:pPr lvl="0" algn="ctr" defTabSz="914400"/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ছোটদের জন্য লিখেছেন-</a:t>
            </a:r>
          </a:p>
          <a:p>
            <a:pPr lvl="0" algn="ctr" defTabSz="914400"/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জোছনা রাতের গল্প,ছুটীর দিনদুপুরে ,রানী খালের সাঁকো। 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29BF8-2610-485F-8016-C5DE74A9A951}"/>
              </a:ext>
            </a:extLst>
          </p:cNvPr>
          <p:cNvSpPr/>
          <p:nvPr/>
        </p:nvSpPr>
        <p:spPr>
          <a:xfrm>
            <a:off x="996351" y="890510"/>
            <a:ext cx="219456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BD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lvl="0" algn="ctr" defTabSz="914400"/>
            <a:r>
              <a:rPr lang="bn-IN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১৯৮৫ সালের ১০ জুলাই । 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66040-9A04-434E-81CD-38F48534C023}"/>
              </a:ext>
            </a:extLst>
          </p:cNvPr>
          <p:cNvSpPr/>
          <p:nvPr/>
        </p:nvSpPr>
        <p:spPr>
          <a:xfrm>
            <a:off x="4346106" y="293550"/>
            <a:ext cx="325723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bn-BD" sz="40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3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E23496-7F10-4302-B0CD-C3E151A2E324}"/>
              </a:ext>
            </a:extLst>
          </p:cNvPr>
          <p:cNvSpPr/>
          <p:nvPr/>
        </p:nvSpPr>
        <p:spPr>
          <a:xfrm>
            <a:off x="929640" y="3671560"/>
            <a:ext cx="8214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600" dirty="0">
                <a:solidFill>
                  <a:srgbClr val="111111"/>
                </a:solidFill>
                <a:latin typeface="NikoshBAN" pitchFamily="2" charset="0"/>
                <a:cs typeface="NikoshBAN" pitchFamily="2" charset="0"/>
              </a:rPr>
              <a:t>১। কবি আহসান হাবিব সম্পর্কে  জানবে।</a:t>
            </a:r>
          </a:p>
          <a:p>
            <a:pPr lvl="0" defTabSz="914400"/>
            <a:r>
              <a:rPr lang="bn-BD" sz="3600" dirty="0">
                <a:solidFill>
                  <a:srgbClr val="111111"/>
                </a:solidFill>
                <a:latin typeface="NikoshBAN" pitchFamily="2" charset="0"/>
                <a:cs typeface="NikoshBAN" pitchFamily="2" charset="0"/>
              </a:rPr>
              <a:t>২। কবিতাটি আবৃত্তি করতে পারবে। </a:t>
            </a:r>
          </a:p>
          <a:p>
            <a:pPr lvl="0" defTabSz="914400"/>
            <a:r>
              <a:rPr lang="bn-BD" sz="3600" dirty="0">
                <a:solidFill>
                  <a:srgbClr val="111111"/>
                </a:solidFill>
                <a:latin typeface="NikoshBAN" pitchFamily="2" charset="0"/>
                <a:cs typeface="NikoshBAN" pitchFamily="2" charset="0"/>
              </a:rPr>
              <a:t>৩। নতুন শব্দের অর্থ বলতে পারবে। </a:t>
            </a:r>
            <a:endParaRPr lang="bn-IN" sz="3600" dirty="0">
              <a:solidFill>
                <a:srgbClr val="111111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/>
            <a:r>
              <a:rPr lang="bn-BD" sz="3600" dirty="0">
                <a:solidFill>
                  <a:srgbClr val="11111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solidFill>
                  <a:srgbClr val="111111"/>
                </a:solidFill>
                <a:latin typeface="NikoshBAN" pitchFamily="2" charset="0"/>
                <a:cs typeface="NikoshBAN" pitchFamily="2" charset="0"/>
              </a:rPr>
              <a:t>।  শিক্ষার্থীরা গ্রামের সৌন্দর্য সম্পর্কে জানবে ।</a:t>
            </a: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1145143D-63C8-4C3E-A255-FC935701D67C}"/>
              </a:ext>
            </a:extLst>
          </p:cNvPr>
          <p:cNvSpPr/>
          <p:nvPr/>
        </p:nvSpPr>
        <p:spPr>
          <a:xfrm>
            <a:off x="2636520" y="426720"/>
            <a:ext cx="5486399" cy="1447800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3035A-21E7-40A1-87EB-128B6060519B}"/>
              </a:ext>
            </a:extLst>
          </p:cNvPr>
          <p:cNvSpPr/>
          <p:nvPr/>
        </p:nvSpPr>
        <p:spPr>
          <a:xfrm>
            <a:off x="759459" y="2476083"/>
            <a:ext cx="5559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--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738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0BCC7-0F37-4F6D-A58B-6924F28C13DA}"/>
              </a:ext>
            </a:extLst>
          </p:cNvPr>
          <p:cNvSpPr txBox="1"/>
          <p:nvPr/>
        </p:nvSpPr>
        <p:spPr>
          <a:xfrm rot="21020182">
            <a:off x="3320410" y="652077"/>
            <a:ext cx="2959647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শব্দার্থ  জেনে নেই-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914F8-40B2-4EFA-9930-8F4426DFA1DF}"/>
              </a:ext>
            </a:extLst>
          </p:cNvPr>
          <p:cNvSpPr txBox="1"/>
          <p:nvPr/>
        </p:nvSpPr>
        <p:spPr>
          <a:xfrm>
            <a:off x="501332" y="1565744"/>
            <a:ext cx="2607627" cy="830997"/>
          </a:xfrm>
          <a:prstGeom prst="rect">
            <a:avLst/>
          </a:prstGeom>
          <a:gradFill rotWithShape="1">
            <a:gsLst>
              <a:gs pos="0">
                <a:srgbClr val="474B78">
                  <a:tint val="50000"/>
                  <a:satMod val="300000"/>
                </a:srgbClr>
              </a:gs>
              <a:gs pos="35000">
                <a:srgbClr val="474B78">
                  <a:tint val="37000"/>
                  <a:satMod val="300000"/>
                </a:srgbClr>
              </a:gs>
              <a:gs pos="100000">
                <a:srgbClr val="474B78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74B78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আসমান  </a:t>
            </a:r>
            <a:r>
              <a:rPr kumimoji="0" lang="b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93600-0F7A-46CE-8234-E0F6588C26DB}"/>
              </a:ext>
            </a:extLst>
          </p:cNvPr>
          <p:cNvSpPr txBox="1"/>
          <p:nvPr/>
        </p:nvSpPr>
        <p:spPr>
          <a:xfrm>
            <a:off x="8511262" y="1586444"/>
            <a:ext cx="2209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1A0FA-6288-40CE-BE41-35799A52B31B}"/>
              </a:ext>
            </a:extLst>
          </p:cNvPr>
          <p:cNvSpPr txBox="1"/>
          <p:nvPr/>
        </p:nvSpPr>
        <p:spPr>
          <a:xfrm>
            <a:off x="501332" y="2842963"/>
            <a:ext cx="266040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নিশিন্দা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sky">
            <a:extLst>
              <a:ext uri="{FF2B5EF4-FFF2-40B4-BE49-F238E27FC236}">
                <a16:creationId xmlns:a16="http://schemas.microsoft.com/office/drawing/2014/main" id="{B55772BD-D047-4A4E-ACAB-86510E8A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1" y="1565744"/>
            <a:ext cx="2886075" cy="1055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70BB27-7ED1-43E0-8989-5886EB432AE2}"/>
              </a:ext>
            </a:extLst>
          </p:cNvPr>
          <p:cNvSpPr/>
          <p:nvPr/>
        </p:nvSpPr>
        <p:spPr>
          <a:xfrm>
            <a:off x="327696" y="4294577"/>
            <a:ext cx="295946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‘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ধানের মঞ্জরী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’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7507D-B2E9-460F-B4FC-909116FB3697}"/>
              </a:ext>
            </a:extLst>
          </p:cNvPr>
          <p:cNvSpPr/>
          <p:nvPr/>
        </p:nvSpPr>
        <p:spPr>
          <a:xfrm>
            <a:off x="8547478" y="4294577"/>
            <a:ext cx="323604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ধানের শীষ বা মুকুল।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DBA2-2C68-4B55-A291-9740C2BD50E1}"/>
              </a:ext>
            </a:extLst>
          </p:cNvPr>
          <p:cNvSpPr txBox="1"/>
          <p:nvPr/>
        </p:nvSpPr>
        <p:spPr>
          <a:xfrm>
            <a:off x="8547478" y="2618608"/>
            <a:ext cx="2209801" cy="14465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গ্রামীন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ধরনেরভ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গাছ</a:t>
            </a:r>
            <a:r>
              <a:rPr kumimoji="0" lang="bn-I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7D78F0-05E1-49B1-BD36-07F9CA4BA538}"/>
              </a:ext>
            </a:extLst>
          </p:cNvPr>
          <p:cNvSpPr txBox="1"/>
          <p:nvPr/>
        </p:nvSpPr>
        <p:spPr>
          <a:xfrm>
            <a:off x="8511262" y="5618748"/>
            <a:ext cx="2911432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ভূমি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A5CBC-F746-4B50-82BB-96AFF3B2F84B}"/>
              </a:ext>
            </a:extLst>
          </p:cNvPr>
          <p:cNvSpPr txBox="1"/>
          <p:nvPr/>
        </p:nvSpPr>
        <p:spPr>
          <a:xfrm>
            <a:off x="448556" y="5618749"/>
            <a:ext cx="2660404" cy="830997"/>
          </a:xfrm>
          <a:prstGeom prst="rect">
            <a:avLst/>
          </a:prstGeom>
          <a:gradFill rotWithShape="1">
            <a:gsLst>
              <a:gs pos="0">
                <a:srgbClr val="7D3C4A">
                  <a:shade val="51000"/>
                  <a:satMod val="130000"/>
                </a:srgbClr>
              </a:gs>
              <a:gs pos="80000">
                <a:srgbClr val="7D3C4A">
                  <a:shade val="93000"/>
                  <a:satMod val="130000"/>
                </a:srgbClr>
              </a:gs>
              <a:gs pos="100000">
                <a:srgbClr val="7D3C4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জমিন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52" name="Picture 4" descr="Image result for nishinda">
            <a:extLst>
              <a:ext uri="{FF2B5EF4-FFF2-40B4-BE49-F238E27FC236}">
                <a16:creationId xmlns:a16="http://schemas.microsoft.com/office/drawing/2014/main" id="{E091B3C2-A06B-404D-8FD1-698B7210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1" y="2892581"/>
            <a:ext cx="2886075" cy="906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60DEE1-D4CD-43F7-8352-A95358B45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4070049"/>
            <a:ext cx="2886075" cy="988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Image result for land">
            <a:extLst>
              <a:ext uri="{FF2B5EF4-FFF2-40B4-BE49-F238E27FC236}">
                <a16:creationId xmlns:a16="http://schemas.microsoft.com/office/drawing/2014/main" id="{9F321A89-98E1-4ECB-9BD0-53A65610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1" y="5371815"/>
            <a:ext cx="2886075" cy="1077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7D7DE1-FFBA-419B-AF43-B279CAAB58D2}"/>
              </a:ext>
            </a:extLst>
          </p:cNvPr>
          <p:cNvSpPr/>
          <p:nvPr/>
        </p:nvSpPr>
        <p:spPr>
          <a:xfrm>
            <a:off x="212037" y="281355"/>
            <a:ext cx="33745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আসমানের তারা সাক্ষী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সাক্ষী এই জমিনের ফুল ,এই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নিশিরাইত বাশবাগান  বিস্তর জোনাকি সাক্ষী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সাক্ষী এই জারুল জামরুল, সাক্ষী পুবের পুকুর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তাঁর ঝাঁকড়া ডুমুরের ডালে স্থির  দৃষ্টি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মাছরাঙা আমাকে চেনে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আমি কোন অভ্যাগত নই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 খোদার কসম আমি ভিনদেশি পথিক নই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আমি কোন আগন্তুক নই , আমি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 ছিলাম এখানে, আমি স্বাপ্নিক নিয়মে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এখানেই থাকি আর </a:t>
            </a:r>
          </a:p>
          <a:p>
            <a:r>
              <a:rPr lang="bn-IN" sz="24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এখানে থাকার নাম সর্বত্রই থাকা-সারা দেশে</a:t>
            </a:r>
            <a:r>
              <a:rPr lang="bn-IN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n>
                <a:solidFill>
                  <a:srgbClr val="11111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CFFE5-AA60-4952-AA58-B78BC12A8D59}"/>
              </a:ext>
            </a:extLst>
          </p:cNvPr>
          <p:cNvSpPr/>
          <p:nvPr/>
        </p:nvSpPr>
        <p:spPr>
          <a:xfrm>
            <a:off x="3586571" y="281355"/>
            <a:ext cx="462182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bn-BD" sz="500" dirty="0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EAC2D-18ED-49FE-8291-DEF41C4EE29A}"/>
              </a:ext>
            </a:extLst>
          </p:cNvPr>
          <p:cNvSpPr txBox="1"/>
          <p:nvPr/>
        </p:nvSpPr>
        <p:spPr>
          <a:xfrm>
            <a:off x="4988731" y="2118241"/>
            <a:ext cx="3831712" cy="47397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ই খর রোদ্র জলজ বাতাস মেঘ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ক্লান্ত বিকেলের  পাখিরা  আমাকে চেনে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তারা জানে আমি কোন  আত্মীয় নই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কার্তিকের ধানের মঞ্জুরী সাক্ষী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সাক্ষী তাঁর চিরল পাতার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টলমল  শিশির –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FC07A-3777-401D-813C-8A119D77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48" y="3429000"/>
            <a:ext cx="2083772" cy="3009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487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9372A-9ED3-4E92-8107-088BA4105DCB}"/>
              </a:ext>
            </a:extLst>
          </p:cNvPr>
          <p:cNvSpPr/>
          <p:nvPr/>
        </p:nvSpPr>
        <p:spPr>
          <a:xfrm>
            <a:off x="4060325" y="656484"/>
            <a:ext cx="4273827" cy="1107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9AA92-CB2D-4721-B356-C0A76ED0F3B7}"/>
              </a:ext>
            </a:extLst>
          </p:cNvPr>
          <p:cNvSpPr/>
          <p:nvPr/>
        </p:nvSpPr>
        <p:spPr>
          <a:xfrm>
            <a:off x="4949206" y="2258932"/>
            <a:ext cx="3118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আসমানের তারা সাক্ষী </a:t>
            </a:r>
          </a:p>
          <a:p>
            <a:r>
              <a:rPr lang="bn-IN" sz="32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সাক্ষী এই জমিনের ফুল ,এই </a:t>
            </a:r>
          </a:p>
          <a:p>
            <a:r>
              <a:rPr lang="bn-IN" sz="32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নিশিরাইত বাশবাগান  বিস্তর জোনা</a:t>
            </a:r>
            <a:r>
              <a:rPr lang="en-US" sz="3200" dirty="0" err="1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সাক্ষী </a:t>
            </a:r>
          </a:p>
          <a:p>
            <a:r>
              <a:rPr lang="bn-IN" sz="3200" dirty="0">
                <a:ln>
                  <a:solidFill>
                    <a:srgbClr val="111111"/>
                  </a:solidFill>
                </a:ln>
                <a:latin typeface="NikoshBAN" pitchFamily="2" charset="0"/>
                <a:cs typeface="NikoshBAN" pitchFamily="2" charset="0"/>
              </a:rPr>
              <a:t>সাক্ষী এই জারুল জামরুল, সাক্ষী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412F6E-099E-40B0-B2E7-7468786C6B5F}"/>
              </a:ext>
            </a:extLst>
          </p:cNvPr>
          <p:cNvGrpSpPr/>
          <p:nvPr/>
        </p:nvGrpSpPr>
        <p:grpSpPr>
          <a:xfrm>
            <a:off x="465132" y="1553379"/>
            <a:ext cx="2686031" cy="4529872"/>
            <a:chOff x="531797" y="1415441"/>
            <a:chExt cx="3670853" cy="4529872"/>
          </a:xfrm>
        </p:grpSpPr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DF0834EF-E120-43BD-83AA-84364DF9B0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97" y="1415441"/>
              <a:ext cx="3670853" cy="221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flower land bd">
              <a:extLst>
                <a:ext uri="{FF2B5EF4-FFF2-40B4-BE49-F238E27FC236}">
                  <a16:creationId xmlns:a16="http://schemas.microsoft.com/office/drawing/2014/main" id="{99BC5924-D929-4238-979C-A09A300D7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97" y="3927378"/>
              <a:ext cx="3643165" cy="201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E86F72-3CBF-47DA-A1BA-211D97ADDEB0}"/>
              </a:ext>
            </a:extLst>
          </p:cNvPr>
          <p:cNvGrpSpPr/>
          <p:nvPr/>
        </p:nvGrpSpPr>
        <p:grpSpPr>
          <a:xfrm>
            <a:off x="8798205" y="1119808"/>
            <a:ext cx="2174905" cy="5738192"/>
            <a:chOff x="7971690" y="400923"/>
            <a:chExt cx="3192895" cy="62340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D6853B-AE0D-4B33-AFA2-EF596602C235}"/>
                </a:ext>
              </a:extLst>
            </p:cNvPr>
            <p:cNvGrpSpPr/>
            <p:nvPr/>
          </p:nvGrpSpPr>
          <p:grpSpPr>
            <a:xfrm>
              <a:off x="7971690" y="4009380"/>
              <a:ext cx="3192895" cy="2625633"/>
              <a:chOff x="7444395" y="4095968"/>
              <a:chExt cx="3351306" cy="262563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2E24334-251C-4C99-A766-2A5FBA4EE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4395" y="4095968"/>
                <a:ext cx="3351306" cy="2625633"/>
              </a:xfrm>
              <a:prstGeom prst="rect">
                <a:avLst/>
              </a:prstGeom>
            </p:spPr>
          </p:pic>
          <p:pic>
            <p:nvPicPr>
              <p:cNvPr id="1028" name="Picture 4" descr="Image result for jonaki ">
                <a:extLst>
                  <a:ext uri="{FF2B5EF4-FFF2-40B4-BE49-F238E27FC236}">
                    <a16:creationId xmlns:a16="http://schemas.microsoft.com/office/drawing/2014/main" id="{6962AE00-7BC1-4B90-8CC6-218429FCD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4454" y="5094588"/>
                <a:ext cx="1807980" cy="11413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mage result for jonaki ">
                <a:extLst>
                  <a:ext uri="{FF2B5EF4-FFF2-40B4-BE49-F238E27FC236}">
                    <a16:creationId xmlns:a16="http://schemas.microsoft.com/office/drawing/2014/main" id="{1701A4EC-2D92-48DB-B0BB-FB8DB6B21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3030" y="5589310"/>
                <a:ext cx="1386038" cy="97057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4" name="Picture 10" descr="Image result for jamrul">
              <a:extLst>
                <a:ext uri="{FF2B5EF4-FFF2-40B4-BE49-F238E27FC236}">
                  <a16:creationId xmlns:a16="http://schemas.microsoft.com/office/drawing/2014/main" id="{9D8DCD01-12ED-4366-B2E9-64B7495EA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690" y="400923"/>
              <a:ext cx="319289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jamrul">
              <a:extLst>
                <a:ext uri="{FF2B5EF4-FFF2-40B4-BE49-F238E27FC236}">
                  <a16:creationId xmlns:a16="http://schemas.microsoft.com/office/drawing/2014/main" id="{FDA166FD-9090-46EB-9492-BF7DEE745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0287" y="2314689"/>
              <a:ext cx="3118149" cy="149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132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485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1</cp:revision>
  <dcterms:created xsi:type="dcterms:W3CDTF">2020-06-25T13:47:07Z</dcterms:created>
  <dcterms:modified xsi:type="dcterms:W3CDTF">2020-06-25T13:53:56Z</dcterms:modified>
</cp:coreProperties>
</file>