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4"/>
  </p:notesMasterIdLst>
  <p:sldIdLst>
    <p:sldId id="257" r:id="rId4"/>
    <p:sldId id="347" r:id="rId5"/>
    <p:sldId id="258" r:id="rId6"/>
    <p:sldId id="350" r:id="rId7"/>
    <p:sldId id="311" r:id="rId8"/>
    <p:sldId id="358" r:id="rId9"/>
    <p:sldId id="359" r:id="rId10"/>
    <p:sldId id="351" r:id="rId11"/>
    <p:sldId id="352" r:id="rId12"/>
    <p:sldId id="353" r:id="rId13"/>
    <p:sldId id="355" r:id="rId14"/>
    <p:sldId id="360" r:id="rId15"/>
    <p:sldId id="361" r:id="rId16"/>
    <p:sldId id="362" r:id="rId17"/>
    <p:sldId id="363" r:id="rId18"/>
    <p:sldId id="364" r:id="rId19"/>
    <p:sldId id="301" r:id="rId20"/>
    <p:sldId id="365" r:id="rId21"/>
    <p:sldId id="300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n2s8rkyGv7a1yzF8peplg==" hashData="flXL8FwppROI2qAZ1vs7Ja3cjcU="/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6" autoAdjust="0"/>
    <p:restoredTop sz="86477" autoAdjust="0"/>
  </p:normalViewPr>
  <p:slideViewPr>
    <p:cSldViewPr snapToGrid="0" showGuides="1">
      <p:cViewPr>
        <p:scale>
          <a:sx n="70" d="100"/>
          <a:sy n="70" d="100"/>
        </p:scale>
        <p:origin x="-270" y="-66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3336C-6635-44A3-9581-648E16DB539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DDE4-6D9D-41D0-B760-977CD10E5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DDE4-6D9D-41D0-B760-977CD10E5D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6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3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g"/><Relationship Id="rId4" Type="http://schemas.openxmlformats.org/officeDocument/2006/relationships/hyperlink" Target="http://www.free-powerpoint-templates-design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hyperlink" Target="http://www.free-powerpoint-templates-design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hyperlink" Target="http://www.free-powerpoint-templates-desig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hyperlink" Target="http://www.free-powerpoint-templates-design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hyperlink" Target="http://uatsac.edu.bd/" TargetMode="External"/><Relationship Id="rId4" Type="http://schemas.openxmlformats.org/officeDocument/2006/relationships/hyperlink" Target="https://medatecblog.wordpres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free-powerpoint-templates-design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free-powerpoint-templates-design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61214E-2FF9-410E-939A-E19E616ABA6E}"/>
              </a:ext>
            </a:extLst>
          </p:cNvPr>
          <p:cNvGrpSpPr/>
          <p:nvPr/>
        </p:nvGrpSpPr>
        <p:grpSpPr>
          <a:xfrm>
            <a:off x="7414848" y="2895505"/>
            <a:ext cx="4777152" cy="1245300"/>
            <a:chOff x="6800944" y="2857630"/>
            <a:chExt cx="4777152" cy="12453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HSC</a:t>
              </a:r>
              <a:r>
                <a:rPr lang="en-US" altLang="ko-KR" sz="4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BMI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800944" y="3518155"/>
              <a:ext cx="477709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dirty="0" smtClean="0">
                  <a:solidFill>
                    <a:schemeClr val="bg1"/>
                  </a:solidFill>
                  <a:cs typeface="Arial" pitchFamily="34" charset="0"/>
                </a:rPr>
                <a:t>Class-XI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153328" y="5551803"/>
            <a:ext cx="1185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Welcome to Multimedia Class</a:t>
            </a:r>
            <a:endParaRPr lang="zh-CN" altLang="en-US" sz="60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5">
            <a:extLst>
              <a:ext uri="{FF2B5EF4-FFF2-40B4-BE49-F238E27FC236}">
                <a16:creationId xmlns:a16="http://schemas.microsoft.com/office/drawing/2014/main" xmlns="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BC03AA-169F-4419-A126-F4E1BD180237}"/>
              </a:ext>
            </a:extLst>
          </p:cNvPr>
          <p:cNvGrpSpPr/>
          <p:nvPr/>
        </p:nvGrpSpPr>
        <p:grpSpPr>
          <a:xfrm>
            <a:off x="742463" y="930930"/>
            <a:ext cx="2417985" cy="2860834"/>
            <a:chOff x="3651644" y="646994"/>
            <a:chExt cx="1975714" cy="2752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5F150D-6EE3-441C-96E9-7206FB7FDF52}"/>
                </a:ext>
              </a:extLst>
            </p:cNvPr>
            <p:cNvSpPr txBox="1"/>
            <p:nvPr/>
          </p:nvSpPr>
          <p:spPr>
            <a:xfrm>
              <a:off x="3651644" y="646994"/>
              <a:ext cx="1975714" cy="621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err="1" smtClean="0">
                  <a:solidFill>
                    <a:schemeClr val="accent1"/>
                  </a:solidFill>
                  <a:cs typeface="Arial" pitchFamily="34" charset="0"/>
                </a:rPr>
                <a:t>প্রশ্ন</a:t>
              </a:r>
              <a:r>
                <a:rPr lang="en-US" altLang="ko-KR" sz="3600" b="1" dirty="0" smtClean="0">
                  <a:solidFill>
                    <a:schemeClr val="accent1"/>
                  </a:solidFill>
                  <a:cs typeface="Arial" pitchFamily="34" charset="0"/>
                </a:rPr>
                <a:t>-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86E8B7-E435-44A5-A987-101218C90CD7}"/>
                </a:ext>
              </a:extLst>
            </p:cNvPr>
            <p:cNvSpPr txBox="1"/>
            <p:nvPr/>
          </p:nvSpPr>
          <p:spPr>
            <a:xfrm>
              <a:off x="3651644" y="1415368"/>
              <a:ext cx="1975714" cy="198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জব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ব্যয়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হিসাবের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প্রধান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বৈশিষ্ঠ্যগুলো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কী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কী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?</a:t>
              </a:r>
              <a:endParaRPr lang="ko-KR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10302239" y="110281"/>
            <a:ext cx="1752599" cy="7233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2400" dirty="0" err="1" smtClean="0">
                <a:solidFill>
                  <a:schemeClr val="bg1"/>
                </a:solidFill>
              </a:rPr>
              <a:t>পাঠ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আলোচনা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="" xmlns:a16="http://schemas.microsoft.com/office/drawing/2014/main" id="{656B6682-63AC-4DD1-A47E-AD69B0C00433}"/>
              </a:ext>
            </a:extLst>
          </p:cNvPr>
          <p:cNvSpPr/>
          <p:nvPr/>
        </p:nvSpPr>
        <p:spPr>
          <a:xfrm rot="10800000">
            <a:off x="6640582" y="5039876"/>
            <a:ext cx="2911723" cy="1167978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FDB4ECFC-9F96-4560-A7B3-5DC30DD3647D}"/>
              </a:ext>
            </a:extLst>
          </p:cNvPr>
          <p:cNvSpPr/>
          <p:nvPr/>
        </p:nvSpPr>
        <p:spPr>
          <a:xfrm>
            <a:off x="8172259" y="1782949"/>
            <a:ext cx="2911723" cy="1167978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27">
            <a:extLst>
              <a:ext uri="{FF2B5EF4-FFF2-40B4-BE49-F238E27FC236}">
                <a16:creationId xmlns="" xmlns:a16="http://schemas.microsoft.com/office/drawing/2014/main" id="{4F9C95C1-4C54-4397-BFE1-2E65EB6B2B97}"/>
              </a:ext>
            </a:extLst>
          </p:cNvPr>
          <p:cNvSpPr/>
          <p:nvPr/>
        </p:nvSpPr>
        <p:spPr>
          <a:xfrm>
            <a:off x="5102353" y="1782949"/>
            <a:ext cx="2911723" cy="1167978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7AE5D343-B7AE-40B5-8DED-DCA6828BE1D6}"/>
              </a:ext>
            </a:extLst>
          </p:cNvPr>
          <p:cNvSpPr/>
          <p:nvPr/>
        </p:nvSpPr>
        <p:spPr>
          <a:xfrm>
            <a:off x="8158510" y="1246931"/>
            <a:ext cx="1398413" cy="4964535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F988FC6E-BF63-48CD-9CCA-E996166C80D3}"/>
              </a:ext>
            </a:extLst>
          </p:cNvPr>
          <p:cNvSpPr/>
          <p:nvPr/>
        </p:nvSpPr>
        <p:spPr>
          <a:xfrm flipH="1">
            <a:off x="6669067" y="1246931"/>
            <a:ext cx="1398413" cy="4964535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11989250-E05E-4643-A925-A5977751AFFA}"/>
              </a:ext>
            </a:extLst>
          </p:cNvPr>
          <p:cNvSpPr/>
          <p:nvPr/>
        </p:nvSpPr>
        <p:spPr>
          <a:xfrm flipH="1">
            <a:off x="9686587" y="1248907"/>
            <a:ext cx="1402427" cy="4950544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E19DD94A-D9C2-4FD3-843E-2C9CC7DB6C07}"/>
              </a:ext>
            </a:extLst>
          </p:cNvPr>
          <p:cNvSpPr/>
          <p:nvPr/>
        </p:nvSpPr>
        <p:spPr>
          <a:xfrm>
            <a:off x="5102353" y="1254095"/>
            <a:ext cx="1398413" cy="4913792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D8B57DF-BD1B-4563-B4B2-26AD1153C7DE}"/>
              </a:ext>
            </a:extLst>
          </p:cNvPr>
          <p:cNvSpPr/>
          <p:nvPr/>
        </p:nvSpPr>
        <p:spPr>
          <a:xfrm>
            <a:off x="5396726" y="1975102"/>
            <a:ext cx="809666" cy="942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 smtClean="0">
                <a:solidFill>
                  <a:schemeClr val="tx1"/>
                </a:solidFill>
              </a:rPr>
              <a:t>১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0D41843C-E396-44FE-8419-1A5B6FD46C67}"/>
              </a:ext>
            </a:extLst>
          </p:cNvPr>
          <p:cNvSpPr/>
          <p:nvPr/>
        </p:nvSpPr>
        <p:spPr>
          <a:xfrm>
            <a:off x="8452882" y="2005582"/>
            <a:ext cx="809666" cy="942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 smtClean="0">
                <a:solidFill>
                  <a:schemeClr val="tx1"/>
                </a:solidFill>
              </a:rPr>
              <a:t>৩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C3BD1ACC-94D4-4595-9EBF-A55FF051D1A0}"/>
              </a:ext>
            </a:extLst>
          </p:cNvPr>
          <p:cNvSpPr/>
          <p:nvPr/>
        </p:nvSpPr>
        <p:spPr>
          <a:xfrm>
            <a:off x="6924804" y="2005582"/>
            <a:ext cx="809666" cy="942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 smtClean="0">
                <a:solidFill>
                  <a:schemeClr val="tx1"/>
                </a:solidFill>
              </a:rPr>
              <a:t>২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D6E98CCD-9CD4-49E6-A170-65D9CBA75BDB}"/>
              </a:ext>
            </a:extLst>
          </p:cNvPr>
          <p:cNvSpPr/>
          <p:nvPr/>
        </p:nvSpPr>
        <p:spPr>
          <a:xfrm>
            <a:off x="9982968" y="1959862"/>
            <a:ext cx="809666" cy="942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 smtClean="0">
                <a:solidFill>
                  <a:schemeClr val="tx1"/>
                </a:solidFill>
              </a:rPr>
              <a:t>৪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4" name="Rounded Rectangle 25">
            <a:extLst>
              <a:ext uri="{FF2B5EF4-FFF2-40B4-BE49-F238E27FC236}">
                <a16:creationId xmlns:a16="http://schemas.microsoft.com/office/drawing/2014/main" xmlns="" id="{4A2AE1CA-A021-4941-8D77-7B2B6BB8934E}"/>
              </a:ext>
            </a:extLst>
          </p:cNvPr>
          <p:cNvSpPr/>
          <p:nvPr/>
        </p:nvSpPr>
        <p:spPr>
          <a:xfrm>
            <a:off x="4295972" y="833602"/>
            <a:ext cx="7758866" cy="5597678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C5F150D-6EE3-441C-96E9-7206FB7FDF52}"/>
              </a:ext>
            </a:extLst>
          </p:cNvPr>
          <p:cNvSpPr txBox="1"/>
          <p:nvPr/>
        </p:nvSpPr>
        <p:spPr>
          <a:xfrm>
            <a:off x="6529360" y="930930"/>
            <a:ext cx="2417985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chemeClr val="accent1"/>
                </a:solidFill>
                <a:cs typeface="Arial" pitchFamily="34" charset="0"/>
              </a:rPr>
              <a:t>উত্তর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220363" y="4017108"/>
            <a:ext cx="3162392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ক্রেতার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ফরমায়েশ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প্রাধান্য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759603" y="3877865"/>
            <a:ext cx="3162392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endParaRPr lang="en-US" altLang="ko-KR" sz="28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sz="2800" b="1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বর্ননা</a:t>
            </a:r>
            <a:endParaRPr lang="en-US" sz="2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অনুযায়ী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7298843" y="4293511"/>
            <a:ext cx="31623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পৃথক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নম্বর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8807603" y="4062828"/>
            <a:ext cx="3162392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খরচের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পূর্ন</a:t>
            </a:r>
            <a:r>
              <a:rPr lang="en-US" sz="2800" dirty="0"/>
              <a:t> </a:t>
            </a:r>
          </a:p>
          <a:p>
            <a:pPr algn="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3" grpId="0" animBg="1"/>
      <p:bldP spid="37" grpId="0" animBg="1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1752600" y="4089352"/>
            <a:ext cx="102635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জব</a:t>
            </a:r>
            <a:r>
              <a:rPr lang="en-US" altLang="ko-KR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ব্যয়</a:t>
            </a:r>
            <a:r>
              <a:rPr lang="en-US" altLang="ko-KR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হিসাবের</a:t>
            </a:r>
            <a:r>
              <a:rPr lang="en-US" altLang="ko-KR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বৈশিষ্ঠ্যগুলোর</a:t>
            </a:r>
            <a:r>
              <a:rPr lang="en-US" altLang="ko-KR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বর্ননা</a:t>
            </a:r>
            <a:endParaRPr 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56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5" grpId="0" animBg="1"/>
      <p:bldP spid="155" grpId="1" animBg="1"/>
      <p:bldP spid="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3158278" cy="510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আলেচনা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그룹 36">
            <a:extLst>
              <a:ext uri="{FF2B5EF4-FFF2-40B4-BE49-F238E27FC236}">
                <a16:creationId xmlns:a16="http://schemas.microsoft.com/office/drawing/2014/main" xmlns="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8" name="사각형: 둥근 모서리 37">
              <a:extLst>
                <a:ext uri="{FF2B5EF4-FFF2-40B4-BE49-F238E27FC236}">
                  <a16:creationId xmlns:a16="http://schemas.microsoft.com/office/drawing/2014/main" xmlns="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" name="사각형: 둥근 모서리 47">
              <a:extLst>
                <a:ext uri="{FF2B5EF4-FFF2-40B4-BE49-F238E27FC236}">
                  <a16:creationId xmlns:a16="http://schemas.microsoft.com/office/drawing/2014/main" xmlns="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사각형: 둥근 모서리 48">
              <a:extLst>
                <a:ext uri="{FF2B5EF4-FFF2-40B4-BE49-F238E27FC236}">
                  <a16:creationId xmlns:a16="http://schemas.microsoft.com/office/drawing/2014/main" xmlns="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49">
              <a:extLst>
                <a:ext uri="{FF2B5EF4-FFF2-40B4-BE49-F238E27FC236}">
                  <a16:creationId xmlns:a16="http://schemas.microsoft.com/office/drawing/2014/main" xmlns="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13" name="타원 3">
              <a:extLst>
                <a:ext uri="{FF2B5EF4-FFF2-40B4-BE49-F238E27FC236}">
                  <a16:creationId xmlns:a16="http://schemas.microsoft.com/office/drawing/2014/main" xmlns="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타원 4">
              <a:extLst>
                <a:ext uri="{FF2B5EF4-FFF2-40B4-BE49-F238E27FC236}">
                  <a16:creationId xmlns:a16="http://schemas.microsoft.com/office/drawing/2014/main" xmlns="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200A3E-9EB0-45C0-8E53-E8D501669E7B}"/>
              </a:ext>
            </a:extLst>
          </p:cNvPr>
          <p:cNvSpPr txBox="1"/>
          <p:nvPr/>
        </p:nvSpPr>
        <p:spPr>
          <a:xfrm>
            <a:off x="1444618" y="2141773"/>
            <a:ext cx="293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bg1"/>
                </a:solidFill>
                <a:cs typeface="Arial" pitchFamily="34" charset="0"/>
              </a:rPr>
              <a:t>১</a:t>
            </a:r>
            <a:endParaRPr lang="ko-KR" altLang="en-US" sz="8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বৈশিষ্ঠ্য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6B52F9-8CB7-4E94-90BD-79C6F40A26CF}"/>
              </a:ext>
            </a:extLst>
          </p:cNvPr>
          <p:cNvSpPr txBox="1"/>
          <p:nvPr/>
        </p:nvSpPr>
        <p:spPr>
          <a:xfrm>
            <a:off x="4861824" y="3351587"/>
            <a:ext cx="2487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 smtClean="0">
                <a:cs typeface="Arial" pitchFamily="34" charset="0"/>
              </a:rPr>
              <a:t>বৈশিষ্ঠ্যের</a:t>
            </a:r>
            <a:r>
              <a:rPr lang="en-US" altLang="ko-KR" sz="4000" b="1" dirty="0" smtClean="0">
                <a:cs typeface="Arial" pitchFamily="34" charset="0"/>
              </a:rPr>
              <a:t> </a:t>
            </a:r>
            <a:r>
              <a:rPr lang="en-US" sz="4000" b="1" dirty="0" err="1"/>
              <a:t>বর্ননা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D4A00F-198D-438F-A735-6607F9904E4F}"/>
              </a:ext>
            </a:extLst>
          </p:cNvPr>
          <p:cNvSpPr txBox="1"/>
          <p:nvPr/>
        </p:nvSpPr>
        <p:spPr>
          <a:xfrm>
            <a:off x="7795756" y="2141773"/>
            <a:ext cx="2936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ক্রেতার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ফরমায়েশ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প্রাধান্য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পায়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5902CD-0341-4659-81A4-C6954654C33B}"/>
              </a:ext>
            </a:extLst>
          </p:cNvPr>
          <p:cNvSpPr txBox="1"/>
          <p:nvPr/>
        </p:nvSpPr>
        <p:spPr>
          <a:xfrm>
            <a:off x="7162800" y="4057022"/>
            <a:ext cx="409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পদ্ধত্তিতে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ক্রেতার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ফরমায়েশ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অনুযায়ী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উৎপাদন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কারীকে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পন্য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উৎপাদন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 </a:t>
            </a:r>
            <a:r>
              <a:rPr lang="en-US" sz="2000" b="1" dirty="0" err="1" smtClean="0">
                <a:solidFill>
                  <a:schemeClr val="bg1"/>
                </a:solidFill>
              </a:rPr>
              <a:t>অর্থা</a:t>
            </a:r>
            <a:r>
              <a:rPr lang="en-US" sz="2000" b="1" dirty="0" smtClean="0">
                <a:solidFill>
                  <a:schemeClr val="bg1"/>
                </a:solidFill>
              </a:rPr>
              <a:t>ৎ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ক্রেতা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যে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মান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ধরণের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পন্য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চায়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সেই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পন্য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উৎপাদন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5" y="4061770"/>
            <a:ext cx="3717746" cy="1912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13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2997187" cy="362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আলেচনা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그룹 36">
            <a:extLst>
              <a:ext uri="{FF2B5EF4-FFF2-40B4-BE49-F238E27FC236}">
                <a16:creationId xmlns:a16="http://schemas.microsoft.com/office/drawing/2014/main" xmlns="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8" name="사각형: 둥근 모서리 37">
              <a:extLst>
                <a:ext uri="{FF2B5EF4-FFF2-40B4-BE49-F238E27FC236}">
                  <a16:creationId xmlns:a16="http://schemas.microsoft.com/office/drawing/2014/main" xmlns="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" name="사각형: 둥근 모서리 47">
              <a:extLst>
                <a:ext uri="{FF2B5EF4-FFF2-40B4-BE49-F238E27FC236}">
                  <a16:creationId xmlns:a16="http://schemas.microsoft.com/office/drawing/2014/main" xmlns="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사각형: 둥근 모서리 48">
              <a:extLst>
                <a:ext uri="{FF2B5EF4-FFF2-40B4-BE49-F238E27FC236}">
                  <a16:creationId xmlns:a16="http://schemas.microsoft.com/office/drawing/2014/main" xmlns="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49">
              <a:extLst>
                <a:ext uri="{FF2B5EF4-FFF2-40B4-BE49-F238E27FC236}">
                  <a16:creationId xmlns:a16="http://schemas.microsoft.com/office/drawing/2014/main" xmlns="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13" name="타원 3">
              <a:extLst>
                <a:ext uri="{FF2B5EF4-FFF2-40B4-BE49-F238E27FC236}">
                  <a16:creationId xmlns:a16="http://schemas.microsoft.com/office/drawing/2014/main" xmlns="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타원 4">
              <a:extLst>
                <a:ext uri="{FF2B5EF4-FFF2-40B4-BE49-F238E27FC236}">
                  <a16:creationId xmlns:a16="http://schemas.microsoft.com/office/drawing/2014/main" xmlns="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200A3E-9EB0-45C0-8E53-E8D501669E7B}"/>
              </a:ext>
            </a:extLst>
          </p:cNvPr>
          <p:cNvSpPr txBox="1"/>
          <p:nvPr/>
        </p:nvSpPr>
        <p:spPr>
          <a:xfrm>
            <a:off x="1444618" y="2141773"/>
            <a:ext cx="293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২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বৈশিষ্ঠ্য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6B52F9-8CB7-4E94-90BD-79C6F40A26CF}"/>
              </a:ext>
            </a:extLst>
          </p:cNvPr>
          <p:cNvSpPr txBox="1"/>
          <p:nvPr/>
        </p:nvSpPr>
        <p:spPr>
          <a:xfrm>
            <a:off x="4861824" y="3351587"/>
            <a:ext cx="2487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cs typeface="Arial" pitchFamily="34" charset="0"/>
              </a:rPr>
              <a:t>বৈশিষ্ঠ্যের</a:t>
            </a:r>
            <a:r>
              <a:rPr lang="en-US" altLang="ko-KR" sz="4000" b="1" dirty="0">
                <a:cs typeface="Arial" pitchFamily="34" charset="0"/>
              </a:rPr>
              <a:t> </a:t>
            </a:r>
            <a:r>
              <a:rPr lang="en-US" sz="4000" b="1" dirty="0" err="1"/>
              <a:t>বর্ননা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D4A00F-198D-438F-A735-6607F9904E4F}"/>
              </a:ext>
            </a:extLst>
          </p:cNvPr>
          <p:cNvSpPr txBox="1"/>
          <p:nvPr/>
        </p:nvSpPr>
        <p:spPr>
          <a:xfrm>
            <a:off x="7795756" y="2141773"/>
            <a:ext cx="2936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</a:rPr>
              <a:t>নির্দিষ্ট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বর্ননা</a:t>
            </a:r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অনুযায়ী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5902CD-0341-4659-81A4-C6954654C33B}"/>
              </a:ext>
            </a:extLst>
          </p:cNvPr>
          <p:cNvSpPr txBox="1"/>
          <p:nvPr/>
        </p:nvSpPr>
        <p:spPr>
          <a:xfrm>
            <a:off x="7162800" y="4057022"/>
            <a:ext cx="409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অন্যতম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একটি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বৈশিষ্ঠ্য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হল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ক্রেতার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বিশেষ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চাহিদা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sz="2000" b="1" dirty="0" err="1" smtClean="0">
                <a:solidFill>
                  <a:schemeClr val="bg1"/>
                </a:solidFill>
              </a:rPr>
              <a:t>বর্ননা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মোতাবেক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পণ্য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উৎপাদন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থাকে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68" y="4105148"/>
            <a:ext cx="3442058" cy="179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2997187" cy="362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আলেচনা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그룹 36">
            <a:extLst>
              <a:ext uri="{FF2B5EF4-FFF2-40B4-BE49-F238E27FC236}">
                <a16:creationId xmlns:a16="http://schemas.microsoft.com/office/drawing/2014/main" xmlns="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8" name="사각형: 둥근 모서리 37">
              <a:extLst>
                <a:ext uri="{FF2B5EF4-FFF2-40B4-BE49-F238E27FC236}">
                  <a16:creationId xmlns:a16="http://schemas.microsoft.com/office/drawing/2014/main" xmlns="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" name="사각형: 둥근 모서리 47">
              <a:extLst>
                <a:ext uri="{FF2B5EF4-FFF2-40B4-BE49-F238E27FC236}">
                  <a16:creationId xmlns:a16="http://schemas.microsoft.com/office/drawing/2014/main" xmlns="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사각형: 둥근 모서리 48">
              <a:extLst>
                <a:ext uri="{FF2B5EF4-FFF2-40B4-BE49-F238E27FC236}">
                  <a16:creationId xmlns:a16="http://schemas.microsoft.com/office/drawing/2014/main" xmlns="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49">
              <a:extLst>
                <a:ext uri="{FF2B5EF4-FFF2-40B4-BE49-F238E27FC236}">
                  <a16:creationId xmlns:a16="http://schemas.microsoft.com/office/drawing/2014/main" xmlns="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13" name="타원 3">
              <a:extLst>
                <a:ext uri="{FF2B5EF4-FFF2-40B4-BE49-F238E27FC236}">
                  <a16:creationId xmlns:a16="http://schemas.microsoft.com/office/drawing/2014/main" xmlns="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타원 4">
              <a:extLst>
                <a:ext uri="{FF2B5EF4-FFF2-40B4-BE49-F238E27FC236}">
                  <a16:creationId xmlns:a16="http://schemas.microsoft.com/office/drawing/2014/main" xmlns="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200A3E-9EB0-45C0-8E53-E8D501669E7B}"/>
              </a:ext>
            </a:extLst>
          </p:cNvPr>
          <p:cNvSpPr txBox="1"/>
          <p:nvPr/>
        </p:nvSpPr>
        <p:spPr>
          <a:xfrm>
            <a:off x="1444618" y="2141773"/>
            <a:ext cx="293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bg1"/>
                </a:solidFill>
                <a:cs typeface="Arial" pitchFamily="34" charset="0"/>
              </a:rPr>
              <a:t>৩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বৈশিষ্ঠ্য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6B52F9-8CB7-4E94-90BD-79C6F40A26CF}"/>
              </a:ext>
            </a:extLst>
          </p:cNvPr>
          <p:cNvSpPr txBox="1"/>
          <p:nvPr/>
        </p:nvSpPr>
        <p:spPr>
          <a:xfrm>
            <a:off x="4861824" y="3351587"/>
            <a:ext cx="2487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cs typeface="Arial" pitchFamily="34" charset="0"/>
              </a:rPr>
              <a:t>বৈশিষ্ঠ্যের</a:t>
            </a:r>
            <a:r>
              <a:rPr lang="en-US" altLang="ko-KR" sz="4000" b="1" dirty="0">
                <a:cs typeface="Arial" pitchFamily="34" charset="0"/>
              </a:rPr>
              <a:t> </a:t>
            </a:r>
            <a:r>
              <a:rPr lang="en-US" sz="4000" b="1" dirty="0" err="1"/>
              <a:t>বর্ননা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D4A00F-198D-438F-A735-6607F9904E4F}"/>
              </a:ext>
            </a:extLst>
          </p:cNvPr>
          <p:cNvSpPr txBox="1"/>
          <p:nvPr/>
        </p:nvSpPr>
        <p:spPr>
          <a:xfrm>
            <a:off x="7795756" y="2141773"/>
            <a:ext cx="293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পৃথক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নম্বর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5902CD-0341-4659-81A4-C6954654C33B}"/>
              </a:ext>
            </a:extLst>
          </p:cNvPr>
          <p:cNvSpPr txBox="1"/>
          <p:nvPr/>
        </p:nvSpPr>
        <p:spPr>
          <a:xfrm>
            <a:off x="7162800" y="4057022"/>
            <a:ext cx="409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পদ্ধত্তিতে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ক্রেতার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প্রতিটি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ফরমায়েশের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বিপক্ষে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যে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পন্য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উৎপাদন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জন্য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পৃথক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পৃথক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নম্বর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ব্যবহার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4" y="4073064"/>
            <a:ext cx="3778222" cy="1847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0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2997187" cy="362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আলেচনা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그룹 36">
            <a:extLst>
              <a:ext uri="{FF2B5EF4-FFF2-40B4-BE49-F238E27FC236}">
                <a16:creationId xmlns:a16="http://schemas.microsoft.com/office/drawing/2014/main" xmlns="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8" name="사각형: 둥근 모서리 37">
              <a:extLst>
                <a:ext uri="{FF2B5EF4-FFF2-40B4-BE49-F238E27FC236}">
                  <a16:creationId xmlns:a16="http://schemas.microsoft.com/office/drawing/2014/main" xmlns="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" name="사각형: 둥근 모서리 47">
              <a:extLst>
                <a:ext uri="{FF2B5EF4-FFF2-40B4-BE49-F238E27FC236}">
                  <a16:creationId xmlns:a16="http://schemas.microsoft.com/office/drawing/2014/main" xmlns="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사각형: 둥근 모서리 48">
              <a:extLst>
                <a:ext uri="{FF2B5EF4-FFF2-40B4-BE49-F238E27FC236}">
                  <a16:creationId xmlns:a16="http://schemas.microsoft.com/office/drawing/2014/main" xmlns="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49">
              <a:extLst>
                <a:ext uri="{FF2B5EF4-FFF2-40B4-BE49-F238E27FC236}">
                  <a16:creationId xmlns:a16="http://schemas.microsoft.com/office/drawing/2014/main" xmlns="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13" name="타원 3">
              <a:extLst>
                <a:ext uri="{FF2B5EF4-FFF2-40B4-BE49-F238E27FC236}">
                  <a16:creationId xmlns:a16="http://schemas.microsoft.com/office/drawing/2014/main" xmlns="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타원 4">
              <a:extLst>
                <a:ext uri="{FF2B5EF4-FFF2-40B4-BE49-F238E27FC236}">
                  <a16:creationId xmlns:a16="http://schemas.microsoft.com/office/drawing/2014/main" xmlns="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200A3E-9EB0-45C0-8E53-E8D501669E7B}"/>
              </a:ext>
            </a:extLst>
          </p:cNvPr>
          <p:cNvSpPr txBox="1"/>
          <p:nvPr/>
        </p:nvSpPr>
        <p:spPr>
          <a:xfrm>
            <a:off x="1444618" y="2141773"/>
            <a:ext cx="2936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৪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বৈশিষ্ঠ্য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6B52F9-8CB7-4E94-90BD-79C6F40A26CF}"/>
              </a:ext>
            </a:extLst>
          </p:cNvPr>
          <p:cNvSpPr txBox="1"/>
          <p:nvPr/>
        </p:nvSpPr>
        <p:spPr>
          <a:xfrm>
            <a:off x="4861824" y="3351587"/>
            <a:ext cx="2487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cs typeface="Arial" pitchFamily="34" charset="0"/>
              </a:rPr>
              <a:t>বৈশিষ্ঠ্যের</a:t>
            </a:r>
            <a:r>
              <a:rPr lang="en-US" altLang="ko-KR" sz="4000" b="1" dirty="0">
                <a:cs typeface="Arial" pitchFamily="34" charset="0"/>
              </a:rPr>
              <a:t> </a:t>
            </a:r>
            <a:r>
              <a:rPr lang="en-US" sz="4000" b="1" dirty="0" err="1"/>
              <a:t>বর্ননা</a:t>
            </a:r>
            <a:endParaRPr lang="en-US" sz="4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D4A00F-198D-438F-A735-6607F9904E4F}"/>
              </a:ext>
            </a:extLst>
          </p:cNvPr>
          <p:cNvSpPr txBox="1"/>
          <p:nvPr/>
        </p:nvSpPr>
        <p:spPr>
          <a:xfrm>
            <a:off x="7795756" y="2141773"/>
            <a:ext cx="2936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খরচের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পূর্ন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5902CD-0341-4659-81A4-C6954654C33B}"/>
              </a:ext>
            </a:extLst>
          </p:cNvPr>
          <p:cNvSpPr txBox="1"/>
          <p:nvPr/>
        </p:nvSpPr>
        <p:spPr>
          <a:xfrm>
            <a:off x="7162800" y="4057022"/>
            <a:ext cx="409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পদ্ধত্তিতে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ক্রেতার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প্রতিটি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ফরমায়েশ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অনু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সারে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প্রতিটি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খরচ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কেমন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হবে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দেওয়া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থাকে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68" y="4105148"/>
            <a:ext cx="3442058" cy="179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11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1752600" y="3889298"/>
            <a:ext cx="102635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0" dirty="0" err="1" smtClean="0">
                <a:solidFill>
                  <a:schemeClr val="bg1"/>
                </a:solidFill>
                <a:latin typeface="+mj-lt"/>
              </a:rPr>
              <a:t>গাণিতিক</a:t>
            </a:r>
            <a:r>
              <a:rPr lang="en-US" altLang="ko-KR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8000" dirty="0" err="1" smtClean="0">
                <a:solidFill>
                  <a:schemeClr val="bg1"/>
                </a:solidFill>
                <a:latin typeface="+mj-lt"/>
              </a:rPr>
              <a:t>সমস্যা</a:t>
            </a:r>
            <a:r>
              <a:rPr lang="en-US" altLang="ko-KR" sz="8000" dirty="0" smtClean="0">
                <a:solidFill>
                  <a:schemeClr val="bg1"/>
                </a:solidFill>
                <a:latin typeface="+mj-lt"/>
              </a:rPr>
              <a:t> ও </a:t>
            </a:r>
            <a:r>
              <a:rPr lang="en-US" altLang="ko-KR" sz="8000" dirty="0" err="1" smtClean="0">
                <a:solidFill>
                  <a:schemeClr val="bg1"/>
                </a:solidFill>
                <a:latin typeface="+mj-lt"/>
              </a:rPr>
              <a:t>সমাধান</a:t>
            </a:r>
            <a:endParaRPr lang="ko-KR" altLang="en-US" sz="8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13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5" grpId="0" animBg="1"/>
      <p:bldP spid="155" grpId="1" animBg="1"/>
      <p:bldP spid="1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08" y="152400"/>
            <a:ext cx="4843272" cy="2164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594360" y="1272184"/>
            <a:ext cx="65941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" y="1878390"/>
            <a:ext cx="6553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99560" y="1268790"/>
            <a:ext cx="0" cy="53529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47560" y="1268790"/>
            <a:ext cx="0" cy="5467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47360" y="1268790"/>
            <a:ext cx="0" cy="5391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" y="1249680"/>
            <a:ext cx="0" cy="541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" y="6659880"/>
            <a:ext cx="6553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1889760" y="1249680"/>
            <a:ext cx="179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4251960" y="1325880"/>
            <a:ext cx="99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394960" y="1249680"/>
            <a:ext cx="179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মোট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670560" y="1935480"/>
            <a:ext cx="194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প্রারম্ভিক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কাঁচামাল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4175760" y="18783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২,৫০,০০০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670560" y="2335590"/>
            <a:ext cx="194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যোগঃ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ক্রয়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4287239" y="2335590"/>
            <a:ext cx="126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৪,৭৫,০০০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670560" y="323088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বাদঃ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সমাপনী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কাঁচামাল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99560" y="2735700"/>
            <a:ext cx="1447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4287239" y="2773680"/>
            <a:ext cx="126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৭,২৫,০০০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4287239" y="3230880"/>
            <a:ext cx="126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১,০০,০০০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9560" y="3630990"/>
            <a:ext cx="1447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94360" y="376428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ব্যবহৃত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কাঁচামাল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ব্যায়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887439" y="3764280"/>
            <a:ext cx="126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৬,২৫,০০০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EB58CBD-4473-4574-81DE-4FD1A4834E64}"/>
                  </a:ext>
                </a:extLst>
              </p:cNvPr>
              <p:cNvSpPr txBox="1"/>
              <p:nvPr/>
            </p:nvSpPr>
            <p:spPr>
              <a:xfrm>
                <a:off x="670560" y="4221480"/>
                <a:ext cx="4152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যোগঃ </a:t>
                </a:r>
                <a:r>
                  <a:rPr lang="en-US" altLang="ko-KR" sz="2000" dirty="0" err="1" smtClean="0">
                    <a:solidFill>
                      <a:schemeClr val="bg1"/>
                    </a:solidFill>
                    <a:cs typeface="Arial" pitchFamily="34" charset="0"/>
                  </a:rPr>
                  <a:t>প্রত্যক্ষ</a:t>
                </a:r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 smtClean="0">
                    <a:solidFill>
                      <a:schemeClr val="bg1"/>
                    </a:solidFill>
                    <a:cs typeface="Arial" pitchFamily="34" charset="0"/>
                  </a:rPr>
                  <a:t>শ্রম</a:t>
                </a:r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(৬,২৫,০০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৬০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%)</m:t>
                    </m:r>
                  </m:oMath>
                </a14:m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B58CBD-4473-4574-81DE-4FD1A4834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4221480"/>
                <a:ext cx="41529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468" t="-10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887439" y="4150535"/>
            <a:ext cx="126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৩,৭৫,০০০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506439" y="4621590"/>
            <a:ext cx="16411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670560" y="460248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মুখ্য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547361" y="46215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১০,০০,০০০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EB58CBD-4473-4574-81DE-4FD1A4834E64}"/>
                  </a:ext>
                </a:extLst>
              </p:cNvPr>
              <p:cNvSpPr txBox="1"/>
              <p:nvPr/>
            </p:nvSpPr>
            <p:spPr>
              <a:xfrm>
                <a:off x="594360" y="5059680"/>
                <a:ext cx="4152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যোগঃ </a:t>
                </a:r>
                <a:r>
                  <a:rPr lang="en-US" altLang="ko-KR" sz="2000" dirty="0" err="1" smtClean="0">
                    <a:solidFill>
                      <a:schemeClr val="bg1"/>
                    </a:solidFill>
                    <a:cs typeface="Arial" pitchFamily="34" charset="0"/>
                  </a:rPr>
                  <a:t>উপরি</a:t>
                </a:r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 smtClean="0">
                    <a:solidFill>
                      <a:schemeClr val="bg1"/>
                    </a:solidFill>
                    <a:cs typeface="Arial" pitchFamily="34" charset="0"/>
                  </a:rPr>
                  <a:t>খরচ</a:t>
                </a:r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(৩,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৭</a:t>
                </a:r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৫,০০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৫০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%)</m:t>
                    </m:r>
                  </m:oMath>
                </a14:m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B58CBD-4473-4574-81DE-4FD1A4834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5059680"/>
                <a:ext cx="41529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615" t="-106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547360" y="50405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১,৮৭,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৫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506439" y="5440680"/>
            <a:ext cx="16411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94360" y="544068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মোট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547360" y="54215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১১,৮৭,৫০০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EB58CBD-4473-4574-81DE-4FD1A4834E64}"/>
                  </a:ext>
                </a:extLst>
              </p:cNvPr>
              <p:cNvSpPr txBox="1"/>
              <p:nvPr/>
            </p:nvSpPr>
            <p:spPr>
              <a:xfrm>
                <a:off x="594360" y="5802570"/>
                <a:ext cx="4152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যোগঃ </a:t>
                </a:r>
                <a:r>
                  <a:rPr lang="en-US" altLang="ko-KR" sz="2000" dirty="0" err="1" smtClean="0">
                    <a:solidFill>
                      <a:schemeClr val="bg1"/>
                    </a:solidFill>
                    <a:cs typeface="Arial" pitchFamily="34" charset="0"/>
                  </a:rPr>
                  <a:t>মুনাফা</a:t>
                </a:r>
                <a:r>
                  <a:rPr lang="en-US" altLang="ko-KR" sz="2000" dirty="0" smtClean="0">
                    <a:solidFill>
                      <a:schemeClr val="bg1"/>
                    </a:solidFill>
                    <a:cs typeface="Arial" pitchFamily="34" charset="0"/>
                  </a:rPr>
                  <a:t> (১১,৮৭,৫০০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২০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%)</m:t>
                    </m:r>
                  </m:oMath>
                </a14:m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B58CBD-4473-4574-81DE-4FD1A4834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5802570"/>
                <a:ext cx="415290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615" t="-106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471160" y="58025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২,৩৭,৫০০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506439" y="6126480"/>
            <a:ext cx="16411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746760" y="625977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বিক্রয়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মুল্য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EB58CBD-4473-4574-81DE-4FD1A4834E64}"/>
              </a:ext>
            </a:extLst>
          </p:cNvPr>
          <p:cNvSpPr txBox="1"/>
          <p:nvPr/>
        </p:nvSpPr>
        <p:spPr>
          <a:xfrm>
            <a:off x="5547360" y="61835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১৪,২৫,০০০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547360" y="6583680"/>
            <a:ext cx="16411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70205" y="152400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</a:rPr>
              <a:t>সমাধান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50211" y="49292"/>
            <a:ext cx="20569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bg1"/>
                </a:solidFill>
              </a:rPr>
              <a:t>হাবিব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ইন্ড্রাস্টিজএর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উৎপাদন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বিবরণী</a:t>
            </a:r>
            <a:endParaRPr lang="en-US" altLang="ko-KR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জব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নং-১১৫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উৎপাদান-২২০০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একক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2" grpId="0"/>
      <p:bldP spid="43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1752600" y="3889298"/>
            <a:ext cx="102635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000" dirty="0" err="1" smtClean="0">
                <a:solidFill>
                  <a:schemeClr val="bg1"/>
                </a:solidFill>
                <a:latin typeface="+mj-lt"/>
              </a:rPr>
              <a:t>পাঠ</a:t>
            </a:r>
            <a:r>
              <a:rPr lang="en-US" altLang="ko-KR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8000" dirty="0" err="1" smtClean="0">
                <a:solidFill>
                  <a:schemeClr val="bg1"/>
                </a:solidFill>
                <a:latin typeface="+mj-lt"/>
              </a:rPr>
              <a:t>মুল্যায়ন</a:t>
            </a:r>
            <a:endParaRPr lang="ko-KR" altLang="en-US" sz="8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585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5" grpId="0" animBg="1"/>
      <p:bldP spid="155" grpId="1" animBg="1"/>
      <p:bldP spid="1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717335" y="871515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cs typeface="Arial" pitchFamily="34" charset="0"/>
              </a:rPr>
              <a:t>ক. ‍ </a:t>
            </a:r>
            <a:r>
              <a:rPr lang="en-US" altLang="ko-KR" sz="2400" b="1" dirty="0" err="1" smtClean="0">
                <a:cs typeface="Arial" pitchFamily="34" charset="0"/>
              </a:rPr>
              <a:t>উৎপাদন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ব্যয়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হিসাবে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464311-9535-4C55-87DF-999827EB7B41}"/>
              </a:ext>
            </a:extLst>
          </p:cNvPr>
          <p:cNvSpPr txBox="1"/>
          <p:nvPr/>
        </p:nvSpPr>
        <p:spPr>
          <a:xfrm>
            <a:off x="9258036" y="98923"/>
            <a:ext cx="28433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err="1" smtClean="0">
                <a:solidFill>
                  <a:schemeClr val="accent1"/>
                </a:solidFill>
                <a:cs typeface="Arial" pitchFamily="34" charset="0"/>
              </a:rPr>
              <a:t>সংক্ষিপ্ত</a:t>
            </a:r>
            <a:r>
              <a:rPr lang="en-US" altLang="ko-KR" sz="28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800" dirty="0" err="1" smtClean="0">
                <a:solidFill>
                  <a:schemeClr val="accent1"/>
                </a:solidFill>
                <a:cs typeface="Arial" pitchFamily="34" charset="0"/>
              </a:rPr>
              <a:t>প্রশ্ন</a:t>
            </a:r>
            <a:r>
              <a:rPr lang="en-US" altLang="ko-KR" sz="2800" dirty="0" smtClean="0">
                <a:solidFill>
                  <a:schemeClr val="accent1"/>
                </a:solidFill>
                <a:cs typeface="Arial" pitchFamily="34" charset="0"/>
              </a:rPr>
              <a:t> ও </a:t>
            </a:r>
            <a:r>
              <a:rPr lang="en-US" altLang="ko-KR" sz="2800" dirty="0" err="1" smtClean="0">
                <a:solidFill>
                  <a:schemeClr val="accent1"/>
                </a:solidFill>
                <a:cs typeface="Arial" pitchFamily="34" charset="0"/>
              </a:rPr>
              <a:t>উত্তর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1874521" y="264970"/>
            <a:ext cx="3505200" cy="1736310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6D0486-3B3F-4B0E-B0EE-CB3E8C176627}"/>
              </a:ext>
            </a:extLst>
          </p:cNvPr>
          <p:cNvSpPr txBox="1"/>
          <p:nvPr/>
        </p:nvSpPr>
        <p:spPr>
          <a:xfrm>
            <a:off x="2316480" y="783032"/>
            <a:ext cx="27584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ক্রেতার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ফরমায়েশ</a:t>
            </a:r>
            <a:r>
              <a:rPr lang="en-US" altLang="ko-KR" sz="2000" b="1" dirty="0" smtClean="0">
                <a:cs typeface="Arial" pitchFamily="34" charset="0"/>
              </a:rPr>
              <a:t>  </a:t>
            </a:r>
            <a:r>
              <a:rPr lang="en-US" altLang="ko-KR" sz="2000" b="1" dirty="0" err="1" smtClean="0">
                <a:cs typeface="Arial" pitchFamily="34" charset="0"/>
              </a:rPr>
              <a:t>মোতাবেক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পণ্য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উৎপাদন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হয়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কোথায়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717335" y="1237275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খ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জব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ব্যয়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হিসাবে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747815" y="1572555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গ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বেতন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হিসাবে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763055" y="1862115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ঘ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রেওয়ামিলে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8807917" y="1834165"/>
            <a:ext cx="330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উত্তরঃ</a:t>
            </a:r>
            <a:r>
              <a:rPr lang="en-US" altLang="ko-KR" sz="2000" b="1" dirty="0" smtClean="0">
                <a:cs typeface="Arial" pitchFamily="34" charset="0"/>
              </a:rPr>
              <a:t> খ. </a:t>
            </a:r>
            <a:r>
              <a:rPr lang="en-US" altLang="ko-KR" sz="2000" b="1" dirty="0">
                <a:cs typeface="Arial" pitchFamily="34" charset="0"/>
              </a:rPr>
              <a:t>‍ </a:t>
            </a:r>
            <a:r>
              <a:rPr lang="en-US" altLang="ko-KR" sz="2000" b="1" dirty="0" err="1">
                <a:cs typeface="Arial" pitchFamily="34" charset="0"/>
              </a:rPr>
              <a:t>জব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ব্যয়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হিসাবে</a:t>
            </a:r>
            <a:endParaRPr lang="en-US" altLang="ko-KR" sz="2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48895" y="2916871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cs typeface="Arial" pitchFamily="34" charset="0"/>
              </a:rPr>
              <a:t>ক. ‍ </a:t>
            </a:r>
            <a:r>
              <a:rPr lang="en-US" altLang="ko-KR" sz="2400" b="1" dirty="0" err="1" smtClean="0">
                <a:cs typeface="Arial" pitchFamily="34" charset="0"/>
              </a:rPr>
              <a:t>একই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1706081" y="2310326"/>
            <a:ext cx="3505200" cy="1736310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66D0486-3B3F-4B0E-B0EE-CB3E8C176627}"/>
              </a:ext>
            </a:extLst>
          </p:cNvPr>
          <p:cNvSpPr txBox="1"/>
          <p:nvPr/>
        </p:nvSpPr>
        <p:spPr>
          <a:xfrm>
            <a:off x="2148040" y="2828388"/>
            <a:ext cx="27584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জব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ব্যয়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হিসাবে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প্রতিটি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জবের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জন্য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থাকে</a:t>
            </a:r>
            <a:r>
              <a:rPr lang="en-US" altLang="ko-KR" sz="2000" b="1" dirty="0" smtClean="0">
                <a:cs typeface="Arial" pitchFamily="34" charset="0"/>
              </a:rPr>
              <a:t> ----- </a:t>
            </a:r>
            <a:r>
              <a:rPr lang="en-US" altLang="ko-KR" sz="2000" b="1" dirty="0" err="1" smtClean="0">
                <a:cs typeface="Arial" pitchFamily="34" charset="0"/>
              </a:rPr>
              <a:t>নম্বর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48895" y="3282631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খ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পৃথক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পৃথক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নম্বর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79375" y="3617911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গ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কোন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নম্বর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থাকেনা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94615" y="3907471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ঘ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উপরের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কোনেটি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নয়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8968337" y="3738193"/>
            <a:ext cx="301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উত্তরঃ</a:t>
            </a:r>
            <a:r>
              <a:rPr lang="en-US" altLang="ko-KR" sz="2000" b="1" dirty="0" smtClean="0">
                <a:cs typeface="Arial" pitchFamily="34" charset="0"/>
              </a:rPr>
              <a:t> খ. ‍</a:t>
            </a:r>
            <a:r>
              <a:rPr lang="en-US" altLang="ko-KR" sz="2000" b="1" dirty="0" err="1" smtClean="0">
                <a:cs typeface="Arial" pitchFamily="34" charset="0"/>
              </a:rPr>
              <a:t>পৃথক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পৃথক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নম্বর</a:t>
            </a:r>
            <a:endParaRPr lang="en-US" altLang="ko-KR" sz="2000" b="1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24833" y="5010353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cs typeface="Arial" pitchFamily="34" charset="0"/>
              </a:rPr>
              <a:t>ক. </a:t>
            </a:r>
            <a:r>
              <a:rPr lang="en-US" altLang="ko-KR" sz="2400" b="1" dirty="0" err="1" smtClean="0">
                <a:cs typeface="Arial" pitchFamily="34" charset="0"/>
              </a:rPr>
              <a:t>উৎপাদনকারী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xmlns="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1682019" y="4403808"/>
            <a:ext cx="3505200" cy="1736310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6D0486-3B3F-4B0E-B0EE-CB3E8C176627}"/>
              </a:ext>
            </a:extLst>
          </p:cNvPr>
          <p:cNvSpPr txBox="1"/>
          <p:nvPr/>
        </p:nvSpPr>
        <p:spPr>
          <a:xfrm>
            <a:off x="2123978" y="5075757"/>
            <a:ext cx="27584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জব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ব্যয়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হিসাবে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পণ্যের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বৈশিষ্ঠ্যের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sz="2000" b="1" dirty="0" err="1" smtClean="0"/>
              <a:t>বর্ননা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দেয়</a:t>
            </a:r>
            <a:r>
              <a:rPr lang="en-US" altLang="ko-KR" sz="2000" b="1" dirty="0" smtClean="0">
                <a:cs typeface="Arial" pitchFamily="34" charset="0"/>
              </a:rPr>
              <a:t> </a:t>
            </a:r>
            <a:r>
              <a:rPr lang="en-US" altLang="ko-KR" sz="2000" b="1" dirty="0" err="1" smtClean="0">
                <a:cs typeface="Arial" pitchFamily="34" charset="0"/>
              </a:rPr>
              <a:t>কে</a:t>
            </a:r>
            <a:r>
              <a:rPr lang="en-US" altLang="ko-KR" sz="2000" b="1" dirty="0" smtClean="0">
                <a:cs typeface="Arial" pitchFamily="34" charset="0"/>
              </a:rPr>
              <a:t>?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24833" y="5376113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খ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বিক্রেতা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55313" y="5711393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গ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ক্রেতা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5570553" y="6000953"/>
            <a:ext cx="425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ঘ</a:t>
            </a:r>
            <a:r>
              <a:rPr lang="en-US" altLang="ko-KR" sz="2400" b="1" dirty="0" smtClean="0">
                <a:cs typeface="Arial" pitchFamily="34" charset="0"/>
              </a:rPr>
              <a:t>. ‍ </a:t>
            </a:r>
            <a:r>
              <a:rPr lang="en-US" altLang="ko-KR" sz="2400" b="1" dirty="0" err="1" smtClean="0">
                <a:cs typeface="Arial" pitchFamily="34" charset="0"/>
              </a:rPr>
              <a:t>কেউ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নয়</a:t>
            </a:r>
            <a:endParaRPr lang="en-US" altLang="ko-KR" sz="2400" b="1" dirty="0" smtClean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4F42AE4-BC71-44F4-96A7-0483A391620A}"/>
              </a:ext>
            </a:extLst>
          </p:cNvPr>
          <p:cNvSpPr txBox="1"/>
          <p:nvPr/>
        </p:nvSpPr>
        <p:spPr>
          <a:xfrm>
            <a:off x="8944275" y="5831675"/>
            <a:ext cx="301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উত্তরঃ</a:t>
            </a:r>
            <a:r>
              <a:rPr lang="en-US" altLang="ko-KR" sz="2000" b="1" dirty="0" smtClean="0">
                <a:cs typeface="Arial" pitchFamily="34" charset="0"/>
              </a:rPr>
              <a:t> গ. ‍</a:t>
            </a:r>
            <a:r>
              <a:rPr lang="en-US" altLang="ko-KR" sz="2000" b="1" dirty="0" err="1" smtClean="0">
                <a:cs typeface="Arial" pitchFamily="34" charset="0"/>
              </a:rPr>
              <a:t>ক্রেতা</a:t>
            </a:r>
            <a:endParaRPr lang="en-US" altLang="ko-KR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/>
      <p:bldP spid="12" grpId="0"/>
      <p:bldP spid="13" grpId="0"/>
      <p:bldP spid="14" grpId="0"/>
      <p:bldP spid="15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8693244" y="3258355"/>
            <a:ext cx="332287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ও 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r>
              <a:rPr lang="en-US" sz="5400" dirty="0" err="1" smtClean="0">
                <a:solidFill>
                  <a:schemeClr val="accent1"/>
                </a:solidFill>
                <a:latin typeface="+mj-lt"/>
              </a:rPr>
              <a:t>প্রতিষ্ঠান</a:t>
            </a:r>
            <a:r>
              <a:rPr lang="en-US" sz="5400" dirty="0" smtClean="0">
                <a:solidFill>
                  <a:schemeClr val="accent1"/>
                </a:solidFill>
                <a:latin typeface="+mj-lt"/>
              </a:rPr>
              <a:t>  </a:t>
            </a:r>
            <a:endParaRPr lang="en-US" sz="5400" dirty="0">
              <a:solidFill>
                <a:schemeClr val="accent1"/>
              </a:solidFill>
              <a:latin typeface="+mj-lt"/>
            </a:endParaRPr>
          </a:p>
          <a:p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পরিচিতি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55" grpId="1" animBg="1"/>
      <p:bldP spid="155" grpId="2" animBg="1"/>
      <p:bldP spid="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61214E-2FF9-410E-939A-E19E616ABA6E}"/>
              </a:ext>
            </a:extLst>
          </p:cNvPr>
          <p:cNvGrpSpPr/>
          <p:nvPr/>
        </p:nvGrpSpPr>
        <p:grpSpPr>
          <a:xfrm>
            <a:off x="7234888" y="1499842"/>
            <a:ext cx="4777152" cy="1245300"/>
            <a:chOff x="6800944" y="2857630"/>
            <a:chExt cx="4777152" cy="12453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Stay</a:t>
              </a:r>
              <a:r>
                <a:rPr lang="en-US" altLang="ko-KR" sz="4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Home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800944" y="3518155"/>
              <a:ext cx="477709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dirty="0" smtClean="0">
                  <a:solidFill>
                    <a:schemeClr val="bg1"/>
                  </a:solidFill>
                  <a:cs typeface="Arial" pitchFamily="34" charset="0"/>
                </a:rPr>
                <a:t>Stay Safe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153328" y="5551803"/>
            <a:ext cx="1185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1669473" y="3474179"/>
            <a:ext cx="10311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https://medatecblog.wordpress.com/</a:t>
            </a:r>
            <a:endParaRPr lang="zh-CN" alt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1587090" y="4096145"/>
            <a:ext cx="10311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http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://uatsac.edu.bd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/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36" y="4656153"/>
            <a:ext cx="1911649" cy="21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27" y="-528035"/>
            <a:ext cx="5151723" cy="7648637"/>
          </a:xfrm>
          <a:prstGeom prst="rect">
            <a:avLst/>
          </a:prstGeom>
        </p:spPr>
      </p:pic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6871448" y="1274933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Md.Shahin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Al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Faruk</a:t>
            </a:r>
            <a:endParaRPr lang="zh-CN" altLang="en-US" sz="36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6913389" y="2275370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Lecturer: Accounting</a:t>
            </a:r>
            <a:endParaRPr lang="zh-CN" altLang="en-US" sz="36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6926836" y="3355618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Uttar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Abhaynagar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Technical School &amp; College</a:t>
            </a:r>
            <a:endParaRPr lang="zh-CN" altLang="en-US" sz="36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5" y="4232781"/>
            <a:ext cx="1911649" cy="21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8100811" y="4089351"/>
            <a:ext cx="391530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পাঠ</a:t>
            </a:r>
            <a:r>
              <a:rPr lang="en-US" altLang="ko-KR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পরিচিতি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66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allAtOnce"/>
      <p:bldP spid="155" grpId="0" animBg="1"/>
      <p:bldP spid="155" grpId="1" animBg="1"/>
      <p:bldP spid="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DD088C-C363-4BC7-B5A2-DA6D3232600F}"/>
              </a:ext>
            </a:extLst>
          </p:cNvPr>
          <p:cNvSpPr txBox="1"/>
          <p:nvPr/>
        </p:nvSpPr>
        <p:spPr>
          <a:xfrm>
            <a:off x="1025968" y="479966"/>
            <a:ext cx="10653868" cy="323421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HSC</a:t>
            </a:r>
            <a:endParaRPr lang="en-US" altLang="ko-KR" sz="4400" b="1" dirty="0">
              <a:solidFill>
                <a:schemeClr val="accent3"/>
              </a:solidFill>
              <a:cs typeface="Arial" pitchFamily="34" charset="0"/>
            </a:endParaRPr>
          </a:p>
          <a:p>
            <a:pPr>
              <a:lnSpc>
                <a:spcPts val="4900"/>
              </a:lnSpc>
            </a:pPr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BMI</a:t>
            </a:r>
            <a:endParaRPr lang="en-US" altLang="ko-KR" sz="40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ts val="4900"/>
              </a:lnSpc>
            </a:pPr>
            <a:r>
              <a:rPr lang="en-US" sz="4000" b="1" dirty="0" smtClean="0">
                <a:solidFill>
                  <a:schemeClr val="accent3"/>
                </a:solidFill>
              </a:rPr>
              <a:t>Class-XI</a:t>
            </a: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chemeClr val="accent3"/>
                </a:solidFill>
              </a:rPr>
              <a:t>Subject: Production Planning, Control &amp; Costing</a:t>
            </a: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chemeClr val="accent3"/>
                </a:solidFill>
              </a:rPr>
              <a:t>Chapter 5: Job Costing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8693244" y="4089351"/>
            <a:ext cx="332287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শিখন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ফল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hlinkClick r:id="rId4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1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5" grpId="0" animBg="1"/>
      <p:bldP spid="155" grpId="1" animBg="1"/>
      <p:bldP spid="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81647" y="2438659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8727" y="2438662"/>
            <a:ext cx="2085297" cy="2479187"/>
            <a:chOff x="1437138" y="2438661"/>
            <a:chExt cx="2085297" cy="2479187"/>
          </a:xfrm>
        </p:grpSpPr>
        <p:sp>
          <p:nvSpPr>
            <p:cNvPr id="9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0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1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3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4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5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6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7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8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19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0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1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2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3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4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5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6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7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8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29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0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1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2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3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4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5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6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7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8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39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0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1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2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3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4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5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6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7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8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49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0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1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2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3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4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5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6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7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8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59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0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1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2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3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4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5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6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7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8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69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0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2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3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4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5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6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7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8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79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chemeClr val="bg1"/>
                </a:solidFill>
              </a:endParaRPr>
            </a:p>
          </p:txBody>
        </p:sp>
      </p:grpSp>
      <p:sp>
        <p:nvSpPr>
          <p:cNvPr id="80" name="Donut 79"/>
          <p:cNvSpPr/>
          <p:nvPr/>
        </p:nvSpPr>
        <p:spPr>
          <a:xfrm>
            <a:off x="511635" y="1980695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bg1"/>
              </a:solidFill>
            </a:endParaRPr>
          </a:p>
        </p:txBody>
      </p:sp>
      <p:sp>
        <p:nvSpPr>
          <p:cNvPr id="81" name="Donut 80"/>
          <p:cNvSpPr/>
          <p:nvPr/>
        </p:nvSpPr>
        <p:spPr>
          <a:xfrm>
            <a:off x="320020" y="1805601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bg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114252" y="1206770"/>
            <a:ext cx="6286271" cy="818358"/>
            <a:chOff x="4113734" y="1462930"/>
            <a:chExt cx="7109040" cy="1122088"/>
          </a:xfrm>
        </p:grpSpPr>
        <p:sp>
          <p:nvSpPr>
            <p:cNvPr id="83" name="Rectangle 82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1597725"/>
              <a:ext cx="5736374" cy="8862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</a:rPr>
                <a:t>জব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ব্যয়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কি</a:t>
              </a:r>
              <a:r>
                <a:rPr lang="en-US" sz="3600" dirty="0" smtClean="0">
                  <a:solidFill>
                    <a:schemeClr val="bg1"/>
                  </a:solidFill>
                </a:rPr>
                <a:t> ?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607772" y="2473955"/>
            <a:ext cx="6220651" cy="823624"/>
            <a:chOff x="4878898" y="3243971"/>
            <a:chExt cx="7033000" cy="1129014"/>
          </a:xfrm>
        </p:grpSpPr>
        <p:sp>
          <p:nvSpPr>
            <p:cNvPr id="87" name="Rectangle 86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74398" y="3394747"/>
              <a:ext cx="5134511" cy="885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</a:rPr>
                <a:t>জব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ব্যয়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হিসাবের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বৈশিষ্ঠ্য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612277" y="3891261"/>
            <a:ext cx="6793660" cy="818361"/>
            <a:chOff x="4097345" y="5014192"/>
            <a:chExt cx="7680838" cy="1121796"/>
          </a:xfrm>
        </p:grpSpPr>
        <p:sp>
          <p:nvSpPr>
            <p:cNvPr id="91" name="Rectangle 90"/>
            <p:cNvSpPr/>
            <p:nvPr/>
          </p:nvSpPr>
          <p:spPr>
            <a:xfrm>
              <a:off x="4658243" y="5014192"/>
              <a:ext cx="6464272" cy="1104196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592845" y="5161590"/>
              <a:ext cx="6185338" cy="8859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</a:rPr>
                <a:t>জব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ব্যয়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হিসাবের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প্রকারভেদ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31052" y="132734"/>
            <a:ext cx="7187895" cy="1104202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শেষে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ছাত্র</a:t>
            </a:r>
            <a:r>
              <a:rPr lang="en-US" sz="3600" dirty="0" smtClean="0">
                <a:solidFill>
                  <a:schemeClr val="bg1"/>
                </a:solidFill>
              </a:rPr>
              <a:t>/</a:t>
            </a:r>
            <a:r>
              <a:rPr lang="en-US" sz="3600" dirty="0" err="1" smtClean="0">
                <a:solidFill>
                  <a:schemeClr val="bg1"/>
                </a:solidFill>
              </a:rPr>
              <a:t>ছাত্রীরা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শিখতে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251333" y="5145676"/>
            <a:ext cx="6574668" cy="1077218"/>
            <a:chOff x="4097345" y="4866260"/>
            <a:chExt cx="7433248" cy="1476638"/>
          </a:xfrm>
        </p:grpSpPr>
        <p:sp>
          <p:nvSpPr>
            <p:cNvPr id="96" name="Rectangle 95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92844" y="4866260"/>
              <a:ext cx="5937749" cy="1476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</a:rPr>
                <a:t>জব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ব্যয়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হিসাব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পদ্ধত্তির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গাণিতিক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সমস্যা</a:t>
              </a:r>
              <a:r>
                <a:rPr lang="en-US" sz="3200" dirty="0" smtClean="0">
                  <a:solidFill>
                    <a:schemeClr val="bg1"/>
                  </a:solidFill>
                </a:rPr>
                <a:t> ও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সমাধান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1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8100811" y="4089351"/>
            <a:ext cx="391530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পাঠ</a:t>
            </a:r>
            <a:r>
              <a:rPr lang="en-US" altLang="ko-KR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+mj-lt"/>
              </a:rPr>
              <a:t>আলোচনা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Donut 154"/>
          <p:cNvSpPr/>
          <p:nvPr/>
        </p:nvSpPr>
        <p:spPr>
          <a:xfrm>
            <a:off x="8822033" y="349101"/>
            <a:ext cx="2743201" cy="2548642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9186860" y="676529"/>
            <a:ext cx="2013545" cy="189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8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58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5" grpId="0" animBg="1"/>
      <p:bldP spid="155" grpId="1" animBg="1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xmlns="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xmlns="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BC03AA-169F-4419-A126-F4E1BD180237}"/>
              </a:ext>
            </a:extLst>
          </p:cNvPr>
          <p:cNvGrpSpPr/>
          <p:nvPr/>
        </p:nvGrpSpPr>
        <p:grpSpPr>
          <a:xfrm>
            <a:off x="742463" y="930930"/>
            <a:ext cx="2417985" cy="1875947"/>
            <a:chOff x="3651644" y="646994"/>
            <a:chExt cx="1975714" cy="18046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5F150D-6EE3-441C-96E9-7206FB7FDF52}"/>
                </a:ext>
              </a:extLst>
            </p:cNvPr>
            <p:cNvSpPr txBox="1"/>
            <p:nvPr/>
          </p:nvSpPr>
          <p:spPr>
            <a:xfrm>
              <a:off x="3651644" y="646994"/>
              <a:ext cx="1975714" cy="621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  <a:cs typeface="Arial" pitchFamily="34" charset="0"/>
                </a:rPr>
                <a:t>প্রশ্ন-১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86E8B7-E435-44A5-A987-101218C90CD7}"/>
                </a:ext>
              </a:extLst>
            </p:cNvPr>
            <p:cNvSpPr txBox="1"/>
            <p:nvPr/>
          </p:nvSpPr>
          <p:spPr>
            <a:xfrm>
              <a:off x="3651644" y="1415368"/>
              <a:ext cx="1975714" cy="103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জব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ব্যয়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হিসাব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কাকে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3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বলে</a:t>
              </a:r>
              <a:r>
                <a:rPr lang="en-US" altLang="ko-KR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?</a:t>
              </a:r>
              <a:endParaRPr lang="ko-KR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79B6115-46D6-4692-BC93-2E915541226B}"/>
              </a:ext>
            </a:extLst>
          </p:cNvPr>
          <p:cNvGrpSpPr/>
          <p:nvPr/>
        </p:nvGrpSpPr>
        <p:grpSpPr>
          <a:xfrm>
            <a:off x="3938547" y="960814"/>
            <a:ext cx="2417985" cy="4586766"/>
            <a:chOff x="3651644" y="675741"/>
            <a:chExt cx="1975714" cy="4412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8F85693-37E8-4A8E-BE1F-1A6E23876296}"/>
                </a:ext>
              </a:extLst>
            </p:cNvPr>
            <p:cNvSpPr txBox="1"/>
            <p:nvPr/>
          </p:nvSpPr>
          <p:spPr>
            <a:xfrm>
              <a:off x="3651644" y="675741"/>
              <a:ext cx="1975714" cy="680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err="1" smtClean="0">
                  <a:solidFill>
                    <a:schemeClr val="accent1"/>
                  </a:solidFill>
                  <a:cs typeface="Arial" pitchFamily="34" charset="0"/>
                </a:rPr>
                <a:t>উত্তর</a:t>
              </a:r>
              <a:r>
                <a:rPr lang="en-US" altLang="ko-KR" sz="4000" b="1" dirty="0" err="1">
                  <a:solidFill>
                    <a:schemeClr val="accent1"/>
                  </a:solidFill>
                  <a:cs typeface="Arial" pitchFamily="34" charset="0"/>
                </a:rPr>
                <a:t>ঃ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81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ক্রেতার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চাহিদা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ও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ফরমায়েশ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মোতাবেক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উৎপাদনকারী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যে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পণ্য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উৎপাদন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করে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থাকে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তার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ব্যয়কে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জব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ব্যয়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(Job Costing)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বলে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10302239" y="110281"/>
            <a:ext cx="1752599" cy="7233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2400" dirty="0" err="1" smtClean="0">
                <a:solidFill>
                  <a:schemeClr val="bg1"/>
                </a:solidFill>
              </a:rPr>
              <a:t>পাঠ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আলোচনা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xmlns="" id="{4A2AE1CA-A021-4941-8D77-7B2B6BB8934E}"/>
              </a:ext>
            </a:extLst>
          </p:cNvPr>
          <p:cNvSpPr/>
          <p:nvPr/>
        </p:nvSpPr>
        <p:spPr>
          <a:xfrm>
            <a:off x="7104306" y="818362"/>
            <a:ext cx="4813374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06" y="869594"/>
            <a:ext cx="4813374" cy="532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508</Words>
  <Application>Microsoft Office PowerPoint</Application>
  <PresentationFormat>Custom</PresentationFormat>
  <Paragraphs>165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156</cp:revision>
  <dcterms:created xsi:type="dcterms:W3CDTF">2020-01-20T05:08:25Z</dcterms:created>
  <dcterms:modified xsi:type="dcterms:W3CDTF">2020-06-25T09:07:09Z</dcterms:modified>
</cp:coreProperties>
</file>