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8" r:id="rId3"/>
    <p:sldId id="259" r:id="rId4"/>
    <p:sldId id="268" r:id="rId5"/>
    <p:sldId id="263" r:id="rId6"/>
    <p:sldId id="264" r:id="rId7"/>
    <p:sldId id="265" r:id="rId8"/>
    <p:sldId id="266" r:id="rId9"/>
    <p:sldId id="267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4"/>
    <p:penClr>
      <a:srgbClr val="FF0000"/>
    </p:penClr>
  </p:showPr>
  <p:clrMru>
    <a:srgbClr val="A6C36B"/>
    <a:srgbClr val="C1E1D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8EB7-1C7E-4B01-85EC-9AC24E73346D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B5D3-1FDB-4BB3-9118-15D1D4F9B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8EB7-1C7E-4B01-85EC-9AC24E73346D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B5D3-1FDB-4BB3-9118-15D1D4F9B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8EB7-1C7E-4B01-85EC-9AC24E73346D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B5D3-1FDB-4BB3-9118-15D1D4F9B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8EB7-1C7E-4B01-85EC-9AC24E73346D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B5D3-1FDB-4BB3-9118-15D1D4F9B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8EB7-1C7E-4B01-85EC-9AC24E73346D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B5D3-1FDB-4BB3-9118-15D1D4F9B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8EB7-1C7E-4B01-85EC-9AC24E73346D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B5D3-1FDB-4BB3-9118-15D1D4F9B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8EB7-1C7E-4B01-85EC-9AC24E73346D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B5D3-1FDB-4BB3-9118-15D1D4F9B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8EB7-1C7E-4B01-85EC-9AC24E73346D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B5D3-1FDB-4BB3-9118-15D1D4F9B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8EB7-1C7E-4B01-85EC-9AC24E73346D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B5D3-1FDB-4BB3-9118-15D1D4F9B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8EB7-1C7E-4B01-85EC-9AC24E73346D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B5D3-1FDB-4BB3-9118-15D1D4F9B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8EB7-1C7E-4B01-85EC-9AC24E73346D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B5D3-1FDB-4BB3-9118-15D1D4F9B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 l="-1000" t="9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98EB7-1C7E-4B01-85EC-9AC24E73346D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AB5D3-1FDB-4BB3-9118-15D1D4F9B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838200"/>
            <a:ext cx="7213600" cy="541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62200" y="1524000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স্বাগতম</a:t>
            </a:r>
            <a:r>
              <a:rPr lang="bn-BD" sz="96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9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BD" dirty="0" smtClean="0">
                <a:latin typeface="Nikosh" pitchFamily="2" charset="0"/>
                <a:cs typeface="Nikosh" pitchFamily="2" charset="0"/>
              </a:rPr>
              <a:t>সামাজিক বনায়ন বাস্তবায়ন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স্থান নির্বাচন</a:t>
            </a:r>
          </a:p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এলাকা পরিদর্শন</a:t>
            </a:r>
          </a:p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বনায়ন মডেল নির্বাচন ও বৃক্ষ প্রজাতি নির্বাচন</a:t>
            </a:r>
          </a:p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উপকারভোগী শনাক্তকরণ ও প্রশিক্ষণ </a:t>
            </a:r>
          </a:p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অংশীদারীত্বের চুক্তিনামা</a:t>
            </a:r>
          </a:p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ঋণ সুবিধা ও সঞ্চয়</a:t>
            </a:r>
          </a:p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জমি প্রস্তুতকরন</a:t>
            </a:r>
          </a:p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গর্ত খনন</a:t>
            </a:r>
          </a:p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সার প্রয়োগ</a:t>
            </a:r>
          </a:p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চারা রোপণ</a:t>
            </a:r>
          </a:p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চারার পরিচর্যা</a:t>
            </a:r>
          </a:p>
          <a:p>
            <a:endParaRPr lang="bn-BD" sz="2000" dirty="0" smtClean="0"/>
          </a:p>
          <a:p>
            <a:endParaRPr lang="bn-BD" sz="20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7772400" cy="914400"/>
          </a:xfrm>
          <a:solidFill>
            <a:schemeClr val="accent2"/>
          </a:solidFill>
        </p:spPr>
        <p:txBody>
          <a:bodyPr/>
          <a:lstStyle/>
          <a:p>
            <a:r>
              <a:rPr lang="bn-BD" dirty="0" smtClean="0">
                <a:latin typeface="Nikosh" pitchFamily="2" charset="0"/>
                <a:cs typeface="Nikosh" pitchFamily="2" charset="0"/>
              </a:rPr>
              <a:t>জোড়ায় কাজ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962400"/>
            <a:ext cx="6858000" cy="23622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bn-BD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বন ও বনায়নের মধ্যে পার্থক্য কি?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bn-BD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ম্যানগ্রোভ বনের বৈশিষ্ট্য সমুহ কী কী?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bn-BD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সামাজিক বনায়ন গুরুত্বপূর্ণ কেন?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bn-BD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চারা রোপণের জন্য কী কী পদক্ষেপ নিতে হয়?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bn-BD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চারা রোপনে গর্তের মাপ কেমন হতে হবে?</a:t>
            </a:r>
            <a:endParaRPr lang="en-US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Content Placeholder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333146"/>
            <a:ext cx="2702928" cy="2248254"/>
          </a:xfrm>
          <a:prstGeom prst="rect">
            <a:avLst/>
          </a:prstGeom>
        </p:spPr>
      </p:pic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04800"/>
            <a:ext cx="6705600" cy="8382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bn-BD" dirty="0" smtClean="0">
                <a:latin typeface="Nikosh" pitchFamily="2" charset="0"/>
                <a:cs typeface="Nikosh" pitchFamily="2" charset="0"/>
              </a:rPr>
              <a:t>মূল্যায়ন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600200"/>
            <a:ext cx="6858000" cy="4191000"/>
          </a:xfrm>
          <a:solidFill>
            <a:schemeClr val="accent3">
              <a:lumMod val="75000"/>
            </a:schemeClr>
          </a:solidFill>
        </p:spPr>
        <p:txBody>
          <a:bodyPr>
            <a:normAutofit fontScale="62500" lnSpcReduction="20000"/>
          </a:bodyPr>
          <a:lstStyle/>
          <a:p>
            <a:pPr algn="l">
              <a:buFont typeface="Wingdings" pitchFamily="2" charset="2"/>
              <a:buChar char="Ø"/>
            </a:pPr>
            <a:r>
              <a:rPr lang="bn-BD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কোন বনের মাটি ক্ষারীয়?</a:t>
            </a:r>
          </a:p>
          <a:p>
            <a:pPr algn="l"/>
            <a:r>
              <a:rPr lang="bn-BD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ক) পাহাড়ি বন খ) শালবন </a:t>
            </a:r>
          </a:p>
          <a:p>
            <a:pPr algn="l"/>
            <a:r>
              <a:rPr lang="bn-BD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গ) ম্যানগ্রোভ বন ঘ) কৃষি বন</a:t>
            </a:r>
            <a:endParaRPr lang="en-US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l"/>
            <a:endParaRPr lang="bn-BD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bn-BD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সড়ক ও বাঁধ বনে রোপণ উপযোগী বৃক্ষ কোনটি? </a:t>
            </a:r>
          </a:p>
          <a:p>
            <a:pPr algn="l"/>
            <a:r>
              <a:rPr lang="bn-BD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ক) আকাশমণি খ) ডালিম  </a:t>
            </a:r>
          </a:p>
          <a:p>
            <a:pPr algn="l"/>
            <a:r>
              <a:rPr lang="bn-BD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গ) খেজুর ঘ) জবা</a:t>
            </a:r>
            <a:endParaRPr lang="en-US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l"/>
            <a:endParaRPr lang="bn-BD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bn-BD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সামাজিক বনের আয়ের শতকরা কত অংশ বনায়নকারী প্রতিষ্ঠান নেয়? </a:t>
            </a:r>
          </a:p>
          <a:p>
            <a:pPr algn="l"/>
            <a:r>
              <a:rPr lang="bn-BD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ক) 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5     </a:t>
            </a:r>
            <a:r>
              <a:rPr lang="bn-BD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খ)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15</a:t>
            </a:r>
            <a:r>
              <a:rPr lang="bn-BD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  </a:t>
            </a:r>
            <a:r>
              <a:rPr lang="bn-BD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গ) 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20     </a:t>
            </a:r>
            <a:r>
              <a:rPr lang="bn-BD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ঘ)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30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গর্তে সার প্রয়োগের কতদিন পর চারা রোপন করতে হয়? </a:t>
            </a:r>
          </a:p>
          <a:p>
            <a:pPr algn="l"/>
            <a:r>
              <a:rPr lang="bn-BD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ক) 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1-5  </a:t>
            </a:r>
            <a:r>
              <a:rPr lang="bn-BD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খ) 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5-10   </a:t>
            </a:r>
            <a:r>
              <a:rPr lang="bn-BD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গ) 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10-15   </a:t>
            </a:r>
            <a:r>
              <a:rPr lang="bn-BD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ঘ) 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15-20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304800"/>
            <a:ext cx="5410200" cy="9906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bn-BD" dirty="0" smtClean="0">
                <a:latin typeface="Nikosh" pitchFamily="2" charset="0"/>
                <a:cs typeface="Nikosh" pitchFamily="2" charset="0"/>
              </a:rPr>
              <a:t>বাড়ির কাজ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5562600"/>
            <a:ext cx="5410200" cy="7620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bn-BD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বনের পরিবেশগত গুরুত্ব বর্ণনা কর।</a:t>
            </a:r>
            <a:endParaRPr lang="en-US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endParaRPr lang="en-US" dirty="0"/>
          </a:p>
        </p:txBody>
      </p:sp>
      <p:pic>
        <p:nvPicPr>
          <p:cNvPr id="4" name="Content Placeholder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295400"/>
            <a:ext cx="5410200" cy="4254500"/>
          </a:xfrm>
          <a:prstGeom prst="rect">
            <a:avLst/>
          </a:prstGeom>
        </p:spPr>
      </p:pic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ধন্যবাদ জানানোর জন্য সুন্দর কিছু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1" y="990600"/>
            <a:ext cx="7012690" cy="466344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ngladesh-Agricultural-Universit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00"/>
            <a:ext cx="9151372" cy="5562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2971800" cy="641350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3200" dirty="0" smtClean="0">
                <a:latin typeface="Nikosh" pitchFamily="2" charset="0"/>
                <a:cs typeface="Nikosh" pitchFamily="2" charset="0"/>
              </a:rPr>
              <a:t>পরিচিতি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4114800"/>
            <a:ext cx="3657600" cy="2209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বিষয়ঃ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কৃষিশিক্ষা </a:t>
            </a:r>
          </a:p>
          <a:p>
            <a:pPr algn="ctr">
              <a:buNone/>
            </a:pP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শ্রেণিঃ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দ্বাদশ</a:t>
            </a:r>
            <a:endParaRPr lang="en-US" sz="2800" dirty="0" smtClean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অধ্যায়ঃ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চতুর্থ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(বনায়ন) </a:t>
            </a:r>
            <a:endParaRPr lang="en-US" sz="2800" dirty="0" smtClean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সময়ঃ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৪০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মিনিট</a:t>
            </a:r>
            <a:endParaRPr lang="en-US" sz="28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24200" y="1219200"/>
            <a:ext cx="2895600" cy="1981200"/>
          </a:xfrm>
        </p:spPr>
        <p:txBody>
          <a:bodyPr/>
          <a:lstStyle/>
          <a:p>
            <a:pPr algn="ctr"/>
            <a:r>
              <a:rPr lang="bn-BD" sz="3200" dirty="0" smtClean="0">
                <a:latin typeface="Nikosh" pitchFamily="2" charset="0"/>
                <a:cs typeface="Nikosh" pitchFamily="2" charset="0"/>
              </a:rPr>
              <a:t>মাহমুদা নাছরিন  </a:t>
            </a:r>
            <a:endParaRPr lang="en-US" sz="3200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1800" dirty="0" smtClean="0">
                <a:latin typeface="Nikosh" pitchFamily="2" charset="0"/>
                <a:cs typeface="Nikosh" pitchFamily="2" charset="0"/>
              </a:rPr>
              <a:t>   </a:t>
            </a:r>
            <a:r>
              <a:rPr lang="en-US" sz="1800" dirty="0" err="1" smtClean="0">
                <a:latin typeface="Nikosh" pitchFamily="2" charset="0"/>
                <a:cs typeface="Nikosh" pitchFamily="2" charset="0"/>
              </a:rPr>
              <a:t>প্রভাষক</a:t>
            </a:r>
            <a:r>
              <a:rPr lang="en-US" sz="1800" dirty="0" smtClean="0">
                <a:latin typeface="Nikosh" pitchFamily="2" charset="0"/>
                <a:cs typeface="Nikosh" pitchFamily="2" charset="0"/>
              </a:rPr>
              <a:t> (</a:t>
            </a:r>
            <a:r>
              <a:rPr lang="bn-BD" sz="1800" dirty="0" smtClean="0">
                <a:latin typeface="Nikosh" pitchFamily="2" charset="0"/>
                <a:cs typeface="Nikosh" pitchFamily="2" charset="0"/>
              </a:rPr>
              <a:t>কৃষিশিক্ষা</a:t>
            </a:r>
            <a:r>
              <a:rPr lang="en-US" sz="1800" dirty="0" smtClean="0">
                <a:latin typeface="Nikosh" pitchFamily="2" charset="0"/>
                <a:cs typeface="Nikosh" pitchFamily="2" charset="0"/>
              </a:rPr>
              <a:t>)</a:t>
            </a:r>
          </a:p>
          <a:p>
            <a:pPr algn="ctr"/>
            <a:r>
              <a:rPr lang="en-US" sz="1800" dirty="0" smtClean="0">
                <a:latin typeface="Nikosh" pitchFamily="2" charset="0"/>
                <a:cs typeface="Nikosh" pitchFamily="2" charset="0"/>
              </a:rPr>
              <a:t>   </a:t>
            </a:r>
            <a:r>
              <a:rPr lang="bn-BD" sz="1800" dirty="0" smtClean="0">
                <a:latin typeface="Nikosh" pitchFamily="2" charset="0"/>
                <a:cs typeface="Nikosh" pitchFamily="2" charset="0"/>
              </a:rPr>
              <a:t>হাফেজ জিয়াউর রহমান</a:t>
            </a:r>
            <a:r>
              <a:rPr lang="en-US" sz="1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800" dirty="0" err="1" smtClean="0">
                <a:latin typeface="Nikosh" pitchFamily="2" charset="0"/>
                <a:cs typeface="Nikosh" pitchFamily="2" charset="0"/>
              </a:rPr>
              <a:t>ডিগ্রি</a:t>
            </a:r>
            <a:r>
              <a:rPr lang="en-US" sz="1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800" dirty="0" err="1" smtClean="0">
                <a:latin typeface="Nikosh" pitchFamily="2" charset="0"/>
                <a:cs typeface="Nikosh" pitchFamily="2" charset="0"/>
              </a:rPr>
              <a:t>কলেজ</a:t>
            </a:r>
            <a:r>
              <a:rPr lang="bn-BD" sz="18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1800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1800" dirty="0" smtClean="0">
                <a:latin typeface="Nikosh" pitchFamily="2" charset="0"/>
                <a:cs typeface="Nikosh" pitchFamily="2" charset="0"/>
              </a:rPr>
              <a:t>   </a:t>
            </a:r>
            <a:r>
              <a:rPr lang="bn-BD" sz="1800" dirty="0" smtClean="0">
                <a:latin typeface="Nikosh" pitchFamily="2" charset="0"/>
                <a:cs typeface="Nikosh" pitchFamily="2" charset="0"/>
              </a:rPr>
              <a:t>শ্যামগঞ্জ, পূর্বধলা, নেত্রকোনা</a:t>
            </a:r>
            <a:endParaRPr lang="en-US" sz="1800" dirty="0" smtClean="0">
              <a:latin typeface="Nikosh" pitchFamily="2" charset="0"/>
              <a:cs typeface="Nikosh" pitchFamily="2" charset="0"/>
            </a:endParaRPr>
          </a:p>
          <a:p>
            <a:endParaRPr lang="en-US" dirty="0"/>
          </a:p>
        </p:txBody>
      </p:sp>
      <p:pic>
        <p:nvPicPr>
          <p:cNvPr id="8" name="Picture 7" descr="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14400"/>
            <a:ext cx="2971800" cy="3711859"/>
          </a:xfrm>
          <a:prstGeom prst="rect">
            <a:avLst/>
          </a:prstGeom>
        </p:spPr>
      </p:pic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6-3-1910150406-19101504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505200"/>
            <a:ext cx="4305300" cy="2743200"/>
          </a:xfrm>
          <a:prstGeom prst="rect">
            <a:avLst/>
          </a:prstGeom>
        </p:spPr>
      </p:pic>
      <p:pic>
        <p:nvPicPr>
          <p:cNvPr id="3" name="Picture 2" descr="fores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1" y="1"/>
            <a:ext cx="3809999" cy="2688365"/>
          </a:xfrm>
          <a:prstGeom prst="rect">
            <a:avLst/>
          </a:prstGeom>
        </p:spPr>
      </p:pic>
      <p:pic>
        <p:nvPicPr>
          <p:cNvPr id="4" name="Picture 3" descr="index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1" y="-1"/>
            <a:ext cx="4377164" cy="2654725"/>
          </a:xfrm>
          <a:prstGeom prst="rect">
            <a:avLst/>
          </a:prstGeom>
        </p:spPr>
      </p:pic>
      <p:pic>
        <p:nvPicPr>
          <p:cNvPr id="5" name="Picture 4" descr="index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3505200"/>
            <a:ext cx="4136192" cy="2667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28194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" pitchFamily="2" charset="0"/>
                <a:cs typeface="Nikosh" pitchFamily="2" charset="0"/>
              </a:rPr>
              <a:t>ছবিতে কি দেখতে পাচ্ছ?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362200" y="5791200"/>
            <a:ext cx="4038600" cy="685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bn-BD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আজকের </a:t>
            </a:r>
            <a:r>
              <a:rPr lang="en-US" sz="24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পাঠঃ</a:t>
            </a:r>
            <a:r>
              <a:rPr lang="en-US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2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বনায়ন</a:t>
            </a:r>
            <a:endParaRPr lang="en-US" sz="2400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lkboard-illustration-png-clip-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75"/>
            <a:ext cx="9144000" cy="6334125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6324600" cy="2971800"/>
          </a:xfrm>
        </p:spPr>
        <p:txBody>
          <a:bodyPr>
            <a:normAutofit fontScale="40000" lnSpcReduction="20000"/>
          </a:bodyPr>
          <a:lstStyle/>
          <a:p>
            <a:pPr marL="0" lvl="6" algn="l">
              <a:buFont typeface="Wingdings" pitchFamily="2" charset="2"/>
              <a:buChar char="v"/>
            </a:pPr>
            <a:r>
              <a:rPr lang="bn-BD" sz="7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বন ও বনায়নের ধারনা ব্যাখ্যা করতে </a:t>
            </a:r>
            <a:r>
              <a:rPr lang="bn-BD" sz="7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পারবে।</a:t>
            </a:r>
            <a:endParaRPr lang="bn-BD" sz="7400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bn-BD" sz="7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বনের শ্রেনিবিভাগ ও বনায়নের প্রকারভেদ বর্ণনা  করতে </a:t>
            </a:r>
            <a:r>
              <a:rPr lang="bn-BD" sz="7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পারবে।  </a:t>
            </a:r>
            <a:endParaRPr lang="bn-BD" sz="7400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bn-BD" sz="7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সামাজিক বনায়নের উপকারভোগী সম্পর্কে ব্যাখ্যা করতে </a:t>
            </a:r>
            <a:r>
              <a:rPr lang="bn-BD" sz="7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পারবে।</a:t>
            </a:r>
            <a:endParaRPr lang="bn-BD" sz="7400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bn-BD" sz="7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সামাজিক বনায়ন সফল  ভাবে বাস্তবায়নের উপায় ব্যাখ্যা করতে </a:t>
            </a:r>
            <a:r>
              <a:rPr lang="bn-BD" sz="7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পারবে।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514600" y="685800"/>
            <a:ext cx="3657600" cy="990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শিখন ফল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2133600"/>
            <a:ext cx="3276600" cy="5478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n-BD" sz="3200" dirty="0" smtClean="0">
                <a:latin typeface="Nikosh" pitchFamily="2" charset="0"/>
                <a:cs typeface="Nikosh" pitchFamily="2" charset="0"/>
              </a:rPr>
              <a:t>এই পাঠ শেষে শিক্ষার্থীরা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halkboard-illustration-png-clip-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" y="142875"/>
            <a:ext cx="8667750" cy="633412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981200"/>
            <a:ext cx="6400800" cy="1752600"/>
          </a:xfrm>
        </p:spPr>
        <p:txBody>
          <a:bodyPr>
            <a:normAutofit fontScale="92500"/>
          </a:bodyPr>
          <a:lstStyle/>
          <a:p>
            <a:pPr algn="l"/>
            <a:r>
              <a:rPr lang="bn-BD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প্রাকৃতিক বা কৃত্রিমভাবে সৃষ্ট বৃক্ষ, গুল্ম, লতাপাতা দ্বারা আচ্ছাদিত এলাকা যেখানে পশুপাখি, পোকামাকড়সহ বিভিন্ন জীব বাস করে তাকে বন বলে।</a:t>
            </a:r>
            <a:endParaRPr lang="en-US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667000" y="609600"/>
            <a:ext cx="3657600" cy="1219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বন কাকে বলে?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810000"/>
            <a:ext cx="7010400" cy="1323439"/>
          </a:xfrm>
          <a:prstGeom prst="rect">
            <a:avLst/>
          </a:prstGeom>
          <a:solidFill>
            <a:srgbClr val="A6C36B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" pitchFamily="2" charset="0"/>
                <a:cs typeface="Nikosh" pitchFamily="2" charset="0"/>
              </a:rPr>
              <a:t>‘Forest’ </a:t>
            </a:r>
            <a:r>
              <a:rPr lang="bn-BD" sz="2000" dirty="0" smtClean="0">
                <a:latin typeface="Nikosh" pitchFamily="2" charset="0"/>
                <a:cs typeface="Nikosh" pitchFamily="2" charset="0"/>
              </a:rPr>
              <a:t>শব্দটি ল্যাটিন শব্দ 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‘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Fories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’ </a:t>
            </a:r>
            <a:r>
              <a:rPr lang="bn-BD" sz="2000" dirty="0" smtClean="0">
                <a:latin typeface="Nikosh" pitchFamily="2" charset="0"/>
                <a:cs typeface="Nikosh" pitchFamily="2" charset="0"/>
              </a:rPr>
              <a:t>থেকে সৃষ্ট।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‘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Fories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’ </a:t>
            </a:r>
            <a:r>
              <a:rPr lang="bn-BD" sz="2000" dirty="0" smtClean="0">
                <a:latin typeface="Nikosh" pitchFamily="2" charset="0"/>
                <a:cs typeface="Nikosh" pitchFamily="2" charset="0"/>
              </a:rPr>
              <a:t>শব্দের ইংরেজি অর্থ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outside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000" dirty="0" smtClean="0">
                <a:latin typeface="Nikosh" pitchFamily="2" charset="0"/>
                <a:cs typeface="Nikosh" pitchFamily="2" charset="0"/>
              </a:rPr>
              <a:t>বা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far from household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000" dirty="0" smtClean="0">
                <a:latin typeface="Nikosh" pitchFamily="2" charset="0"/>
                <a:cs typeface="Nikosh" pitchFamily="2" charset="0"/>
              </a:rPr>
              <a:t>অর্থাৎ বসতবাড়ি থেকে দুরের স্থান। সাধারনত লোকালয় থেকে দূরে বৃক্ষরাজি দ্বারা আচ্ছাদিত বিস্তীর্ণ এলাকাকে বন বলা হয়। বন সব ধরনের জীবের প্রাকৃতিক আবাসস্থল ।  </a:t>
            </a:r>
            <a:endParaRPr lang="en-US" sz="2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599"/>
            <a:ext cx="8305800" cy="41677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4572000"/>
            <a:ext cx="8458200" cy="18158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u="sng" dirty="0" smtClean="0">
                <a:latin typeface="Nikosh" pitchFamily="2" charset="0"/>
                <a:cs typeface="Nikosh" pitchFamily="2" charset="0"/>
              </a:rPr>
              <a:t>বনঃ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প্রাকৃতিক বা কৃত্রিমভাবে সৃষ্ট বৃক্ষ, গুল্ম, লতাপাতা দ্বারা আচ্ছাদিত এলাকা যেখানে পশুপাখি পোকামাকড় সহবিভিন্ন জীব বাস করে তাকে বন বলে।</a:t>
            </a:r>
          </a:p>
          <a:p>
            <a:r>
              <a:rPr lang="bn-BD" sz="2800" u="sng" dirty="0" smtClean="0">
                <a:latin typeface="Nikosh" pitchFamily="2" charset="0"/>
                <a:cs typeface="Nikosh" pitchFamily="2" charset="0"/>
              </a:rPr>
              <a:t>বনায়নঃ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বিজ্ঞানসম্মত উপায়ে বৃক্ষরোপণ ও প্রাণীকুল সংরক্ষণ ব্যস্থাপনাকে বনায়ন বলে 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924800" cy="960438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bn-BD" dirty="0" smtClean="0">
                <a:latin typeface="Nikosh" pitchFamily="2" charset="0"/>
                <a:cs typeface="Nikosh" pitchFamily="2" charset="0"/>
              </a:rPr>
              <a:t>বনের শ্রেণিবিভাগ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7924800" cy="45243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endParaRPr lang="bn-BD" sz="2400" b="1" u="sng" dirty="0" smtClean="0"/>
          </a:p>
          <a:p>
            <a:pPr>
              <a:buNone/>
            </a:pPr>
            <a:r>
              <a:rPr lang="bn-BD" sz="2400" dirty="0" smtClean="0">
                <a:latin typeface="Nikosh" pitchFamily="2" charset="0"/>
                <a:cs typeface="Nikosh" pitchFamily="2" charset="0"/>
              </a:rPr>
              <a:t>উৎপত্তির ভিত্তিতে- </a:t>
            </a:r>
          </a:p>
          <a:p>
            <a:pPr>
              <a:buNone/>
            </a:pPr>
            <a:endParaRPr lang="bn-BD" sz="2400" dirty="0" smtClean="0">
              <a:latin typeface="Nikosh" pitchFamily="2" charset="0"/>
              <a:cs typeface="Nikosh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2400" dirty="0" smtClean="0">
                <a:latin typeface="Nikosh" pitchFamily="2" charset="0"/>
                <a:cs typeface="Nikosh" pitchFamily="2" charset="0"/>
              </a:rPr>
              <a:t>প্রাকৃতিক বন</a:t>
            </a:r>
          </a:p>
          <a:p>
            <a:pPr>
              <a:buFont typeface="Wingdings" pitchFamily="2" charset="2"/>
              <a:buChar char="Ø"/>
            </a:pPr>
            <a:r>
              <a:rPr lang="bn-BD" sz="2400" dirty="0" smtClean="0">
                <a:latin typeface="Nikosh" pitchFamily="2" charset="0"/>
                <a:cs typeface="Nikosh" pitchFamily="2" charset="0"/>
              </a:rPr>
              <a:t>কৃত্রিম বন</a:t>
            </a:r>
          </a:p>
          <a:p>
            <a:endParaRPr lang="bn-BD" sz="24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bn-BD" sz="2400" dirty="0" smtClean="0">
                <a:latin typeface="Nikosh" pitchFamily="2" charset="0"/>
                <a:cs typeface="Nikosh" pitchFamily="2" charset="0"/>
              </a:rPr>
              <a:t>প্রকৃতি অবস্থান ও বিস্ততির ভিত্তিতে-</a:t>
            </a:r>
          </a:p>
          <a:p>
            <a:pPr>
              <a:buNone/>
            </a:pPr>
            <a:endParaRPr lang="bn-BD" sz="2400" dirty="0" smtClean="0">
              <a:latin typeface="Nikosh" pitchFamily="2" charset="0"/>
              <a:cs typeface="Nikosh" pitchFamily="2" charset="0"/>
            </a:endParaRPr>
          </a:p>
          <a:p>
            <a:pPr marL="400050" indent="-400050">
              <a:buFont typeface="Wingdings" pitchFamily="2" charset="2"/>
              <a:buChar char="v"/>
            </a:pPr>
            <a:r>
              <a:rPr lang="bn-BD" sz="2400" dirty="0" smtClean="0">
                <a:latin typeface="Nikosh" pitchFamily="2" charset="0"/>
                <a:cs typeface="Nikosh" pitchFamily="2" charset="0"/>
              </a:rPr>
              <a:t>পাহারী বন</a:t>
            </a:r>
          </a:p>
          <a:p>
            <a:pPr marL="400050" indent="-400050">
              <a:buFont typeface="Wingdings" pitchFamily="2" charset="2"/>
              <a:buChar char="v"/>
            </a:pPr>
            <a:r>
              <a:rPr lang="bn-BD" sz="2400" dirty="0" smtClean="0">
                <a:latin typeface="Nikosh" pitchFamily="2" charset="0"/>
                <a:cs typeface="Nikosh" pitchFamily="2" charset="0"/>
              </a:rPr>
              <a:t>ম্যানগ্রোভ বন</a:t>
            </a:r>
          </a:p>
          <a:p>
            <a:pPr marL="400050" indent="-400050">
              <a:buFont typeface="Wingdings" pitchFamily="2" charset="2"/>
              <a:buChar char="v"/>
            </a:pPr>
            <a:r>
              <a:rPr lang="bn-BD" sz="2400" dirty="0" smtClean="0">
                <a:latin typeface="Nikosh" pitchFamily="2" charset="0"/>
                <a:cs typeface="Nikosh" pitchFamily="2" charset="0"/>
              </a:rPr>
              <a:t>সমতল ভূমির বন</a:t>
            </a:r>
          </a:p>
          <a:p>
            <a:pPr marL="400050" indent="-400050">
              <a:buFont typeface="Wingdings" pitchFamily="2" charset="2"/>
              <a:buChar char="v"/>
            </a:pPr>
            <a:r>
              <a:rPr lang="bn-BD" sz="2400" dirty="0" smtClean="0">
                <a:latin typeface="Nikosh" pitchFamily="2" charset="0"/>
                <a:cs typeface="Nikosh" pitchFamily="2" charset="0"/>
              </a:rPr>
              <a:t>সামাজিক বন  </a:t>
            </a: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  <a:solidFill>
            <a:schemeClr val="accent5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bn-BD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সামাজিক বনায়নের প্রকারভেদ</a:t>
            </a:r>
            <a:endParaRPr lang="en-US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7924800" cy="32004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00050" indent="-400050" algn="l">
              <a:buFont typeface="Wingdings" pitchFamily="2" charset="2"/>
              <a:buChar char="q"/>
            </a:pPr>
            <a:r>
              <a:rPr lang="bn-BD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সড়ক ও বাঁধ বন   </a:t>
            </a:r>
          </a:p>
          <a:p>
            <a:pPr marL="400050" indent="-400050" algn="l">
              <a:buFont typeface="Wingdings" pitchFamily="2" charset="2"/>
              <a:buChar char="q"/>
            </a:pPr>
            <a:r>
              <a:rPr lang="bn-BD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কৃষি বন</a:t>
            </a:r>
          </a:p>
          <a:p>
            <a:pPr marL="400050" indent="-400050" algn="l">
              <a:buFont typeface="Wingdings" pitchFamily="2" charset="2"/>
              <a:buChar char="q"/>
            </a:pPr>
            <a:r>
              <a:rPr lang="bn-BD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বসতবাড়ির বন</a:t>
            </a:r>
          </a:p>
          <a:p>
            <a:pPr marL="400050" indent="-400050" algn="l">
              <a:buFont typeface="Wingdings" pitchFamily="2" charset="2"/>
              <a:buChar char="q"/>
            </a:pPr>
            <a:r>
              <a:rPr lang="bn-BD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প্রাতিষ্ঠানিক বন </a:t>
            </a:r>
          </a:p>
          <a:p>
            <a:endParaRPr lang="en-US" dirty="0"/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28600"/>
            <a:ext cx="6019800" cy="91439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bn-BD" sz="3200" dirty="0" smtClean="0">
                <a:latin typeface="Nikosh" pitchFamily="2" charset="0"/>
                <a:cs typeface="Nikosh" pitchFamily="2" charset="0"/>
              </a:rPr>
              <a:t>সামাজিক বনায়নের উপকারভোগী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257800"/>
            <a:ext cx="5943600" cy="12192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bn-BD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সামাজিক বন থেকে যেসব ব্যক্তি, গোষ্ঠী, বা প্রতিষ্ঠান আর্থিকভাবে লাভবান হয় তারাই হল সামাজিক বনের উপকারভোগী</a:t>
            </a:r>
            <a:endParaRPr lang="en-US" sz="28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5" name="Picture 4" descr="100919824_3273570186009406_1692170192106291200_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295400"/>
            <a:ext cx="5943600" cy="3866833"/>
          </a:xfrm>
          <a:prstGeom prst="rect">
            <a:avLst/>
          </a:prstGeom>
        </p:spPr>
      </p:pic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417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পরিচিতি</vt:lpstr>
      <vt:lpstr>Slide 3</vt:lpstr>
      <vt:lpstr>Slide 4</vt:lpstr>
      <vt:lpstr>Slide 5</vt:lpstr>
      <vt:lpstr>Slide 6</vt:lpstr>
      <vt:lpstr>বনের শ্রেণিবিভাগ </vt:lpstr>
      <vt:lpstr>সামাজিক বনায়নের প্রকারভেদ</vt:lpstr>
      <vt:lpstr>সামাজিক বনায়নের উপকারভোগী</vt:lpstr>
      <vt:lpstr>সামাজিক বনায়ন বাস্তবায়ন</vt:lpstr>
      <vt:lpstr>জোড়ায় কাজ </vt:lpstr>
      <vt:lpstr>মূল্যায়ন</vt:lpstr>
      <vt:lpstr>বাড়ির কাজ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</dc:creator>
  <cp:lastModifiedBy>A</cp:lastModifiedBy>
  <cp:revision>57</cp:revision>
  <dcterms:created xsi:type="dcterms:W3CDTF">2020-06-01T10:11:56Z</dcterms:created>
  <dcterms:modified xsi:type="dcterms:W3CDTF">2020-06-25T09:29:47Z</dcterms:modified>
</cp:coreProperties>
</file>