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0" r:id="rId3"/>
    <p:sldId id="271" r:id="rId4"/>
    <p:sldId id="257" r:id="rId5"/>
    <p:sldId id="272" r:id="rId6"/>
    <p:sldId id="273" r:id="rId7"/>
    <p:sldId id="274" r:id="rId8"/>
    <p:sldId id="289" r:id="rId9"/>
    <p:sldId id="275" r:id="rId10"/>
    <p:sldId id="282" r:id="rId11"/>
    <p:sldId id="280" r:id="rId12"/>
    <p:sldId id="281" r:id="rId13"/>
    <p:sldId id="276" r:id="rId14"/>
    <p:sldId id="283" r:id="rId15"/>
    <p:sldId id="286" r:id="rId16"/>
    <p:sldId id="290" r:id="rId17"/>
    <p:sldId id="288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02B"/>
    <a:srgbClr val="A8B85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22E4EC-F1A3-4969-87E8-F247342BC459}" v="425" dt="2020-06-15T15:21:41.132"/>
    <p1510:client id="{90E48698-ABE8-4DCE-99ED-0C566FFD6E1F}" v="2850" dt="2020-06-15T17:01:12.161"/>
    <p1510:client id="{A879EF55-A9FB-4C6A-BFB4-FD1E2F62AA53}" v="2589" dt="2020-06-14T19:09:30.917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5274" autoAdjust="0"/>
  </p:normalViewPr>
  <p:slideViewPr>
    <p:cSldViewPr>
      <p:cViewPr varScale="1">
        <p:scale>
          <a:sx n="89" d="100"/>
          <a:sy n="89" d="100"/>
        </p:scale>
        <p:origin x="-126" y="-15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pPr/>
              <a:t>6/25/2020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pPr/>
              <a:t>6/25/2020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6/25/2020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6/25/2020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6/25/2020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6/25/2020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6/25/2020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6/25/2020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6/25/2020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6/25/2020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6/25/2020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6/25/2020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l="-1000" t="9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6/25/2020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lkboard-illustration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142875"/>
            <a:ext cx="11582400" cy="6334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8012" y="1066800"/>
            <a:ext cx="3352800" cy="1600200"/>
          </a:xfrm>
        </p:spPr>
        <p:txBody>
          <a:bodyPr/>
          <a:lstStyle/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96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8434" name="Picture 2" descr="Google Vir Gok Pinterest Flowers And Yellow Roses Yellow Flower ...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2812" y="2362200"/>
            <a:ext cx="2895600" cy="3406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2011101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lkboard-illustration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2" y="142875"/>
            <a:ext cx="11811000" cy="6334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1A38E8-770C-4763-BCF7-0C28D6F44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612" y="609600"/>
            <a:ext cx="4953000" cy="533400"/>
          </a:xfrm>
          <a:solidFill>
            <a:schemeClr val="accent2">
              <a:lumMod val="50000"/>
            </a:schemeClr>
          </a:solidFill>
          <a:ln>
            <a:solidFill>
              <a:schemeClr val="accent4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44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bn-BD" sz="4400" dirty="0" smtClean="0">
                <a:latin typeface="Nikosh" pitchFamily="2" charset="0"/>
                <a:cs typeface="Nikosh" pitchFamily="2" charset="0"/>
              </a:rPr>
            </a:br>
            <a:r>
              <a:rPr lang="bn-BD" sz="44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bn-BD" sz="4400" dirty="0" smtClean="0">
                <a:latin typeface="Nikosh" pitchFamily="2" charset="0"/>
                <a:cs typeface="Nikosh" pitchFamily="2" charset="0"/>
              </a:rPr>
            </a:br>
            <a:r>
              <a:rPr lang="bn-BD" sz="44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bn-BD" sz="4400" dirty="0" smtClean="0">
                <a:latin typeface="Nikosh" pitchFamily="2" charset="0"/>
                <a:cs typeface="Nikosh" pitchFamily="2" charset="0"/>
              </a:rPr>
            </a:br>
            <a:r>
              <a:rPr lang="en-US" sz="4400" dirty="0">
                <a:latin typeface="Nikosh" pitchFamily="2" charset="0"/>
                <a:cs typeface="Nikosh" pitchFamily="2" charset="0"/>
              </a:rPr>
              <a:t/>
            </a:r>
            <a:br>
              <a:rPr lang="en-US" sz="4400" dirty="0">
                <a:latin typeface="Nikosh" pitchFamily="2" charset="0"/>
                <a:cs typeface="Nikosh" pitchFamily="2" charset="0"/>
              </a:rPr>
            </a:b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ফল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পদ্ধতি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2" y="1295400"/>
            <a:ext cx="105156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100505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lkboard-illustration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5"/>
            <a:ext cx="12188825" cy="6334125"/>
          </a:xfrm>
          <a:prstGeom prst="rect">
            <a:avLst/>
          </a:prstGeom>
        </p:spPr>
      </p:pic>
      <p:pic>
        <p:nvPicPr>
          <p:cNvPr id="2" name="Picture 2" descr="A picture containing table, food, sitting, plastic&#10;&#10;Description generated with very high confidence">
            <a:extLst>
              <a:ext uri="{FF2B5EF4-FFF2-40B4-BE49-F238E27FC236}">
                <a16:creationId xmlns="" xmlns:a16="http://schemas.microsoft.com/office/drawing/2014/main" id="{9796CFA7-B912-4079-97C2-A0D7D78F0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612" y="3429000"/>
            <a:ext cx="2743200" cy="1871182"/>
          </a:xfrm>
          <a:prstGeom prst="rect">
            <a:avLst/>
          </a:prstGeom>
        </p:spPr>
      </p:pic>
      <p:pic>
        <p:nvPicPr>
          <p:cNvPr id="5" name="Picture 5" descr="A close up of a bottle&#10;&#10;Description generated with high confidence">
            <a:extLst>
              <a:ext uri="{FF2B5EF4-FFF2-40B4-BE49-F238E27FC236}">
                <a16:creationId xmlns="" xmlns:a16="http://schemas.microsoft.com/office/drawing/2014/main" id="{236134B7-25EC-48DC-A396-AC1BBCBB6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612" y="1524000"/>
            <a:ext cx="1378948" cy="1828800"/>
          </a:xfrm>
          <a:prstGeom prst="rect">
            <a:avLst/>
          </a:prstGeom>
        </p:spPr>
      </p:pic>
      <p:pic>
        <p:nvPicPr>
          <p:cNvPr id="6" name="Picture 6" descr="A picture containing food, sitting, table, orange&#10;&#10;Description generated with very high confidence">
            <a:extLst>
              <a:ext uri="{FF2B5EF4-FFF2-40B4-BE49-F238E27FC236}">
                <a16:creationId xmlns="" xmlns:a16="http://schemas.microsoft.com/office/drawing/2014/main" id="{AB08AF75-7E20-4925-8E3E-FB3265C7A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6012" y="1524000"/>
            <a:ext cx="1371600" cy="1851208"/>
          </a:xfrm>
          <a:prstGeom prst="rect">
            <a:avLst/>
          </a:prstGeom>
        </p:spPr>
      </p:pic>
      <p:pic>
        <p:nvPicPr>
          <p:cNvPr id="11" name="Picture 11" descr="A tray of food&#10;&#10;Description generated with very high confidence">
            <a:extLst>
              <a:ext uri="{FF2B5EF4-FFF2-40B4-BE49-F238E27FC236}">
                <a16:creationId xmlns="" xmlns:a16="http://schemas.microsoft.com/office/drawing/2014/main" id="{1A8D75FB-6DB0-4D01-B800-802C24D0D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6212" y="3429000"/>
            <a:ext cx="2618921" cy="1899702"/>
          </a:xfrm>
          <a:prstGeom prst="rect">
            <a:avLst/>
          </a:prstGeom>
        </p:spPr>
      </p:pic>
      <p:pic>
        <p:nvPicPr>
          <p:cNvPr id="3" name="Picture 17" descr="A plate of food&#10;&#10;Description generated with very high confidence">
            <a:extLst>
              <a:ext uri="{FF2B5EF4-FFF2-40B4-BE49-F238E27FC236}">
                <a16:creationId xmlns="" xmlns:a16="http://schemas.microsoft.com/office/drawing/2014/main" id="{8FB5B145-910A-482A-9630-A00CEBDB50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0012" y="1447800"/>
            <a:ext cx="2667000" cy="1917833"/>
          </a:xfrm>
          <a:prstGeom prst="rect">
            <a:avLst/>
          </a:prstGeom>
        </p:spPr>
      </p:pic>
      <p:pic>
        <p:nvPicPr>
          <p:cNvPr id="19" name="Picture 19" descr="A white plate topped with different types of fruit&#10;&#10;Description generated with very high confidence">
            <a:extLst>
              <a:ext uri="{FF2B5EF4-FFF2-40B4-BE49-F238E27FC236}">
                <a16:creationId xmlns="" xmlns:a16="http://schemas.microsoft.com/office/drawing/2014/main" id="{10DFB35D-D48B-46E8-BFEF-C848FC2A9E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474" y="3733800"/>
            <a:ext cx="2308915" cy="2028796"/>
          </a:xfrm>
          <a:prstGeom prst="rect">
            <a:avLst/>
          </a:prstGeom>
        </p:spPr>
      </p:pic>
      <p:pic>
        <p:nvPicPr>
          <p:cNvPr id="7" name="Picture 7" descr="A refrigerator filled with food&#10;&#10;Description generated with high confidence">
            <a:extLst>
              <a:ext uri="{FF2B5EF4-FFF2-40B4-BE49-F238E27FC236}">
                <a16:creationId xmlns="" xmlns:a16="http://schemas.microsoft.com/office/drawing/2014/main" id="{D60C6538-F048-4431-9E9D-5183973951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812" y="990600"/>
            <a:ext cx="2209801" cy="2498012"/>
          </a:xfrm>
          <a:prstGeom prst="rect">
            <a:avLst/>
          </a:prstGeom>
        </p:spPr>
      </p:pic>
      <p:sp>
        <p:nvSpPr>
          <p:cNvPr id="8" name="Callout: Down Arrow 7">
            <a:extLst>
              <a:ext uri="{FF2B5EF4-FFF2-40B4-BE49-F238E27FC236}">
                <a16:creationId xmlns="" xmlns:a16="http://schemas.microsoft.com/office/drawing/2014/main" id="{4886C220-FA86-4B25-B7E0-358E5F528576}"/>
              </a:ext>
            </a:extLst>
          </p:cNvPr>
          <p:cNvSpPr/>
          <p:nvPr/>
        </p:nvSpPr>
        <p:spPr>
          <a:xfrm>
            <a:off x="3758568" y="242025"/>
            <a:ext cx="1876085" cy="914399"/>
          </a:xfrm>
          <a:prstGeom prst="downArrowCallou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ফল</a:t>
            </a:r>
            <a:r>
              <a:rPr lang="en-US" sz="24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="" xmlns:a16="http://schemas.microsoft.com/office/drawing/2014/main" id="{E76036C3-41D6-4623-A58E-A33C964E0D93}"/>
              </a:ext>
            </a:extLst>
          </p:cNvPr>
          <p:cNvSpPr/>
          <p:nvPr/>
        </p:nvSpPr>
        <p:spPr>
          <a:xfrm>
            <a:off x="3122612" y="1600200"/>
            <a:ext cx="2229558" cy="643034"/>
          </a:xfrm>
          <a:prstGeom prst="lef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টাটকা</a:t>
            </a:r>
            <a:r>
              <a:rPr lang="en-US" sz="2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অবস্থায়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75A8AFEA-001A-415C-A8A2-07D87AF98D59}"/>
              </a:ext>
            </a:extLst>
          </p:cNvPr>
          <p:cNvSpPr/>
          <p:nvPr/>
        </p:nvSpPr>
        <p:spPr>
          <a:xfrm>
            <a:off x="3808412" y="2743200"/>
            <a:ext cx="2362200" cy="710362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প্রক্রিয়াজাত</a:t>
            </a:r>
            <a:r>
              <a:rPr lang="en-US" sz="2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করে</a:t>
            </a:r>
            <a:endParaRPr lang="en-US" sz="20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Arrow: Left 13">
            <a:extLst>
              <a:ext uri="{FF2B5EF4-FFF2-40B4-BE49-F238E27FC236}">
                <a16:creationId xmlns="" xmlns:a16="http://schemas.microsoft.com/office/drawing/2014/main" id="{F8FA0DC7-2AAC-4875-9D64-994544BEBE35}"/>
              </a:ext>
            </a:extLst>
          </p:cNvPr>
          <p:cNvSpPr/>
          <p:nvPr/>
        </p:nvSpPr>
        <p:spPr>
          <a:xfrm>
            <a:off x="3275012" y="4343400"/>
            <a:ext cx="2133600" cy="620995"/>
          </a:xfrm>
          <a:prstGeom prst="lef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শুকিয়ে</a:t>
            </a:r>
            <a:endParaRPr lang="en-US" sz="2000" dirty="0" err="1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56527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lkboard-illustration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2" y="142875"/>
            <a:ext cx="11734800" cy="6334125"/>
          </a:xfrm>
          <a:prstGeom prst="rect">
            <a:avLst/>
          </a:prstGeom>
        </p:spPr>
      </p:pic>
      <p:pic>
        <p:nvPicPr>
          <p:cNvPr id="3" name="Picture 3" descr="A close up of text on a white background&#10;&#10;Description generated with very high confidence">
            <a:extLst>
              <a:ext uri="{FF2B5EF4-FFF2-40B4-BE49-F238E27FC236}">
                <a16:creationId xmlns="" xmlns:a16="http://schemas.microsoft.com/office/drawing/2014/main" id="{D0025C9F-6BB2-437E-8CDC-E3F90AAF5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9012" y="1338657"/>
            <a:ext cx="10058400" cy="4681143"/>
          </a:xfrm>
        </p:spPr>
      </p:pic>
      <p:sp>
        <p:nvSpPr>
          <p:cNvPr id="7" name="Rectangle 6"/>
          <p:cNvSpPr/>
          <p:nvPr/>
        </p:nvSpPr>
        <p:spPr>
          <a:xfrm>
            <a:off x="2970212" y="685800"/>
            <a:ext cx="6092825" cy="52322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শাকসবজি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পদ্ধতি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89317399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lkboard-illustration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61811" cy="6572250"/>
          </a:xfrm>
          <a:prstGeom prst="rect">
            <a:avLst/>
          </a:prstGeom>
        </p:spPr>
      </p:pic>
      <p:pic>
        <p:nvPicPr>
          <p:cNvPr id="2" name="Picture 2" descr="A bunch of food on a table&#10;&#10;Description generated with high confidence">
            <a:extLst>
              <a:ext uri="{FF2B5EF4-FFF2-40B4-BE49-F238E27FC236}">
                <a16:creationId xmlns="" xmlns:a16="http://schemas.microsoft.com/office/drawing/2014/main" id="{90A9C292-0BC4-4DFC-A143-A4C4BAF0A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412" y="609600"/>
            <a:ext cx="2743199" cy="2333296"/>
          </a:xfrm>
          <a:prstGeom prst="rect">
            <a:avLst/>
          </a:prstGeom>
        </p:spPr>
      </p:pic>
      <p:pic>
        <p:nvPicPr>
          <p:cNvPr id="13" name="Picture 13" descr="A picture containing building, table, sitting, yellow&#10;&#10;Description generated with very high confidence">
            <a:extLst>
              <a:ext uri="{FF2B5EF4-FFF2-40B4-BE49-F238E27FC236}">
                <a16:creationId xmlns="" xmlns:a16="http://schemas.microsoft.com/office/drawing/2014/main" id="{97B28D8F-AC34-4E24-BB1F-6790C6D95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2" y="3657600"/>
            <a:ext cx="2743199" cy="2003768"/>
          </a:xfrm>
          <a:prstGeom prst="rect">
            <a:avLst/>
          </a:prstGeom>
        </p:spPr>
      </p:pic>
      <p:pic>
        <p:nvPicPr>
          <p:cNvPr id="3" name="Picture 3" descr="A bowl of food on a plate&#10;&#10;Description generated with high confidence">
            <a:extLst>
              <a:ext uri="{FF2B5EF4-FFF2-40B4-BE49-F238E27FC236}">
                <a16:creationId xmlns="" xmlns:a16="http://schemas.microsoft.com/office/drawing/2014/main" id="{F3CAA8B5-8A6D-4408-8A10-7006F514A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4212" y="762000"/>
            <a:ext cx="2741927" cy="2287941"/>
          </a:xfrm>
          <a:prstGeom prst="rect">
            <a:avLst/>
          </a:prstGeom>
        </p:spPr>
      </p:pic>
      <p:pic>
        <p:nvPicPr>
          <p:cNvPr id="4" name="Picture 5" descr="A plate of food that is on the side of fries&#10;&#10;Description generated with very high confidence">
            <a:extLst>
              <a:ext uri="{FF2B5EF4-FFF2-40B4-BE49-F238E27FC236}">
                <a16:creationId xmlns="" xmlns:a16="http://schemas.microsoft.com/office/drawing/2014/main" id="{94FB25C5-B64E-442D-9E2E-2F8A640C4A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4212" y="3657600"/>
            <a:ext cx="2741927" cy="1962150"/>
          </a:xfrm>
          <a:prstGeom prst="rect">
            <a:avLst/>
          </a:prstGeom>
        </p:spPr>
      </p:pic>
      <p:pic>
        <p:nvPicPr>
          <p:cNvPr id="6" name="Picture 7" descr="A close up of a bottle&#10;&#10;Description generated with high confidence">
            <a:extLst>
              <a:ext uri="{FF2B5EF4-FFF2-40B4-BE49-F238E27FC236}">
                <a16:creationId xmlns="" xmlns:a16="http://schemas.microsoft.com/office/drawing/2014/main" id="{B2EE5664-E341-4B3E-98B6-08AC989106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212" y="3429000"/>
            <a:ext cx="2920845" cy="2133600"/>
          </a:xfrm>
          <a:prstGeom prst="rect">
            <a:avLst/>
          </a:prstGeom>
        </p:spPr>
      </p:pic>
      <p:pic>
        <p:nvPicPr>
          <p:cNvPr id="5" name="Picture 6" descr="A plastic container of food&#10;&#10;Description generated with very high confidence">
            <a:extLst>
              <a:ext uri="{FF2B5EF4-FFF2-40B4-BE49-F238E27FC236}">
                <a16:creationId xmlns="" xmlns:a16="http://schemas.microsoft.com/office/drawing/2014/main" id="{F11B7D88-A141-487E-85D3-EC509E46A4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812" y="533400"/>
            <a:ext cx="2741927" cy="23341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E88F549-87DA-4A33-B280-EF9565379171}"/>
              </a:ext>
            </a:extLst>
          </p:cNvPr>
          <p:cNvSpPr txBox="1"/>
          <p:nvPr/>
        </p:nvSpPr>
        <p:spPr>
          <a:xfrm>
            <a:off x="4418012" y="3048000"/>
            <a:ext cx="3279955" cy="4909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latin typeface="Nikosh" pitchFamily="2" charset="0"/>
                <a:cs typeface="Nikosh" pitchFamily="2" charset="0"/>
              </a:rPr>
              <a:t>পলিব্যাগে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 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নরমাল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ফ্রিজে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76711FE-4A4C-4047-B74E-CDF9E0C7DAAB}"/>
              </a:ext>
            </a:extLst>
          </p:cNvPr>
          <p:cNvSpPr txBox="1"/>
          <p:nvPr/>
        </p:nvSpPr>
        <p:spPr>
          <a:xfrm>
            <a:off x="912812" y="2895600"/>
            <a:ext cx="2743200" cy="4909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>
                <a:latin typeface="Nikosh" pitchFamily="2" charset="0"/>
                <a:cs typeface="Nikosh" pitchFamily="2" charset="0"/>
              </a:rPr>
              <a:t>ডিপ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ফ্রিজে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CC4014-E78C-4CFD-AD38-88531C036A7A}"/>
              </a:ext>
            </a:extLst>
          </p:cNvPr>
          <p:cNvSpPr txBox="1"/>
          <p:nvPr/>
        </p:nvSpPr>
        <p:spPr>
          <a:xfrm>
            <a:off x="760412" y="5715000"/>
            <a:ext cx="2743200" cy="4909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>
                <a:latin typeface="Nikosh" pitchFamily="2" charset="0"/>
                <a:cs typeface="Nikosh" pitchFamily="2" charset="0"/>
              </a:rPr>
              <a:t>হিমাগারে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DD6E1B-647D-415F-996E-D991FD594241}"/>
              </a:ext>
            </a:extLst>
          </p:cNvPr>
          <p:cNvSpPr txBox="1"/>
          <p:nvPr/>
        </p:nvSpPr>
        <p:spPr>
          <a:xfrm>
            <a:off x="4570412" y="5562600"/>
            <a:ext cx="3380596" cy="4909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প্রক্রিয়াজাতকরন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সস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7175D23-35F0-4B2A-8CC6-65D546FBEF88}"/>
              </a:ext>
            </a:extLst>
          </p:cNvPr>
          <p:cNvSpPr txBox="1"/>
          <p:nvPr/>
        </p:nvSpPr>
        <p:spPr>
          <a:xfrm>
            <a:off x="8304212" y="3124200"/>
            <a:ext cx="2910936" cy="4909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>
                <a:latin typeface="Nikosh" pitchFamily="2" charset="0"/>
                <a:cs typeface="Nikosh" pitchFamily="2" charset="0"/>
              </a:rPr>
              <a:t>আলু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 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চিপস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FDDCDDB-4A7E-4538-9A62-D82F6CC7D9F5}"/>
              </a:ext>
            </a:extLst>
          </p:cNvPr>
          <p:cNvSpPr txBox="1"/>
          <p:nvPr/>
        </p:nvSpPr>
        <p:spPr>
          <a:xfrm>
            <a:off x="8304212" y="5715000"/>
            <a:ext cx="2955665" cy="4339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err="1">
                <a:latin typeface="Nikosh" pitchFamily="2" charset="0"/>
                <a:cs typeface="Nikosh" pitchFamily="2" charset="0"/>
              </a:rPr>
              <a:t>আলু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ফ্রেঞ্চ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ফ্রাই</a:t>
            </a:r>
          </a:p>
        </p:txBody>
      </p:sp>
    </p:spTree>
    <p:extLst>
      <p:ext uri="{BB962C8B-B14F-4D97-AF65-F5344CB8AC3E}">
        <p14:creationId xmlns="" xmlns:p14="http://schemas.microsoft.com/office/powerpoint/2010/main" val="235935021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lkboard-illustration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88825" cy="6572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2C4BE6-7805-4960-8A14-350E82E1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2" y="457200"/>
            <a:ext cx="8458200" cy="68580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ফল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শাকসবজি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সংরক্ষনের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গুরুত্ব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26D414-313C-452A-A61A-EFE5A4C94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2" y="1752600"/>
            <a:ext cx="9144000" cy="411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latin typeface="Nikosh" pitchFamily="2" charset="0"/>
                <a:cs typeface="Nikosh" pitchFamily="2" charset="0"/>
              </a:rPr>
              <a:t>পচনের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হাত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রক্ষার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জন্য</a:t>
            </a:r>
          </a:p>
          <a:p>
            <a:r>
              <a:rPr lang="en-US" dirty="0" err="1">
                <a:latin typeface="Nikosh" pitchFamily="2" charset="0"/>
                <a:cs typeface="Nikosh" pitchFamily="2" charset="0"/>
              </a:rPr>
              <a:t>সারা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বছর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ধরে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পুষ্টি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চাহিদা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মেটানোর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জন্য</a:t>
            </a:r>
          </a:p>
          <a:p>
            <a:r>
              <a:rPr lang="en-US" dirty="0" err="1">
                <a:latin typeface="Nikosh" pitchFamily="2" charset="0"/>
                <a:cs typeface="Nikosh" pitchFamily="2" charset="0"/>
              </a:rPr>
              <a:t>আপদকালিন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অসময়ে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মেটানোর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জন্য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r>
              <a:rPr lang="en-US" dirty="0" err="1">
                <a:latin typeface="Nikosh" pitchFamily="2" charset="0"/>
                <a:cs typeface="Nikosh" pitchFamily="2" charset="0"/>
              </a:rPr>
              <a:t>অমৌসুমে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বিক্রয়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লাভবান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হওয়ার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জন্য</a:t>
            </a:r>
          </a:p>
          <a:p>
            <a:r>
              <a:rPr lang="en-US" dirty="0" err="1">
                <a:latin typeface="Nikosh" pitchFamily="2" charset="0"/>
                <a:cs typeface="Nikosh" pitchFamily="2" charset="0"/>
              </a:rPr>
              <a:t>রপ্তানির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বৈদেশিক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মুদ্রা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অর্জনের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জন্য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r>
              <a:rPr lang="en-US" dirty="0" err="1">
                <a:latin typeface="Nikosh" pitchFamily="2" charset="0"/>
                <a:cs typeface="Nikosh" pitchFamily="2" charset="0"/>
              </a:rPr>
              <a:t>ব্যাবসায়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বানিজ্য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সম্প্রসারনের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জন্য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r>
              <a:rPr lang="en-US" dirty="0" err="1">
                <a:latin typeface="Nikosh" pitchFamily="2" charset="0"/>
                <a:cs typeface="Nikosh" pitchFamily="2" charset="0"/>
              </a:rPr>
              <a:t>কর্মসংস্থানের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সুযোগ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সৃষ্টির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জন্য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r>
              <a:rPr lang="en-US" dirty="0" err="1">
                <a:latin typeface="Nikosh" pitchFamily="2" charset="0"/>
                <a:cs typeface="Nikosh" pitchFamily="2" charset="0"/>
              </a:rPr>
              <a:t>কৃষকের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আর্থিক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উন্নতির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জন্য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D03C577-90DB-4278-8640-44A5A992CFD1}"/>
              </a:ext>
            </a:extLst>
          </p:cNvPr>
          <p:cNvSpPr txBox="1"/>
          <p:nvPr/>
        </p:nvSpPr>
        <p:spPr>
          <a:xfrm>
            <a:off x="1598612" y="1295400"/>
            <a:ext cx="8458200" cy="4339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যে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সব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কারনে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ফল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bn-BD" sz="2400" dirty="0" smtClean="0">
                <a:solidFill>
                  <a:schemeClr val="bg2">
                    <a:lumMod val="7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ও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শাকসবজি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সংরক্ষণ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করা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প্রয়োজনঃ</a:t>
            </a:r>
            <a:endParaRPr lang="en-US" dirty="0">
              <a:solidFill>
                <a:schemeClr val="bg2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28577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lkboard-illustration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1885611" cy="6572250"/>
          </a:xfrm>
          <a:prstGeom prst="rect">
            <a:avLst/>
          </a:prstGeom>
        </p:spPr>
      </p:pic>
      <p:pic>
        <p:nvPicPr>
          <p:cNvPr id="4" name="Picture 4" descr="A slice of orange sliced in half&#10;&#10;Description generated with high confidence">
            <a:extLst>
              <a:ext uri="{FF2B5EF4-FFF2-40B4-BE49-F238E27FC236}">
                <a16:creationId xmlns="" xmlns:a16="http://schemas.microsoft.com/office/drawing/2014/main" id="{3226EBEB-7BAF-4989-8DB6-FFE081B76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812" y="19812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C19508-690F-49E3-8DA0-1B0075E9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3212" y="533400"/>
            <a:ext cx="3048000" cy="762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মুল্যা</a:t>
            </a:r>
            <a:r>
              <a:rPr lang="en-US" dirty="0" err="1" smtClean="0"/>
              <a:t>য়ন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EDB174-F8FA-4A93-8F4E-59EC656D3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00200"/>
            <a:ext cx="6019800" cy="42672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১।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কারনে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ফল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নষ্ট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ক্যানিং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৩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স্লাইসিং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কাকে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৪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ব্লাঞ্চিং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৫। কিউরিং কেন করা হয়?</a:t>
            </a: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৬। ওয়াক্সিং বলতে কি বুঝ?/ </a:t>
            </a: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ফল মোম আবৃত করণ করা হয় কেন?</a:t>
            </a:r>
          </a:p>
          <a:p>
            <a:pPr>
              <a:buNone/>
            </a:pPr>
            <a:endParaRPr lang="en-US" sz="32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04683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lkboard-illustration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" y="-76200"/>
            <a:ext cx="11734800" cy="65722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038EA1-53B7-4764-87B7-BE61E4631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12" y="1600200"/>
            <a:ext cx="9144000" cy="990600"/>
          </a:xfrm>
          <a:solidFill>
            <a:srgbClr val="00602B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buNone/>
            </a:pPr>
            <a:r>
              <a:rPr lang="en-US" sz="3600" dirty="0" err="1">
                <a:latin typeface="Nikosh" pitchFamily="2" charset="0"/>
                <a:ea typeface="+mn-lt"/>
                <a:cs typeface="Nikosh" pitchFamily="2" charset="0"/>
              </a:rPr>
              <a:t>পুষ্টি</a:t>
            </a:r>
            <a:r>
              <a:rPr lang="en-US" sz="36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ea typeface="+mn-lt"/>
                <a:cs typeface="Nikosh" pitchFamily="2" charset="0"/>
              </a:rPr>
              <a:t>চাহিদা</a:t>
            </a:r>
            <a:r>
              <a:rPr lang="en-US" sz="36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ea typeface="+mn-lt"/>
                <a:cs typeface="Nikosh" pitchFamily="2" charset="0"/>
              </a:rPr>
              <a:t>পূরণে</a:t>
            </a:r>
            <a:r>
              <a:rPr lang="en-US" sz="36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ea typeface="+mn-lt"/>
                <a:cs typeface="Nikosh" pitchFamily="2" charset="0"/>
              </a:rPr>
              <a:t>ফল</a:t>
            </a:r>
            <a:r>
              <a:rPr lang="en-US" sz="3600" dirty="0">
                <a:latin typeface="Nikosh" pitchFamily="2" charset="0"/>
                <a:ea typeface="+mn-lt"/>
                <a:cs typeface="Nikosh" pitchFamily="2" charset="0"/>
              </a:rPr>
              <a:t> ও </a:t>
            </a:r>
            <a:r>
              <a:rPr lang="en-US" sz="3600" dirty="0" err="1">
                <a:latin typeface="Nikosh" pitchFamily="2" charset="0"/>
                <a:ea typeface="+mn-lt"/>
                <a:cs typeface="Nikosh" pitchFamily="2" charset="0"/>
              </a:rPr>
              <a:t>শাকসবজি</a:t>
            </a:r>
            <a:r>
              <a:rPr lang="en-US" sz="36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ea typeface="+mn-lt"/>
                <a:cs typeface="Nikosh" pitchFamily="2" charset="0"/>
              </a:rPr>
              <a:t>প্রক্রিয়াজাতকরণের</a:t>
            </a:r>
            <a:r>
              <a:rPr lang="en-US" sz="36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ea typeface="+mn-lt"/>
                <a:cs typeface="Nikosh" pitchFamily="2" charset="0"/>
              </a:rPr>
              <a:t>গুরুত্ব</a:t>
            </a:r>
            <a:r>
              <a:rPr lang="en-US" sz="36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ea typeface="+mn-lt"/>
                <a:cs typeface="Nikosh" pitchFamily="2" charset="0"/>
              </a:rPr>
              <a:t>ব্যাখ্যা</a:t>
            </a:r>
            <a:r>
              <a:rPr lang="en-US" sz="36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ea typeface="+mn-lt"/>
                <a:cs typeface="Nikosh" pitchFamily="2" charset="0"/>
              </a:rPr>
              <a:t>কর</a:t>
            </a:r>
            <a:r>
              <a:rPr lang="en-US" sz="3600" dirty="0">
                <a:latin typeface="Nikosh" pitchFamily="2" charset="0"/>
                <a:ea typeface="+mn-lt"/>
                <a:cs typeface="Nikosh" pitchFamily="2" charset="0"/>
              </a:rPr>
              <a:t> 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565C014D-11BA-4D87-BC9F-7D096E82A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412" y="2819400"/>
            <a:ext cx="5240335" cy="2981689"/>
          </a:xfrm>
          <a:prstGeom prst="rect">
            <a:avLst/>
          </a:prstGeom>
        </p:spPr>
      </p:pic>
      <p:sp>
        <p:nvSpPr>
          <p:cNvPr id="5" name="Flowchart: Document 4"/>
          <p:cNvSpPr/>
          <p:nvPr/>
        </p:nvSpPr>
        <p:spPr>
          <a:xfrm>
            <a:off x="3427412" y="533400"/>
            <a:ext cx="5257800" cy="838200"/>
          </a:xfrm>
          <a:prstGeom prst="flowChartDocumen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5265687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lkboard-illustration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" y="142875"/>
            <a:ext cx="11353799" cy="6257925"/>
          </a:xfrm>
          <a:prstGeom prst="rect">
            <a:avLst/>
          </a:prstGeom>
        </p:spPr>
      </p:pic>
      <p:pic>
        <p:nvPicPr>
          <p:cNvPr id="2050" name="Picture 2" descr="Thank You Animated Gif For Powerpoint GIFs | Teno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3612" y="1676400"/>
            <a:ext cx="4495800" cy="3429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60523163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012" y="1523999"/>
            <a:ext cx="7239000" cy="4653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FBBD4B-B150-4787-8CCE-18D487C8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পরিচিতি</a:t>
            </a:r>
          </a:p>
        </p:txBody>
      </p:sp>
      <p:pic>
        <p:nvPicPr>
          <p:cNvPr id="4" name="Picture 4" descr="A person smil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13A272E9-9437-4676-B880-E510FBB88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012" y="1600199"/>
            <a:ext cx="4545028" cy="4547139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6B20748-2D9E-4943-B031-6F0972F95B45}"/>
              </a:ext>
            </a:extLst>
          </p:cNvPr>
          <p:cNvSpPr txBox="1"/>
          <p:nvPr/>
        </p:nvSpPr>
        <p:spPr>
          <a:xfrm>
            <a:off x="5818688" y="1712449"/>
            <a:ext cx="3857124" cy="18651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মাহমুদা</a:t>
            </a:r>
            <a:r>
              <a:rPr lang="en-US" sz="3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নাছরিন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কৃষিশিক্ষা</a:t>
            </a:r>
            <a:r>
              <a:rPr lang="en-US" sz="24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হাফেজ</a:t>
            </a:r>
            <a:r>
              <a:rPr lang="en-US" sz="2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জিয়াউর</a:t>
            </a:r>
            <a:r>
              <a:rPr lang="en-US" sz="24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রহমান</a:t>
            </a:r>
            <a:r>
              <a:rPr lang="en-US" sz="24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ডিগ্রি</a:t>
            </a:r>
            <a:r>
              <a:rPr lang="en-US" sz="24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কলেজ</a:t>
            </a:r>
            <a:endParaRPr lang="en-US" sz="24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শ্যামগঞ্জ</a:t>
            </a:r>
            <a:r>
              <a:rPr lang="en-US" sz="24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পূর্বধলা</a:t>
            </a:r>
            <a:r>
              <a:rPr lang="en-US" sz="24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নেত্রকোনা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17CA4AEB-4D7A-48F1-90FF-039C1530C93A}"/>
              </a:ext>
            </a:extLst>
          </p:cNvPr>
          <p:cNvSpPr/>
          <p:nvPr/>
        </p:nvSpPr>
        <p:spPr>
          <a:xfrm>
            <a:off x="6423675" y="4038601"/>
            <a:ext cx="5353814" cy="1887238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24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কৃষি</a:t>
            </a:r>
            <a:r>
              <a:rPr lang="en-US" sz="24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4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প্রথম</a:t>
            </a:r>
            <a:r>
              <a:rPr lang="en-US" sz="24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 </a:t>
            </a:r>
          </a:p>
          <a:p>
            <a:pPr algn="ctr"/>
            <a:r>
              <a:rPr lang="en-US" sz="24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শ্রেণিঃ</a:t>
            </a:r>
            <a:r>
              <a:rPr lang="en-US" sz="24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একাদশ</a:t>
            </a:r>
            <a:endParaRPr lang="en-US" sz="24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অধ্যায়ঃ</a:t>
            </a:r>
            <a:r>
              <a:rPr lang="en-US" sz="24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ষষ্ঠ</a:t>
            </a:r>
            <a:endParaRPr lang="en-US" sz="24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ফল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শাকসবজি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প্রক্রিয়াজাতকরণ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dirty="0" err="1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20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0198307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ol Texture Background Photos | All Whit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2" y="152400"/>
            <a:ext cx="11946265" cy="6400800"/>
          </a:xfrm>
          <a:prstGeom prst="rect">
            <a:avLst/>
          </a:prstGeom>
          <a:noFill/>
        </p:spPr>
      </p:pic>
      <p:pic>
        <p:nvPicPr>
          <p:cNvPr id="2" name="Picture 2" descr="A variety of fresh fruit and vegetables on display&#10;&#10;Description generated with very high confidence">
            <a:extLst>
              <a:ext uri="{FF2B5EF4-FFF2-40B4-BE49-F238E27FC236}">
                <a16:creationId xmlns="" xmlns:a16="http://schemas.microsoft.com/office/drawing/2014/main" id="{E7064180-9593-4D44-A176-59089F1AF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2" y="304800"/>
            <a:ext cx="3291138" cy="2089651"/>
          </a:xfrm>
          <a:prstGeom prst="rect">
            <a:avLst/>
          </a:prstGeom>
        </p:spPr>
      </p:pic>
      <p:pic>
        <p:nvPicPr>
          <p:cNvPr id="3" name="Picture 3" descr="A pile of fresh produce&#10;&#10;Description generated with very high confidence">
            <a:extLst>
              <a:ext uri="{FF2B5EF4-FFF2-40B4-BE49-F238E27FC236}">
                <a16:creationId xmlns="" xmlns:a16="http://schemas.microsoft.com/office/drawing/2014/main" id="{16A67B67-8617-463F-80CF-0111CC7E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812" y="381000"/>
            <a:ext cx="3291137" cy="2095244"/>
          </a:xfrm>
          <a:prstGeom prst="rect">
            <a:avLst/>
          </a:prstGeom>
        </p:spPr>
      </p:pic>
      <p:pic>
        <p:nvPicPr>
          <p:cNvPr id="4" name="Picture 4" descr="A bunch of food on a table&#10;&#10;Description generated with very high confidence">
            <a:extLst>
              <a:ext uri="{FF2B5EF4-FFF2-40B4-BE49-F238E27FC236}">
                <a16:creationId xmlns="" xmlns:a16="http://schemas.microsoft.com/office/drawing/2014/main" id="{7FE71576-E0A6-49C7-B535-1F4917D30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812" y="2286000"/>
            <a:ext cx="4454108" cy="2661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1812" y="609600"/>
            <a:ext cx="37338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bn-BD" sz="4400" dirty="0" smtClean="0">
                <a:latin typeface="Nikosh" pitchFamily="2" charset="0"/>
                <a:cs typeface="Nikosh" pitchFamily="2" charset="0"/>
              </a:rPr>
              <a:t>ছবিতে কি দেখছ?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2412" y="5486400"/>
            <a:ext cx="8612000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আজকের পাঠ ঃ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শাকসবজি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033058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lkboard-illustration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142875"/>
            <a:ext cx="11430000" cy="618172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74812" y="2514600"/>
            <a:ext cx="8991602" cy="31242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4000" dirty="0" err="1">
                <a:latin typeface="Nikosh" pitchFamily="2" charset="0"/>
                <a:cs typeface="Nikosh" pitchFamily="2" charset="0"/>
              </a:rPr>
              <a:t>ফল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শাকসবজি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পচনের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কারন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লক্ষন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4000" dirty="0" err="1">
                <a:latin typeface="Nikosh" pitchFamily="2" charset="0"/>
                <a:cs typeface="Nikosh" pitchFamily="2" charset="0"/>
              </a:rPr>
              <a:t>ফল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শাকসবজি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সংরক্ষনের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পদ্ধতি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4000" dirty="0" err="1">
                <a:latin typeface="Nikosh" pitchFamily="2" charset="0"/>
                <a:ea typeface="+mn-lt"/>
                <a:cs typeface="Nikosh" pitchFamily="2" charset="0"/>
              </a:rPr>
              <a:t>ফল</a:t>
            </a:r>
            <a:r>
              <a:rPr lang="en-US" sz="4000" dirty="0">
                <a:latin typeface="Nikosh" pitchFamily="2" charset="0"/>
                <a:ea typeface="+mn-lt"/>
                <a:cs typeface="Nikosh" pitchFamily="2" charset="0"/>
              </a:rPr>
              <a:t> ও </a:t>
            </a:r>
            <a:r>
              <a:rPr lang="en-US" sz="4000" dirty="0" err="1">
                <a:latin typeface="Nikosh" pitchFamily="2" charset="0"/>
                <a:ea typeface="+mn-lt"/>
                <a:cs typeface="Nikosh" pitchFamily="2" charset="0"/>
              </a:rPr>
              <a:t>শাকসবজি</a:t>
            </a:r>
            <a:r>
              <a:rPr lang="en-US" sz="40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ea typeface="+mn-lt"/>
                <a:cs typeface="Nikosh" pitchFamily="2" charset="0"/>
              </a:rPr>
              <a:t>সংরক্ষনের</a:t>
            </a:r>
            <a:r>
              <a:rPr lang="en-US" sz="40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ea typeface="+mn-lt"/>
                <a:cs typeface="Nikosh" pitchFamily="2" charset="0"/>
              </a:rPr>
              <a:t>গুরুত্ব</a:t>
            </a:r>
            <a:r>
              <a:rPr lang="en-US" sz="40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ea typeface="+mn-lt"/>
                <a:cs typeface="Nikosh" pitchFamily="2" charset="0"/>
              </a:rPr>
              <a:t>ব্যাখ্যা</a:t>
            </a:r>
            <a:r>
              <a:rPr lang="en-US" sz="40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ea typeface="+mn-lt"/>
                <a:cs typeface="Nikosh" pitchFamily="2" charset="0"/>
              </a:rPr>
              <a:t>করতে</a:t>
            </a:r>
            <a:r>
              <a:rPr lang="en-US" sz="40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ea typeface="+mn-lt"/>
                <a:cs typeface="Nikosh" pitchFamily="2" charset="0"/>
              </a:rPr>
              <a:t>পারবে</a:t>
            </a:r>
            <a:r>
              <a:rPr lang="en-US" sz="4000" dirty="0">
                <a:latin typeface="Nikosh" pitchFamily="2" charset="0"/>
                <a:ea typeface="+mn-lt"/>
                <a:cs typeface="Nikosh" pitchFamily="2" charset="0"/>
              </a:rPr>
              <a:t>।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6412" y="533400"/>
            <a:ext cx="5105400" cy="1143000"/>
          </a:xfrm>
          <a:prstGeom prst="ellipse">
            <a:avLst/>
          </a:prstGeom>
          <a:solidFill>
            <a:schemeClr val="accent2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শিখন</a:t>
            </a:r>
            <a:r>
              <a:rPr lang="en-US" sz="4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ফল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5812" y="1905000"/>
            <a:ext cx="4114800" cy="5909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এই পাঠ শেষে শিক্ষার্থীরা 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853603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lkboard-illustration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3" y="142875"/>
            <a:ext cx="9639586" cy="6410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ACED21-6C9B-4E32-9A2B-406F4828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685800"/>
            <a:ext cx="7772398" cy="685800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>
                <a:latin typeface="Nikosh" pitchFamily="2" charset="0"/>
                <a:ea typeface="+mj-lt"/>
                <a:cs typeface="Nikosh" pitchFamily="2" charset="0"/>
              </a:rPr>
              <a:t>ফল</a:t>
            </a:r>
            <a:r>
              <a:rPr lang="en-US" sz="4400" dirty="0">
                <a:latin typeface="Nikosh" pitchFamily="2" charset="0"/>
                <a:ea typeface="+mj-lt"/>
                <a:cs typeface="Nikosh" pitchFamily="2" charset="0"/>
              </a:rPr>
              <a:t> ও </a:t>
            </a:r>
            <a:r>
              <a:rPr lang="en-US" sz="4400" dirty="0" err="1">
                <a:latin typeface="Nikosh" pitchFamily="2" charset="0"/>
                <a:ea typeface="+mj-lt"/>
                <a:cs typeface="Nikosh" pitchFamily="2" charset="0"/>
              </a:rPr>
              <a:t>শাকসবজি</a:t>
            </a:r>
            <a:r>
              <a:rPr lang="en-US" sz="4400" dirty="0">
                <a:latin typeface="Nikosh" pitchFamily="2" charset="0"/>
                <a:ea typeface="+mj-lt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ea typeface="+mj-lt"/>
                <a:cs typeface="Nikosh" pitchFamily="2" charset="0"/>
              </a:rPr>
              <a:t>পচনের</a:t>
            </a:r>
            <a:r>
              <a:rPr lang="en-US" sz="4400" dirty="0">
                <a:latin typeface="Nikosh" pitchFamily="2" charset="0"/>
                <a:ea typeface="+mj-lt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ea typeface="+mj-lt"/>
                <a:cs typeface="Nikosh" pitchFamily="2" charset="0"/>
              </a:rPr>
              <a:t>কারন</a:t>
            </a:r>
            <a:r>
              <a:rPr lang="en-US" sz="4400" dirty="0">
                <a:latin typeface="Nikosh" pitchFamily="2" charset="0"/>
                <a:ea typeface="+mj-lt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ea typeface="+mj-lt"/>
                <a:cs typeface="Nikosh" pitchFamily="2" charset="0"/>
              </a:rPr>
              <a:t>কী</a:t>
            </a:r>
            <a:r>
              <a:rPr lang="en-US" sz="4400" dirty="0">
                <a:latin typeface="Nikosh" pitchFamily="2" charset="0"/>
                <a:ea typeface="+mj-lt"/>
                <a:cs typeface="Nikosh" pitchFamily="2" charset="0"/>
              </a:rPr>
              <a:t>?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351238-F44B-4557-ABDA-AD83C4BF6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2" y="1600200"/>
            <a:ext cx="8000998" cy="426720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sz="3900" dirty="0" err="1">
                <a:latin typeface="Nikosh" pitchFamily="2" charset="0"/>
                <a:cs typeface="Nikosh" pitchFamily="2" charset="0"/>
              </a:rPr>
              <a:t>জীবাণুর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সংক্রমন</a:t>
            </a:r>
            <a:endParaRPr lang="en-US" sz="3900" dirty="0">
              <a:latin typeface="Nikosh" pitchFamily="2" charset="0"/>
              <a:cs typeface="Nikosh" pitchFamily="2" charset="0"/>
            </a:endParaRPr>
          </a:p>
          <a:p>
            <a:r>
              <a:rPr lang="en-US" sz="3900" dirty="0" err="1">
                <a:latin typeface="Nikosh" pitchFamily="2" charset="0"/>
                <a:cs typeface="Nikosh" pitchFamily="2" charset="0"/>
              </a:rPr>
              <a:t>শারীরবৃত্তীয়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অবক্ষয়</a:t>
            </a:r>
            <a:endParaRPr lang="en-US" sz="3900" dirty="0">
              <a:latin typeface="Nikosh" pitchFamily="2" charset="0"/>
              <a:cs typeface="Nikosh" pitchFamily="2" charset="0"/>
            </a:endParaRPr>
          </a:p>
          <a:p>
            <a:r>
              <a:rPr lang="en-US" sz="3900" dirty="0" err="1">
                <a:latin typeface="Nikosh" pitchFamily="2" charset="0"/>
                <a:cs typeface="Nikosh" pitchFamily="2" charset="0"/>
              </a:rPr>
              <a:t>শ্বসন</a:t>
            </a:r>
            <a:endParaRPr lang="en-US" sz="3900" dirty="0">
              <a:latin typeface="Nikosh" pitchFamily="2" charset="0"/>
              <a:cs typeface="Nikosh" pitchFamily="2" charset="0"/>
            </a:endParaRPr>
          </a:p>
          <a:p>
            <a:r>
              <a:rPr lang="en-US" sz="3900" dirty="0" err="1">
                <a:latin typeface="Nikosh" pitchFamily="2" charset="0"/>
                <a:cs typeface="Nikosh" pitchFamily="2" charset="0"/>
              </a:rPr>
              <a:t>পোকামাকড়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 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বা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প্রানির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আক্রমন</a:t>
            </a:r>
            <a:endParaRPr lang="en-US" sz="3900" dirty="0">
              <a:latin typeface="Nikosh" pitchFamily="2" charset="0"/>
              <a:cs typeface="Nikosh" pitchFamily="2" charset="0"/>
            </a:endParaRPr>
          </a:p>
          <a:p>
            <a:r>
              <a:rPr lang="en-US" sz="3900" dirty="0" err="1">
                <a:latin typeface="Nikosh" pitchFamily="2" charset="0"/>
                <a:cs typeface="Nikosh" pitchFamily="2" charset="0"/>
              </a:rPr>
              <a:t>সময়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মত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যথা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নিয়মে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সংগ্রহ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না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করা</a:t>
            </a:r>
            <a:endParaRPr lang="en-US" sz="3900" dirty="0">
              <a:latin typeface="Nikosh" pitchFamily="2" charset="0"/>
              <a:cs typeface="Nikosh" pitchFamily="2" charset="0"/>
            </a:endParaRPr>
          </a:p>
          <a:p>
            <a:r>
              <a:rPr lang="en-US" sz="3900" dirty="0" err="1">
                <a:latin typeface="Nikosh" pitchFamily="2" charset="0"/>
                <a:cs typeface="Nikosh" pitchFamily="2" charset="0"/>
              </a:rPr>
              <a:t>আঘাতজনিত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ক্ষত</a:t>
            </a:r>
            <a:endParaRPr lang="en-US" sz="3900" dirty="0">
              <a:latin typeface="Nikosh" pitchFamily="2" charset="0"/>
              <a:cs typeface="Nikosh" pitchFamily="2" charset="0"/>
            </a:endParaRPr>
          </a:p>
          <a:p>
            <a:r>
              <a:rPr lang="en-US" sz="3900" dirty="0" err="1">
                <a:latin typeface="Nikosh" pitchFamily="2" charset="0"/>
                <a:cs typeface="Nikosh" pitchFamily="2" charset="0"/>
              </a:rPr>
              <a:t>ইথিলিন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যৌগের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প্রভাব</a:t>
            </a:r>
            <a:endParaRPr lang="en-US" sz="3900" dirty="0">
              <a:latin typeface="Nikosh" pitchFamily="2" charset="0"/>
              <a:cs typeface="Nikosh" pitchFamily="2" charset="0"/>
            </a:endParaRPr>
          </a:p>
          <a:p>
            <a:r>
              <a:rPr lang="en-US" sz="3900" dirty="0" err="1">
                <a:latin typeface="Nikosh" pitchFamily="2" charset="0"/>
                <a:cs typeface="Nikosh" pitchFamily="2" charset="0"/>
              </a:rPr>
              <a:t>পরিবহন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জনিত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চাপ</a:t>
            </a:r>
            <a:endParaRPr lang="en-US" sz="3900" dirty="0">
              <a:latin typeface="Nikosh" pitchFamily="2" charset="0"/>
              <a:cs typeface="Nikosh" pitchFamily="2" charset="0"/>
            </a:endParaRPr>
          </a:p>
          <a:p>
            <a:r>
              <a:rPr lang="en-US" sz="3900" dirty="0" err="1">
                <a:latin typeface="Nikosh" pitchFamily="2" charset="0"/>
                <a:cs typeface="Nikosh" pitchFamily="2" charset="0"/>
              </a:rPr>
              <a:t>প্রতিকুল</a:t>
            </a:r>
            <a:r>
              <a:rPr lang="en-US" sz="39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900" dirty="0" err="1">
                <a:latin typeface="Nikosh" pitchFamily="2" charset="0"/>
                <a:cs typeface="Nikosh" pitchFamily="2" charset="0"/>
              </a:rPr>
              <a:t>পরিবেশ</a:t>
            </a:r>
            <a:endParaRPr lang="en-US" sz="3900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pic>
        <p:nvPicPr>
          <p:cNvPr id="6" name="Picture 6" descr="A close up of food&#10;&#10;Description generated with very high confidence">
            <a:extLst>
              <a:ext uri="{FF2B5EF4-FFF2-40B4-BE49-F238E27FC236}">
                <a16:creationId xmlns="" xmlns:a16="http://schemas.microsoft.com/office/drawing/2014/main" id="{35BC0705-8AD1-4A41-B21D-81BD71E7C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812" y="228600"/>
            <a:ext cx="2513013" cy="1905000"/>
          </a:xfrm>
          <a:prstGeom prst="rect">
            <a:avLst/>
          </a:prstGeom>
        </p:spPr>
      </p:pic>
      <p:pic>
        <p:nvPicPr>
          <p:cNvPr id="7" name="Picture 7" descr="A box filled with different types of fruit&#10;&#10;Description generated with high confidence">
            <a:extLst>
              <a:ext uri="{FF2B5EF4-FFF2-40B4-BE49-F238E27FC236}">
                <a16:creationId xmlns="" xmlns:a16="http://schemas.microsoft.com/office/drawing/2014/main" id="{C8330EC1-782E-4D66-9EB2-708ABBABD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812" y="2286000"/>
            <a:ext cx="2513013" cy="1981135"/>
          </a:xfrm>
          <a:prstGeom prst="rect">
            <a:avLst/>
          </a:prstGeom>
        </p:spPr>
      </p:pic>
      <p:pic>
        <p:nvPicPr>
          <p:cNvPr id="8" name="Picture 8" descr="A person standing in front of a palm tree&#10;&#10;Description generated with very high confidence">
            <a:extLst>
              <a:ext uri="{FF2B5EF4-FFF2-40B4-BE49-F238E27FC236}">
                <a16:creationId xmlns="" xmlns:a16="http://schemas.microsoft.com/office/drawing/2014/main" id="{5D6D15F8-18C7-407A-948F-1A8E49798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5812" y="4495800"/>
            <a:ext cx="2513013" cy="19581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453436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lkboard-illustration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5"/>
            <a:ext cx="12188825" cy="6334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2D2C49-61ED-4E42-A98E-D4B4745C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2" y="685800"/>
            <a:ext cx="9143998" cy="6096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bn-BD" sz="4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r>
              <a:rPr lang="bn-BD" sz="4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bn-BD" sz="4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r>
              <a:rPr lang="bn-BD" sz="4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bn-BD" sz="4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r>
              <a:rPr lang="en-US" dirty="0"/>
              <a:t> </a:t>
            </a:r>
            <a:endParaRPr lang="en-US" dirty="0">
              <a:ea typeface="+mj-lt"/>
              <a:cs typeface="+mj-lt"/>
            </a:endParaRP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ফল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শাকসবজি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পচনের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লক্ষনগুলো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353201E-7515-434F-B182-7B4580660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812" y="2514601"/>
            <a:ext cx="4114800" cy="25907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 err="1">
                <a:latin typeface="Nikosh" pitchFamily="2" charset="0"/>
                <a:cs typeface="Nikosh" pitchFamily="2" charset="0"/>
              </a:rPr>
              <a:t>ফল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দুর্গন্ধ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বের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হয়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r>
              <a:rPr lang="en-US" sz="2000" dirty="0" err="1">
                <a:latin typeface="Nikosh" pitchFamily="2" charset="0"/>
                <a:cs typeface="Nikosh" pitchFamily="2" charset="0"/>
              </a:rPr>
              <a:t>ফলের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গায়ে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সাদা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ছাইয়ের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মত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দাগ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পড়ে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r>
              <a:rPr lang="en-US" sz="2000" dirty="0" err="1">
                <a:latin typeface="Nikosh" pitchFamily="2" charset="0"/>
                <a:cs typeface="Nikosh" pitchFamily="2" charset="0"/>
              </a:rPr>
              <a:t>ফলের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গায়ে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পচা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বা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পানি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ভেজা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দাগ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পড়ে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r>
              <a:rPr lang="en-US" sz="2000" dirty="0" err="1">
                <a:latin typeface="Nikosh" pitchFamily="2" charset="0"/>
                <a:cs typeface="Nikosh" pitchFamily="2" charset="0"/>
              </a:rPr>
              <a:t>ফলের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গায়ে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গর্ত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বা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ছিদ্র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দেখা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যায়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r>
              <a:rPr lang="en-US" sz="2000" dirty="0" err="1">
                <a:latin typeface="Nikosh" pitchFamily="2" charset="0"/>
                <a:cs typeface="Nikosh" pitchFamily="2" charset="0"/>
              </a:rPr>
              <a:t>ফল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রস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পড়তে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থাকে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r>
              <a:rPr lang="en-US" sz="2000" dirty="0" err="1">
                <a:latin typeface="Nikosh" pitchFamily="2" charset="0"/>
                <a:cs typeface="Nikosh" pitchFamily="2" charset="0"/>
              </a:rPr>
              <a:t>ফলের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রঙ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নষ্ট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হয়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r>
              <a:rPr lang="en-US" sz="2000" dirty="0" err="1">
                <a:latin typeface="Nikosh" pitchFamily="2" charset="0"/>
                <a:cs typeface="Nikosh" pitchFamily="2" charset="0"/>
              </a:rPr>
              <a:t>ফল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দ্রুত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নরম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হয়ে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যায়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22574FC-EB57-4B2F-92B7-4778DBD3B1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04012" y="2438400"/>
            <a:ext cx="4800907" cy="3429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latin typeface="Nikosh" pitchFamily="2" charset="0"/>
                <a:cs typeface="Nikosh" pitchFamily="2" charset="0"/>
              </a:rPr>
              <a:t>শাক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সব্জির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স্বাভাবিক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রঙ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পরিবর্তন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হয়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r>
              <a:rPr lang="en-US" sz="2000" dirty="0" err="1">
                <a:latin typeface="Nikosh" pitchFamily="2" charset="0"/>
                <a:cs typeface="Nikosh" pitchFamily="2" charset="0"/>
              </a:rPr>
              <a:t>দুর্গন্ধ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বের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হয়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r>
              <a:rPr lang="en-US" sz="2000" dirty="0" err="1">
                <a:latin typeface="Nikosh" pitchFamily="2" charset="0"/>
                <a:cs typeface="Nikosh" pitchFamily="2" charset="0"/>
              </a:rPr>
              <a:t>পচা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রস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নির্গত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 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হয়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r>
              <a:rPr lang="en-US" sz="2000" dirty="0" err="1">
                <a:latin typeface="Nikosh" pitchFamily="2" charset="0"/>
                <a:cs typeface="Nikosh" pitchFamily="2" charset="0"/>
              </a:rPr>
              <a:t>শাকসব্জির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গায়ে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 </a:t>
            </a:r>
            <a:r>
              <a:rPr lang="en-US" sz="2000" dirty="0" err="1">
                <a:latin typeface="Nikosh" pitchFamily="2" charset="0"/>
                <a:ea typeface="+mn-lt"/>
                <a:cs typeface="Nikosh" pitchFamily="2" charset="0"/>
              </a:rPr>
              <a:t>গায়ে</a:t>
            </a:r>
            <a:r>
              <a:rPr lang="en-US" sz="20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ea typeface="+mn-lt"/>
                <a:cs typeface="Nikosh" pitchFamily="2" charset="0"/>
              </a:rPr>
              <a:t>সাদা</a:t>
            </a:r>
            <a:r>
              <a:rPr lang="en-US" sz="2000" dirty="0">
                <a:latin typeface="Nikosh" pitchFamily="2" charset="0"/>
                <a:ea typeface="+mn-lt"/>
                <a:cs typeface="Nikosh" pitchFamily="2" charset="0"/>
              </a:rPr>
              <a:t> ও </a:t>
            </a:r>
            <a:r>
              <a:rPr lang="en-US" sz="2000" dirty="0" err="1">
                <a:latin typeface="Nikosh" pitchFamily="2" charset="0"/>
                <a:ea typeface="+mn-lt"/>
                <a:cs typeface="Nikosh" pitchFamily="2" charset="0"/>
              </a:rPr>
              <a:t>ছাইয়ের</a:t>
            </a:r>
            <a:r>
              <a:rPr lang="en-US" sz="20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ea typeface="+mn-lt"/>
                <a:cs typeface="Nikosh" pitchFamily="2" charset="0"/>
              </a:rPr>
              <a:t>মত</a:t>
            </a:r>
            <a:r>
              <a:rPr lang="en-US" sz="20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ea typeface="+mn-lt"/>
                <a:cs typeface="Nikosh" pitchFamily="2" charset="0"/>
              </a:rPr>
              <a:t>ছত্রাকের</a:t>
            </a:r>
            <a:r>
              <a:rPr lang="en-US" sz="20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ea typeface="+mn-lt"/>
                <a:cs typeface="Nikosh" pitchFamily="2" charset="0"/>
              </a:rPr>
              <a:t>উপস্থিতি</a:t>
            </a:r>
            <a:r>
              <a:rPr lang="en-US" sz="20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ea typeface="+mn-lt"/>
                <a:cs typeface="Nikosh" pitchFamily="2" charset="0"/>
              </a:rPr>
              <a:t>লক্ষ</a:t>
            </a:r>
            <a:r>
              <a:rPr lang="en-US" sz="20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ea typeface="+mn-lt"/>
                <a:cs typeface="Nikosh" pitchFamily="2" charset="0"/>
              </a:rPr>
              <a:t>করা</a:t>
            </a:r>
            <a:r>
              <a:rPr lang="en-US" sz="20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ea typeface="+mn-lt"/>
                <a:cs typeface="Nikosh" pitchFamily="2" charset="0"/>
              </a:rPr>
              <a:t>যায়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r>
              <a:rPr lang="en-US" sz="2000" dirty="0" err="1">
                <a:latin typeface="Nikosh" pitchFamily="2" charset="0"/>
                <a:cs typeface="Nikosh" pitchFamily="2" charset="0"/>
              </a:rPr>
              <a:t>স্বাদ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নষ্ট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হয়ে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যায়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r>
              <a:rPr lang="en-US" sz="2000" dirty="0" err="1">
                <a:latin typeface="Nikosh" pitchFamily="2" charset="0"/>
                <a:cs typeface="Nikosh" pitchFamily="2" charset="0"/>
              </a:rPr>
              <a:t>ওজন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কমে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যায়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নেতিয়ে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পড়ে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ibbon: Tilted Down 6">
            <a:extLst>
              <a:ext uri="{FF2B5EF4-FFF2-40B4-BE49-F238E27FC236}">
                <a16:creationId xmlns="" xmlns:a16="http://schemas.microsoft.com/office/drawing/2014/main" id="{3D3E33A2-3FE3-4529-A6C2-DE6783540B44}"/>
              </a:ext>
            </a:extLst>
          </p:cNvPr>
          <p:cNvSpPr/>
          <p:nvPr/>
        </p:nvSpPr>
        <p:spPr>
          <a:xfrm>
            <a:off x="989012" y="1371600"/>
            <a:ext cx="4716245" cy="990600"/>
          </a:xfrm>
          <a:prstGeom prst="ribbon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ফল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 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পচনের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লক্ষন</a:t>
            </a:r>
            <a:endParaRPr lang="en-US" sz="2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ibbon: Tilted Down 7">
            <a:extLst>
              <a:ext uri="{FF2B5EF4-FFF2-40B4-BE49-F238E27FC236}">
                <a16:creationId xmlns="" xmlns:a16="http://schemas.microsoft.com/office/drawing/2014/main" id="{93C2A607-6E6F-4560-8FBA-602E09B94383}"/>
              </a:ext>
            </a:extLst>
          </p:cNvPr>
          <p:cNvSpPr/>
          <p:nvPr/>
        </p:nvSpPr>
        <p:spPr>
          <a:xfrm>
            <a:off x="6098872" y="1371600"/>
            <a:ext cx="6089953" cy="848721"/>
          </a:xfrm>
          <a:prstGeom prst="ribbon">
            <a:avLst/>
          </a:prstGeom>
          <a:solidFill>
            <a:schemeClr val="accent4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শাকসবজি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পচনের লক্ষন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4303712" y="4076700"/>
            <a:ext cx="3200400" cy="76200"/>
          </a:xfrm>
          <a:prstGeom prst="straightConnector1">
            <a:avLst/>
          </a:prstGeom>
          <a:ln w="25400"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3922712" y="4076700"/>
            <a:ext cx="3657600" cy="76200"/>
          </a:xfrm>
          <a:prstGeom prst="straightConnector1">
            <a:avLst/>
          </a:prstGeom>
          <a:ln w="25400"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037012" y="4038600"/>
            <a:ext cx="3124200" cy="76200"/>
          </a:xfrm>
          <a:prstGeom prst="straightConnector1">
            <a:avLst/>
          </a:prstGeom>
          <a:ln w="25400"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0678967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6" grpId="0" build="p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lkboard-illustration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142875"/>
            <a:ext cx="11885613" cy="6410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68C446-0757-4135-A967-384CD7A64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Nikosh" pitchFamily="2" charset="0"/>
                <a:cs typeface="Nikosh" pitchFamily="2" charset="0"/>
              </a:rPr>
              <a:t>ছবিতে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দেখি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-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পচে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যাওয়া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ফল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শাকসবজি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7" descr="A close up of a green leaf&#10;&#10;Description generated with high confidence">
            <a:extLst>
              <a:ext uri="{FF2B5EF4-FFF2-40B4-BE49-F238E27FC236}">
                <a16:creationId xmlns="" xmlns:a16="http://schemas.microsoft.com/office/drawing/2014/main" id="{AF53244E-0A8F-494B-A43C-06D36B53E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2" y="1600200"/>
            <a:ext cx="2992172" cy="2286000"/>
          </a:xfrm>
          <a:prstGeom prst="rect">
            <a:avLst/>
          </a:prstGeom>
        </p:spPr>
      </p:pic>
      <p:pic>
        <p:nvPicPr>
          <p:cNvPr id="9" name="Picture 9" descr="A close up of food&#10;&#10;Description generated with high confidence">
            <a:extLst>
              <a:ext uri="{FF2B5EF4-FFF2-40B4-BE49-F238E27FC236}">
                <a16:creationId xmlns="" xmlns:a16="http://schemas.microsoft.com/office/drawing/2014/main" id="{D1ED66E9-099C-4ED1-9E8F-7F90EC430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412" y="3962400"/>
            <a:ext cx="2895600" cy="1981200"/>
          </a:xfrm>
          <a:prstGeom prst="rect">
            <a:avLst/>
          </a:prstGeom>
        </p:spPr>
      </p:pic>
      <p:pic>
        <p:nvPicPr>
          <p:cNvPr id="12290" name="Picture 2" descr="Prepackaged Salad Mixes: Are They Really Safe? | Food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2412" y="4038600"/>
            <a:ext cx="2971800" cy="2055944"/>
          </a:xfrm>
          <a:prstGeom prst="rect">
            <a:avLst/>
          </a:prstGeom>
          <a:noFill/>
        </p:spPr>
      </p:pic>
      <p:pic>
        <p:nvPicPr>
          <p:cNvPr id="12292" name="Picture 4" descr="Free rotten vegetable Images, Pictures, and Royalty-Free Stock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0412" y="1676400"/>
            <a:ext cx="2872739" cy="2133600"/>
          </a:xfrm>
          <a:prstGeom prst="rect">
            <a:avLst/>
          </a:prstGeom>
          <a:noFill/>
        </p:spPr>
      </p:pic>
      <p:pic>
        <p:nvPicPr>
          <p:cNvPr id="12294" name="Picture 6" descr="First Rotten Fruit | Rotten fruit, Fruit, Fruit fli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1412" y="1676400"/>
            <a:ext cx="2895600" cy="2143125"/>
          </a:xfrm>
          <a:prstGeom prst="rect">
            <a:avLst/>
          </a:prstGeom>
          <a:noFill/>
        </p:spPr>
      </p:pic>
      <p:pic>
        <p:nvPicPr>
          <p:cNvPr id="12296" name="Picture 8" descr="Rotten Fruits Isolated On White Stock Photo, Picture And Royalty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1412" y="3886200"/>
            <a:ext cx="28956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231355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lkboard-illustration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5"/>
            <a:ext cx="11961812" cy="6410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2FB32E-98DA-4882-9E22-0B7FB91E3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274" y="761999"/>
            <a:ext cx="10148338" cy="723589"/>
          </a:xfr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ফল</a:t>
            </a:r>
            <a:r>
              <a:rPr lang="en-US" sz="44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44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শাকসবজি</a:t>
            </a:r>
            <a:r>
              <a:rPr lang="en-US" sz="44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44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44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44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বুঝায়</a:t>
            </a:r>
            <a:r>
              <a:rPr lang="en-US" sz="44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BF8CB4-64DD-4B8C-88EE-8CA12842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994501"/>
            <a:ext cx="10439400" cy="3872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bn-BD" sz="3200" dirty="0" smtClean="0">
                <a:latin typeface="Nikosh" pitchFamily="2" charset="0"/>
                <a:ea typeface="+mn-lt"/>
                <a:cs typeface="Nikosh" pitchFamily="2" charset="0"/>
              </a:rPr>
              <a:t>  </a:t>
            </a:r>
            <a:r>
              <a:rPr lang="en-US" sz="3200" dirty="0" err="1" smtClean="0">
                <a:latin typeface="Nikosh" pitchFamily="2" charset="0"/>
                <a:ea typeface="+mn-lt"/>
                <a:cs typeface="Nikosh" pitchFamily="2" charset="0"/>
              </a:rPr>
              <a:t>বিভিন্ন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 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ফল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বা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শাকসবজির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গুণগত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মান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অক্ষুন্ন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রেখে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আকার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আকৃতির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পরিবর্তন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ea typeface="+mn-lt"/>
                <a:cs typeface="Nikosh" pitchFamily="2" charset="0"/>
              </a:rPr>
              <a:t>না</a:t>
            </a:r>
            <a:r>
              <a:rPr lang="bn-BD" sz="3200" dirty="0" smtClean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ea typeface="+mn-lt"/>
                <a:cs typeface="Nikosh" pitchFamily="2" charset="0"/>
              </a:rPr>
              <a:t>ঘটিয়ে</a:t>
            </a:r>
            <a:r>
              <a:rPr lang="en-US" sz="3200" dirty="0" smtClean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দীর্ঘদিন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সংগ্রহ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করে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রাখার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পদ্ধতিকে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ফল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বা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শাকসবজি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সংরক্ষণ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বলে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 ।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যেমন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-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ফলের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ক্ষেত্রে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-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কুল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আম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জলপাই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খেজুর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আঙ্গুর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ea typeface="+mn-lt"/>
                <a:cs typeface="Nikosh" pitchFamily="2" charset="0"/>
              </a:rPr>
              <a:t>ইত্যাদি</a:t>
            </a:r>
            <a:r>
              <a:rPr lang="bn-BD" sz="3200" dirty="0" smtClean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ea typeface="+mn-lt"/>
                <a:cs typeface="Nikosh" pitchFamily="2" charset="0"/>
              </a:rPr>
              <a:t>শুকিয়ে</a:t>
            </a:r>
            <a:r>
              <a:rPr lang="en-US" sz="3200" dirty="0" smtClean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ea typeface="+mn-lt"/>
                <a:cs typeface="Nikosh" pitchFamily="2" charset="0"/>
              </a:rPr>
              <a:t>সংরক্ষণ</a:t>
            </a:r>
            <a:r>
              <a:rPr lang="bn-BD" sz="3200" dirty="0" smtClean="0">
                <a:latin typeface="Nikosh" pitchFamily="2" charset="0"/>
                <a:ea typeface="+mn-lt"/>
                <a:cs typeface="Nikosh" pitchFamily="2" charset="0"/>
              </a:rPr>
              <a:t>। </a:t>
            </a:r>
            <a:endParaRPr lang="en-US" sz="3200" dirty="0" err="1">
              <a:latin typeface="Nikosh" pitchFamily="2" charset="0"/>
              <a:ea typeface="+mn-lt"/>
              <a:cs typeface="Nikosh" pitchFamily="2" charset="0"/>
            </a:endParaRPr>
          </a:p>
          <a:p>
            <a:r>
              <a:rPr lang="en-US" sz="3200" dirty="0" err="1" smtClean="0">
                <a:latin typeface="Nikosh" pitchFamily="2" charset="0"/>
                <a:ea typeface="+mn-lt"/>
                <a:cs typeface="Nikosh" pitchFamily="2" charset="0"/>
              </a:rPr>
              <a:t>শাকসবজির</a:t>
            </a:r>
            <a:r>
              <a:rPr lang="en-US" sz="3200" dirty="0" smtClean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ক্ষেত্রে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-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বাধাকপি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করলা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পাটের</a:t>
            </a:r>
            <a:r>
              <a:rPr lang="en-US" sz="3200" dirty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ea typeface="+mn-lt"/>
                <a:cs typeface="Nikosh" pitchFamily="2" charset="0"/>
              </a:rPr>
              <a:t>পাতা</a:t>
            </a:r>
            <a:r>
              <a:rPr lang="en-US" sz="3200" dirty="0" smtClean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ea typeface="+mn-lt"/>
                <a:cs typeface="Nikosh" pitchFamily="2" charset="0"/>
              </a:rPr>
              <a:t>ইত্যাদি </a:t>
            </a:r>
            <a:r>
              <a:rPr lang="en-US" sz="3200" dirty="0" err="1" smtClean="0">
                <a:latin typeface="Nikosh" pitchFamily="2" charset="0"/>
                <a:ea typeface="+mn-lt"/>
                <a:cs typeface="Nikosh" pitchFamily="2" charset="0"/>
              </a:rPr>
              <a:t>শুকিয়ে</a:t>
            </a:r>
            <a:r>
              <a:rPr lang="en-US" sz="3200" dirty="0" smtClean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ea typeface="+mn-lt"/>
                <a:cs typeface="Nikosh" pitchFamily="2" charset="0"/>
              </a:rPr>
              <a:t>সংরক্ষণ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bn-BD" dirty="0" smtClean="0">
                <a:ea typeface="+mn-lt"/>
                <a:cs typeface="+mn-lt"/>
              </a:rPr>
              <a:t>।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613060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lkboard-illustration-png-clip-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" y="142875"/>
            <a:ext cx="11961813" cy="6410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3CDCE1-D69E-4999-B960-E2D4B6B0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685800"/>
            <a:ext cx="10134598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" pitchFamily="2" charset="0"/>
                <a:ea typeface="+mj-lt"/>
                <a:cs typeface="Nikosh" pitchFamily="2" charset="0"/>
              </a:rPr>
              <a:t>ফল</a:t>
            </a:r>
            <a:r>
              <a:rPr lang="en-US" sz="4400" dirty="0">
                <a:solidFill>
                  <a:schemeClr val="bg1"/>
                </a:solidFill>
                <a:latin typeface="Nikosh" pitchFamily="2" charset="0"/>
                <a:ea typeface="+mj-lt"/>
                <a:cs typeface="Nikosh" pitchFamily="2" charset="0"/>
              </a:rPr>
              <a:t> ও </a:t>
            </a:r>
            <a:r>
              <a:rPr lang="en-US" sz="4400" dirty="0" err="1">
                <a:solidFill>
                  <a:schemeClr val="bg1"/>
                </a:solidFill>
                <a:latin typeface="Nikosh" pitchFamily="2" charset="0"/>
                <a:ea typeface="+mj-lt"/>
                <a:cs typeface="Nikosh" pitchFamily="2" charset="0"/>
              </a:rPr>
              <a:t>শাকসবজি</a:t>
            </a:r>
            <a:r>
              <a:rPr lang="en-US" sz="4400" dirty="0">
                <a:solidFill>
                  <a:schemeClr val="bg1"/>
                </a:solidFill>
                <a:latin typeface="Nikosh" pitchFamily="2" charset="0"/>
                <a:ea typeface="+mj-lt"/>
                <a:cs typeface="Nikosh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" pitchFamily="2" charset="0"/>
                <a:ea typeface="+mj-lt"/>
                <a:cs typeface="Nikosh" pitchFamily="2" charset="0"/>
              </a:rPr>
              <a:t>সংরক্ষনের</a:t>
            </a:r>
            <a:r>
              <a:rPr lang="en-US" sz="4400" dirty="0">
                <a:solidFill>
                  <a:schemeClr val="bg1"/>
                </a:solidFill>
                <a:latin typeface="Nikosh" pitchFamily="2" charset="0"/>
                <a:ea typeface="+mj-lt"/>
                <a:cs typeface="Nikosh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" pitchFamily="2" charset="0"/>
                <a:ea typeface="+mj-lt"/>
                <a:cs typeface="Nikosh" pitchFamily="2" charset="0"/>
              </a:rPr>
              <a:t>বিভিন্ন</a:t>
            </a:r>
            <a:r>
              <a:rPr lang="en-US" sz="4400" dirty="0">
                <a:solidFill>
                  <a:schemeClr val="bg1"/>
                </a:solidFill>
                <a:latin typeface="Nikosh" pitchFamily="2" charset="0"/>
                <a:ea typeface="+mj-lt"/>
                <a:cs typeface="Nikosh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" pitchFamily="2" charset="0"/>
                <a:ea typeface="+mj-lt"/>
                <a:cs typeface="Nikosh" pitchFamily="2" charset="0"/>
              </a:rPr>
              <a:t>পদ্ধতি</a:t>
            </a:r>
            <a:r>
              <a:rPr lang="en-US" sz="4400" dirty="0">
                <a:solidFill>
                  <a:schemeClr val="bg1"/>
                </a:solidFill>
                <a:latin typeface="Nikosh" pitchFamily="2" charset="0"/>
                <a:ea typeface="+mj-lt"/>
                <a:cs typeface="Nikosh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2" name="Picture 12" descr="A close up of a bottle&#10;&#10;Description generated with high confidence">
            <a:extLst>
              <a:ext uri="{FF2B5EF4-FFF2-40B4-BE49-F238E27FC236}">
                <a16:creationId xmlns="" xmlns:a16="http://schemas.microsoft.com/office/drawing/2014/main" id="{0FEE514F-4ED9-413A-A7D2-D05F77F70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212" y="1752600"/>
            <a:ext cx="2652534" cy="4021475"/>
          </a:xfrm>
          <a:prstGeom prst="rect">
            <a:avLst/>
          </a:prstGeom>
        </p:spPr>
      </p:pic>
      <p:pic>
        <p:nvPicPr>
          <p:cNvPr id="13" name="Picture 13" descr="A box of food&#10;&#10;Description generated with very high confidence">
            <a:extLst>
              <a:ext uri="{FF2B5EF4-FFF2-40B4-BE49-F238E27FC236}">
                <a16:creationId xmlns="" xmlns:a16="http://schemas.microsoft.com/office/drawing/2014/main" id="{F82D0A02-AADB-4D4D-8F85-FE17B3906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012" y="1752600"/>
            <a:ext cx="3048000" cy="4009316"/>
          </a:xfrm>
          <a:prstGeom prst="rect">
            <a:avLst/>
          </a:prstGeom>
        </p:spPr>
      </p:pic>
      <p:pic>
        <p:nvPicPr>
          <p:cNvPr id="10" name="Picture 13" descr="A display in a store filled with lots of food&#10;&#10;Description generated with high confidence">
            <a:extLst>
              <a:ext uri="{FF2B5EF4-FFF2-40B4-BE49-F238E27FC236}">
                <a16:creationId xmlns="" xmlns:a16="http://schemas.microsoft.com/office/drawing/2014/main" id="{A10EA962-FD4D-46EB-8A89-DEBF33F8D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41412" y="1752600"/>
            <a:ext cx="3849783" cy="4046940"/>
          </a:xfrm>
        </p:spPr>
      </p:pic>
    </p:spTree>
    <p:extLst>
      <p:ext uri="{BB962C8B-B14F-4D97-AF65-F5344CB8AC3E}">
        <p14:creationId xmlns="" xmlns:p14="http://schemas.microsoft.com/office/powerpoint/2010/main" val="5639516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305</Words>
  <Application>Microsoft Office PowerPoint</Application>
  <PresentationFormat>Custom</PresentationFormat>
  <Paragraphs>83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Chalkboard 16x9</vt:lpstr>
      <vt:lpstr>স্বাগতম</vt:lpstr>
      <vt:lpstr>পরিচিতি</vt:lpstr>
      <vt:lpstr>Slide 3</vt:lpstr>
      <vt:lpstr>Slide 4</vt:lpstr>
      <vt:lpstr>ফল ও শাকসবজি পচনের কারন কী?</vt:lpstr>
      <vt:lpstr>       ফল ও শাকসবজি পচনের লক্ষনগুলো কী কী?</vt:lpstr>
      <vt:lpstr>ছবিতে দেখি- পচে যাওয়া ফল ও শাকসবজি</vt:lpstr>
      <vt:lpstr>ফল বা শাকসবজি সংরক্ষণ বলতে কি বুঝায়?</vt:lpstr>
      <vt:lpstr>ফল ও শাকসবজি সংরক্ষনের বিভিন্ন পদ্ধতি </vt:lpstr>
      <vt:lpstr>     ফল সংরক্ষণ পদ্ধতি</vt:lpstr>
      <vt:lpstr>Slide 11</vt:lpstr>
      <vt:lpstr>Slide 12</vt:lpstr>
      <vt:lpstr>Slide 13</vt:lpstr>
      <vt:lpstr>ফল ও শাকসবজি সংরক্ষনের গুরুত্ব</vt:lpstr>
      <vt:lpstr>মুল্যায়ন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Nipun</dc:creator>
  <cp:lastModifiedBy>A</cp:lastModifiedBy>
  <cp:revision>1464</cp:revision>
  <dcterms:created xsi:type="dcterms:W3CDTF">2020-06-14T16:16:53Z</dcterms:created>
  <dcterms:modified xsi:type="dcterms:W3CDTF">2020-06-25T09:05:49Z</dcterms:modified>
</cp:coreProperties>
</file>