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1" r:id="rId2"/>
    <p:sldId id="256" r:id="rId3"/>
    <p:sldId id="285" r:id="rId4"/>
    <p:sldId id="286" r:id="rId5"/>
    <p:sldId id="287" r:id="rId6"/>
    <p:sldId id="292" r:id="rId7"/>
    <p:sldId id="294" r:id="rId8"/>
    <p:sldId id="260" r:id="rId9"/>
    <p:sldId id="281" r:id="rId10"/>
    <p:sldId id="288" r:id="rId11"/>
    <p:sldId id="289" r:id="rId12"/>
    <p:sldId id="293" r:id="rId13"/>
    <p:sldId id="299" r:id="rId14"/>
    <p:sldId id="301" r:id="rId15"/>
    <p:sldId id="261" r:id="rId16"/>
    <p:sldId id="267" r:id="rId17"/>
    <p:sldId id="269" r:id="rId18"/>
    <p:sldId id="270" r:id="rId19"/>
    <p:sldId id="271" r:id="rId20"/>
    <p:sldId id="304" r:id="rId21"/>
    <p:sldId id="272" r:id="rId22"/>
    <p:sldId id="303" r:id="rId23"/>
    <p:sldId id="282" r:id="rId24"/>
    <p:sldId id="274" r:id="rId25"/>
    <p:sldId id="276" r:id="rId26"/>
    <p:sldId id="277" r:id="rId27"/>
    <p:sldId id="284" r:id="rId28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18" y="48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1F0C0-8DFB-4847-8C19-E0E3EF35C86E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DD34-17D3-45D4-A845-794B7FB5B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352637"/>
            <a:ext cx="4031615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52637"/>
            <a:ext cx="1188593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2054648"/>
            <a:ext cx="7958772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2054648"/>
            <a:ext cx="7958773" cy="58149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3D64-F881-4C14-9296-C358F2FAF14F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0B63-7A27-4EF8-AD65-E739CB2DB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fif"/><Relationship Id="rId5" Type="http://schemas.openxmlformats.org/officeDocument/2006/relationships/image" Target="../media/image11.jf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7" b="13044"/>
          <a:stretch/>
        </p:blipFill>
        <p:spPr>
          <a:xfrm>
            <a:off x="457200" y="304800"/>
            <a:ext cx="11925384" cy="701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810000" y="519589"/>
            <a:ext cx="4495800" cy="5554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কি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4572000" cy="245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5400"/>
            <a:ext cx="4495800" cy="2433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685800" y="3729097"/>
            <a:ext cx="10972800" cy="3586103"/>
            <a:chOff x="716280" y="1143000"/>
            <a:chExt cx="10972800" cy="3586103"/>
          </a:xfrm>
        </p:grpSpPr>
        <p:sp>
          <p:nvSpPr>
            <p:cNvPr id="12" name="Rectangle 11"/>
            <p:cNvSpPr/>
            <p:nvPr/>
          </p:nvSpPr>
          <p:spPr>
            <a:xfrm>
              <a:off x="716280" y="1143000"/>
              <a:ext cx="10972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যে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বিষয়ের ব্যাপারেই হতে পারে কিন্তু লাভের আশায় ঝুঁকি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য়ে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 ও শ্রম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বিনি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য়োগ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করাই </a:t>
              </a:r>
              <a:r>
                <a:rPr lang="as-IN" sz="32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লো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r>
                <a:rPr lang="as-IN" sz="3200" b="1" dirty="0" smtClean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</a:t>
              </a:r>
              <a:r>
                <a:rPr lang="en-US" sz="3200" b="1" dirty="0" smtClean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b="1" dirty="0" smtClean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।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একটি 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 সংগঠন স্থাপনের প্রাথমিক প্রচেষ্টাকে 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 বলে।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760" y="2667000"/>
              <a:ext cx="1094232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as-IN" sz="3200" dirty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একজন ব্যক্তি যখন নিজের কর্মসংস্থানের কথা চিন্তা করে কোন চাকরি বা কারো অধিনস্ত না </a:t>
              </a:r>
              <a:r>
                <a:rPr lang="as-IN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as-IN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 থেকেই কোন ব্যাবসা প্রতিষ্ঠান স্থাপন করার চেষ্টা করেন বা পরিকল্পনা শুরু করেন তখন তাকে উদ্যোক্তা বলা হয় । ব্যবসা</a:t>
              </a:r>
              <a:r>
                <a:rPr lang="en-US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 smtClean="0">
                  <a:solidFill>
                    <a:srgbClr val="3A3A3A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উদ্যেক্তার উদ্যেগ যখন সফল কিংবা স্বনিরভর হয় তখন তাকে বলা হয় ব্যবসায়ি ।</a:t>
              </a:r>
              <a:endParaRPr lang="as-IN" sz="3200" b="0" i="0" dirty="0">
                <a:solidFill>
                  <a:srgbClr val="3A3A3A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1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609600" y="914400"/>
            <a:ext cx="11353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 একটি গুরম্নত্বপূর্ণ শাখা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প্রধান বৈশিষ্ট্য- উপযোগ (অভাব পূরণের ক্ষমতা) ও উদ্বৃত্ত সৃষ্টি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প্রধান লক্ষ্য/ উদ্দেশ্য- মুনাফা অর্জন (স্বল্পমেয়াদী)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দীর্ঘমেয়াদী উদ্দেশ্য- সম্পদ সর্বাধিকরণ (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Wealth Maximization)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অন্যতম প্রধান কাজ- পণ্য ও সেবা সামগ্রী উৎপাদন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প্রধান উপকরণ/ সওদা বলা হয়- পণ্য বা সেবাকে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ক্ষেত্রে ব্যবসায়ের সওদা হিসেবে গণ্য করা হয়- অর্থ, ঋণ ও মতাদর্শকে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জীবনী শক্তি বলা হয়- পুঁজিকে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 smtClean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</a:t>
            </a: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 ও কার্যকারিতার মাপকাঠি হল-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মুনাফাকে বলা হয়- ঝুঁকি গ্রহণের পুরস্কার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 মুনাফা অর্জনের প্রধান উপাদান- বেশি ক্রেতা আকর্ষণ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কাম্য আয়তনে মুনাফা- শূণ্য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কাম্য আয়তন বলতে- সম আয় ব্যয় বিন্দু বোঝায়</a:t>
            </a:r>
            <a:endParaRPr lang="as-IN" sz="3200" b="0" i="0" dirty="0">
              <a:solidFill>
                <a:srgbClr val="3333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8860" y="437495"/>
            <a:ext cx="3615279" cy="461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as-IN" sz="2400" b="1" dirty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400" b="1" dirty="0" err="1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>
              <a:ln/>
              <a:solidFill>
                <a:schemeClr val="accent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69997D-B234-4254-8728-AA38674C6FD3}"/>
              </a:ext>
            </a:extLst>
          </p:cNvPr>
          <p:cNvSpPr/>
          <p:nvPr/>
        </p:nvSpPr>
        <p:spPr>
          <a:xfrm>
            <a:off x="606694" y="847616"/>
            <a:ext cx="5794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u="sng" dirty="0" err="1">
                <a:latin typeface="SutonnyMJ" pitchFamily="2" charset="0"/>
              </a:rPr>
              <a:t>e¨emv‡qi</a:t>
            </a:r>
            <a:r>
              <a:rPr lang="en-US" sz="4600" b="1" u="sng" dirty="0">
                <a:latin typeface="SutonnyMJ" pitchFamily="2" charset="0"/>
              </a:rPr>
              <a:t> </a:t>
            </a:r>
            <a:r>
              <a:rPr lang="en-US" sz="4600" b="1" u="sng" dirty="0" err="1">
                <a:latin typeface="SutonnyMJ" pitchFamily="2" charset="0"/>
              </a:rPr>
              <a:t>DrcwË</a:t>
            </a:r>
            <a:r>
              <a:rPr lang="en-US" sz="4600" b="1" u="sng" dirty="0">
                <a:latin typeface="SutonnyMJ" pitchFamily="2" charset="0"/>
              </a:rPr>
              <a:t> I µ</a:t>
            </a:r>
            <a:r>
              <a:rPr lang="en-US" sz="4600" b="1" u="sng" dirty="0" err="1">
                <a:latin typeface="SutonnyMJ" pitchFamily="2" charset="0"/>
              </a:rPr>
              <a:t>gweKvk</a:t>
            </a:r>
            <a:endParaRPr lang="en-US" sz="4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B86DAC-991C-4D6F-8EFD-4127174D3B55}"/>
              </a:ext>
            </a:extLst>
          </p:cNvPr>
          <p:cNvSpPr/>
          <p:nvPr/>
        </p:nvSpPr>
        <p:spPr>
          <a:xfrm>
            <a:off x="685800" y="2556407"/>
            <a:ext cx="3268512" cy="4471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SutonnyMJ" pitchFamily="2" charset="0"/>
            </a:endParaRPr>
          </a:p>
          <a:p>
            <a:pPr algn="ctr"/>
            <a:endParaRPr lang="en-US" sz="2400" b="1" dirty="0">
              <a:latin typeface="SutonnyMJ" pitchFamily="2" charset="0"/>
            </a:endParaRPr>
          </a:p>
          <a:p>
            <a:pPr algn="ctr"/>
            <a:endParaRPr lang="en-US" sz="2400" b="1" dirty="0" smtClean="0">
              <a:latin typeface="SutonnyMJ" pitchFamily="2" charset="0"/>
            </a:endParaRPr>
          </a:p>
          <a:p>
            <a:pPr algn="ctr"/>
            <a:r>
              <a:rPr lang="en-US" sz="2400" b="1" dirty="0" err="1" smtClean="0">
                <a:latin typeface="SutonnyMJ" pitchFamily="2" charset="0"/>
              </a:rPr>
              <a:t>cÖvPxb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hyM</a:t>
            </a:r>
            <a:endParaRPr lang="en-US" sz="2400" b="1" dirty="0">
              <a:latin typeface="SutonnyMJ" pitchFamily="2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SutonnyMJ" pitchFamily="2" charset="0"/>
              </a:rPr>
              <a:t>cï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wkKvi</a:t>
            </a:r>
            <a:endParaRPr lang="en-US" sz="24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SutonnyMJ" pitchFamily="2" charset="0"/>
              </a:rPr>
              <a:t>grm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wkKvi</a:t>
            </a:r>
            <a:endParaRPr lang="en-US" sz="24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SutonnyMJ" pitchFamily="2" charset="0"/>
              </a:rPr>
              <a:t>djg~j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AvniY</a:t>
            </a:r>
            <a:endParaRPr lang="en-US" sz="24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SutonnyMJ" pitchFamily="2" charset="0"/>
              </a:rPr>
              <a:t>K…</a:t>
            </a:r>
            <a:r>
              <a:rPr lang="en-US" sz="2400" dirty="0" err="1">
                <a:latin typeface="SutonnyMJ" pitchFamily="2" charset="0"/>
              </a:rPr>
              <a:t>wlKvh</a:t>
            </a:r>
            <a:r>
              <a:rPr lang="en-US" sz="2400" dirty="0">
                <a:latin typeface="SutonnyMJ" pitchFamily="2" charset="0"/>
              </a:rPr>
              <a:t>©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SutonnyMJ" pitchFamily="2" charset="0"/>
              </a:rPr>
              <a:t>`ªe¨ </a:t>
            </a:r>
            <a:r>
              <a:rPr lang="en-US" sz="2400" dirty="0" err="1">
                <a:latin typeface="SutonnyMJ" pitchFamily="2" charset="0"/>
              </a:rPr>
              <a:t>wewbgq</a:t>
            </a:r>
            <a:endParaRPr lang="en-US" sz="2400" dirty="0">
              <a:latin typeface="SutonnyMJ" pitchFamily="2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SutonnyMJ" pitchFamily="2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923E7C-07BE-4414-9287-1308772347D2}"/>
              </a:ext>
            </a:extLst>
          </p:cNvPr>
          <p:cNvSpPr/>
          <p:nvPr/>
        </p:nvSpPr>
        <p:spPr>
          <a:xfrm>
            <a:off x="4335288" y="2525929"/>
            <a:ext cx="3589512" cy="4471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SutonnyMJ" pitchFamily="2" charset="0"/>
              </a:rPr>
              <a:t>ga</a:t>
            </a:r>
            <a:r>
              <a:rPr lang="en-US" sz="2400" b="1" dirty="0">
                <a:latin typeface="SutonnyMJ" pitchFamily="2" charset="0"/>
              </a:rPr>
              <a:t>¨ </a:t>
            </a:r>
            <a:r>
              <a:rPr lang="en-US" sz="2400" b="1" dirty="0" err="1">
                <a:latin typeface="SutonnyMJ" pitchFamily="2" charset="0"/>
              </a:rPr>
              <a:t>hyM</a:t>
            </a:r>
            <a:endParaRPr lang="en-US" sz="2400" b="1" dirty="0">
              <a:latin typeface="SutonnyMJ" pitchFamily="2" charset="0"/>
            </a:endParaRPr>
          </a:p>
          <a:p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wewbg‡qi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gva¨g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wn‡m‡e</a:t>
            </a:r>
            <a:r>
              <a:rPr lang="en-US" sz="2000" dirty="0">
                <a:latin typeface="SutonnyMJ" pitchFamily="2" charset="0"/>
              </a:rPr>
              <a:t> `</a:t>
            </a:r>
            <a:r>
              <a:rPr lang="en-US" sz="2000" dirty="0" err="1">
                <a:latin typeface="SutonnyMJ" pitchFamily="2" charset="0"/>
              </a:rPr>
              <a:t>y®úvc</a:t>
            </a:r>
            <a:r>
              <a:rPr lang="en-US" sz="2000" dirty="0">
                <a:latin typeface="SutonnyMJ" pitchFamily="2" charset="0"/>
              </a:rPr>
              <a:t>¨ </a:t>
            </a:r>
            <a:r>
              <a:rPr lang="en-US" sz="2000" dirty="0" err="1">
                <a:latin typeface="SutonnyMJ" pitchFamily="2" charset="0"/>
              </a:rPr>
              <a:t>kvgyK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wSbyK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Kwo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cv_i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e¨envi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wewbg‡qi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gva¨g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wn‡m‡e</a:t>
            </a:r>
            <a:r>
              <a:rPr lang="en-US" sz="2000" dirty="0">
                <a:latin typeface="SutonnyMJ" pitchFamily="2" charset="0"/>
              </a:rPr>
              <a:t> ¯^Y©, †</a:t>
            </a:r>
            <a:r>
              <a:rPr lang="en-US" sz="2000" dirty="0" err="1">
                <a:latin typeface="SutonnyMJ" pitchFamily="2" charset="0"/>
              </a:rPr>
              <a:t>iŠc</a:t>
            </a:r>
            <a:r>
              <a:rPr lang="en-US" sz="2000" dirty="0">
                <a:latin typeface="SutonnyMJ" pitchFamily="2" charset="0"/>
              </a:rPr>
              <a:t>¨ I </a:t>
            </a:r>
            <a:r>
              <a:rPr lang="en-US" sz="2000" dirty="0" err="1">
                <a:latin typeface="SutonnyMJ" pitchFamily="2" charset="0"/>
              </a:rPr>
              <a:t>Ab¨vb</a:t>
            </a:r>
            <a:r>
              <a:rPr lang="en-US" sz="2000" dirty="0">
                <a:latin typeface="SutonnyMJ" pitchFamily="2" charset="0"/>
              </a:rPr>
              <a:t>¨ </a:t>
            </a:r>
            <a:r>
              <a:rPr lang="en-US" sz="2000" dirty="0" err="1">
                <a:latin typeface="SutonnyMJ" pitchFamily="2" charset="0"/>
              </a:rPr>
              <a:t>avZe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gy</a:t>
            </a:r>
            <a:r>
              <a:rPr lang="en-US" sz="2000" dirty="0">
                <a:latin typeface="SutonnyMJ" pitchFamily="2" charset="0"/>
              </a:rPr>
              <a:t>`ªvi </a:t>
            </a:r>
            <a:r>
              <a:rPr lang="en-US" sz="2000" dirty="0" err="1">
                <a:latin typeface="SutonnyMJ" pitchFamily="2" charset="0"/>
              </a:rPr>
              <a:t>e¨envi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KvMwR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gy</a:t>
            </a:r>
            <a:r>
              <a:rPr lang="en-US" sz="2000" dirty="0">
                <a:latin typeface="SutonnyMJ" pitchFamily="2" charset="0"/>
              </a:rPr>
              <a:t>`ªvi </a:t>
            </a:r>
            <a:r>
              <a:rPr lang="en-US" sz="2000" dirty="0" err="1">
                <a:latin typeface="SutonnyMJ" pitchFamily="2" charset="0"/>
              </a:rPr>
              <a:t>cÖPjb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evRvi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kni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m„wó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e¨emvq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msMV‡bi</a:t>
            </a:r>
            <a:r>
              <a:rPr lang="en-US" sz="2000" dirty="0">
                <a:latin typeface="SutonnyMJ" pitchFamily="2" charset="0"/>
              </a:rPr>
              <a:t> D™¢e</a:t>
            </a:r>
          </a:p>
          <a:p>
            <a:endParaRPr lang="en-US" sz="2000" dirty="0">
              <a:latin typeface="SutonnyMJ" pitchFamily="2" charset="0"/>
            </a:endParaRPr>
          </a:p>
          <a:p>
            <a:endParaRPr lang="en-US" sz="2000" dirty="0">
              <a:latin typeface="SutonnyMJ" pitchFamily="2" charset="0"/>
            </a:endParaRPr>
          </a:p>
          <a:p>
            <a:endParaRPr lang="en-US" sz="2000" dirty="0">
              <a:latin typeface="SutonnyMJ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103297-AB89-4576-B817-EBE6324631FD}"/>
              </a:ext>
            </a:extLst>
          </p:cNvPr>
          <p:cNvSpPr/>
          <p:nvPr/>
        </p:nvSpPr>
        <p:spPr>
          <a:xfrm>
            <a:off x="8305776" y="2525929"/>
            <a:ext cx="3733824" cy="4471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SutonnyMJ" pitchFamily="2" charset="0"/>
              </a:rPr>
              <a:t>AvaywbK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hyM</a:t>
            </a:r>
            <a:endParaRPr lang="en-US" sz="2400" b="1" dirty="0">
              <a:latin typeface="SutonnyMJ" pitchFamily="2" charset="0"/>
            </a:endParaRPr>
          </a:p>
          <a:p>
            <a:pPr algn="ctr"/>
            <a:endParaRPr lang="en-US" sz="2400" b="1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wkí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wecøe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SutonnyMJ" pitchFamily="2" charset="0"/>
              </a:rPr>
              <a:t>Z_¨ I †</a:t>
            </a:r>
            <a:r>
              <a:rPr lang="en-US" sz="2000" dirty="0" err="1">
                <a:latin typeface="SutonnyMJ" pitchFamily="2" charset="0"/>
              </a:rPr>
              <a:t>hvMv‡hvM</a:t>
            </a:r>
            <a:r>
              <a:rPr lang="en-US" sz="2000" dirty="0">
                <a:latin typeface="SutonnyMJ" pitchFamily="2" charset="0"/>
              </a:rPr>
              <a:t> cÖhyw³i </a:t>
            </a:r>
            <a:r>
              <a:rPr lang="en-US" sz="2000" dirty="0" err="1">
                <a:latin typeface="SutonnyMJ" pitchFamily="2" charset="0"/>
              </a:rPr>
              <a:t>Dbœqb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wewfbœ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wkí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KviLvbvi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weKvk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e„n`vqZb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Drcv`b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eÈb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e¨e</a:t>
            </a:r>
            <a:r>
              <a:rPr lang="en-US" sz="2000" dirty="0">
                <a:latin typeface="SutonnyMJ" pitchFamily="2" charset="0"/>
              </a:rPr>
              <a:t>¯’v </a:t>
            </a:r>
            <a:r>
              <a:rPr lang="en-US" sz="2000" dirty="0" err="1">
                <a:latin typeface="SutonnyMJ" pitchFamily="2" charset="0"/>
              </a:rPr>
              <a:t>cÖPjb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e¨vsK</a:t>
            </a:r>
            <a:r>
              <a:rPr lang="en-US" sz="2000" dirty="0">
                <a:latin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</a:rPr>
              <a:t>wegv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e¨e</a:t>
            </a:r>
            <a:r>
              <a:rPr lang="en-US" sz="2000" dirty="0">
                <a:latin typeface="SutonnyMJ" pitchFamily="2" charset="0"/>
              </a:rPr>
              <a:t>¯’vi </a:t>
            </a:r>
            <a:r>
              <a:rPr lang="en-US" sz="2000" dirty="0" err="1">
                <a:latin typeface="SutonnyMJ" pitchFamily="2" charset="0"/>
              </a:rPr>
              <a:t>m¤úªmviY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 err="1">
                <a:latin typeface="SutonnyMJ" pitchFamily="2" charset="0"/>
              </a:rPr>
              <a:t>GwUGg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KvW</a:t>
            </a:r>
            <a:r>
              <a:rPr lang="en-US" sz="2000" dirty="0">
                <a:latin typeface="SutonnyMJ" pitchFamily="2" charset="0"/>
              </a:rPr>
              <a:t>© </a:t>
            </a:r>
            <a:r>
              <a:rPr lang="en-US" sz="2000" dirty="0" err="1">
                <a:latin typeface="SutonnyMJ" pitchFamily="2" charset="0"/>
              </a:rPr>
              <a:t>cÖPjb</a:t>
            </a:r>
            <a:endParaRPr lang="en-US" sz="2000" dirty="0">
              <a:latin typeface="SutonnyMJ" pitchFamily="2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SutonnyMJ" pitchFamily="2" charset="0"/>
              </a:rPr>
              <a:t>‡</a:t>
            </a:r>
            <a:r>
              <a:rPr lang="en-US" sz="2000" dirty="0" err="1">
                <a:latin typeface="SutonnyMJ" pitchFamily="2" charset="0"/>
              </a:rPr>
              <a:t>gvevBj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e¨vswKs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cÖPjb</a:t>
            </a:r>
            <a:endParaRPr lang="en-US" sz="2000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7200"/>
            <a:ext cx="34290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1" descr="Bouquet"/>
          <p:cNvSpPr>
            <a:spLocks noChangeArrowheads="1"/>
          </p:cNvSpPr>
          <p:nvPr/>
        </p:nvSpPr>
        <p:spPr bwMode="auto">
          <a:xfrm>
            <a:off x="4343400" y="533400"/>
            <a:ext cx="3574733" cy="525763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6257" tIns="58128" rIns="116257" bIns="58128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2926" y="4495800"/>
            <a:ext cx="11639074" cy="3456682"/>
            <a:chOff x="552926" y="4495800"/>
            <a:chExt cx="11639074" cy="3456682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552926" y="4495800"/>
              <a:ext cx="5562600" cy="609600"/>
            </a:xfrm>
            <a:prstGeom prst="flowChartAlternateProcess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16257" tIns="58128" rIns="116257" bIns="58128" rtlCol="0" anchor="ctr"/>
            <a:lstStyle/>
            <a:p>
              <a:pPr marL="742950" indent="-742950">
                <a:buFont typeface="+mj-lt"/>
                <a:buAutoNum type="arabicPeriod"/>
              </a:pPr>
              <a:r>
                <a:rPr lang="bn-BD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শিল্প বিপ্লব কী ব্যাখ্যা কর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52926" y="5090160"/>
              <a:ext cx="1163907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উনবিংশ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শতাব্দীতে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333333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শিল্পবিপ্লবের</a:t>
              </a:r>
              <a:r>
                <a:rPr lang="en-US" sz="3600" dirty="0" smtClean="0">
                  <a:solidFill>
                    <a:srgbClr val="333333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333333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সূচনা</a:t>
              </a:r>
              <a:r>
                <a:rPr lang="en-US" sz="3600" dirty="0">
                  <a:solidFill>
                    <a:srgbClr val="333333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333333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হয়েছিল</a:t>
              </a:r>
              <a:r>
                <a:rPr lang="en-US" sz="3600" dirty="0" smtClean="0">
                  <a:solidFill>
                    <a:srgbClr val="333333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। </a:t>
              </a:r>
              <a:r>
                <a:rPr lang="as-IN" sz="36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 বিপ্লব বলতে</a:t>
              </a:r>
              <a:r>
                <a:rPr lang="as-IN" sz="36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r>
                <a:rPr lang="as-IN" sz="36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মূলত </a:t>
              </a:r>
              <a:r>
                <a:rPr lang="as-IN" sz="36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অষ্টাদশ শতকের শেষ ভাগ থেকে উনবিংশ শতক জুড়ে সেই </a:t>
              </a:r>
              <a:r>
                <a:rPr lang="as-IN" sz="36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সময়</a:t>
              </a:r>
              <a:r>
                <a:rPr lang="en-US" sz="36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কালটিকে </a:t>
              </a:r>
              <a:r>
                <a:rPr lang="as-IN" sz="36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বোঝানো হয়ে থাকে, যখন ইংল্যান্ডে প্রযুক্তি, অর্থনীতি, </a:t>
              </a:r>
              <a:r>
                <a:rPr lang="as-IN" sz="36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শিল্পক্ষেত্র </a:t>
              </a:r>
              <a:r>
                <a:rPr lang="as-IN" sz="36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 সমাজের ব্যাপক অগ্রগতি </a:t>
              </a:r>
              <a:r>
                <a:rPr lang="as-IN" sz="36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হয়েছিল</a:t>
              </a:r>
              <a:r>
                <a:rPr lang="en-US" sz="3600" dirty="0" smtClean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smtClean="0">
                  <a:solidFill>
                    <a:srgbClr val="333333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896439" y="1362082"/>
            <a:ext cx="4438174" cy="314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65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Content Placeholder 11" descr="download (4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1" y="1226258"/>
            <a:ext cx="4648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1226258"/>
            <a:ext cx="4632960" cy="258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987040" y="445428"/>
            <a:ext cx="565404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5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প্রাচীন যুগ</a:t>
            </a:r>
            <a:r>
              <a:rPr lang="en-US" sz="5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দ্রব্য বিনিময়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21" y="3829453"/>
            <a:ext cx="4724400" cy="266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59" y="3901928"/>
            <a:ext cx="4724400" cy="26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124200" y="6594829"/>
            <a:ext cx="490728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bn-BD" sz="5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প্রাচীন যুগ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কৃষি কাজ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74" y="1234440"/>
            <a:ext cx="4511040" cy="249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4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233451"/>
            <a:ext cx="4375028" cy="249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86200" y="228600"/>
            <a:ext cx="4876800" cy="103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প্রাচীন যুগ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6) -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074" y="3733800"/>
            <a:ext cx="451104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 (7) - cop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744686"/>
            <a:ext cx="4375028" cy="265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 rot="5400000">
            <a:off x="5645694" y="3999411"/>
            <a:ext cx="96012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17564" tIns="58782" rIns="117564" bIns="58782" rtlCol="0" anchor="ctr"/>
          <a:lstStyle/>
          <a:p>
            <a:r>
              <a:rPr lang="bn-BD" sz="5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প্রাচীন যুগ</a:t>
            </a:r>
            <a:r>
              <a:rPr lang="en-US" sz="5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 মূল আহরণ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80" y="1295400"/>
            <a:ext cx="4038600" cy="240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ownload (6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95400"/>
            <a:ext cx="3909060" cy="231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048000" y="457200"/>
            <a:ext cx="589788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যুগ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শামুক, ঝিনুক, কড়ি </a:t>
            </a:r>
            <a:endParaRPr lang="en-US" sz="5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001513"/>
            <a:ext cx="3584118" cy="251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-1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928" y="3964093"/>
            <a:ext cx="3599350" cy="255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 (1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6328" y="4001513"/>
            <a:ext cx="3429000" cy="255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578703" y="6560959"/>
            <a:ext cx="982980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যুগস্বর্ণ, রৌপ্য, পাথর, অন্য ধাতব, কাগজী মুদ্রা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images (5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4602480" cy="274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524000"/>
            <a:ext cx="5135879" cy="274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1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495800"/>
            <a:ext cx="4724400" cy="254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-1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495800"/>
            <a:ext cx="4983480" cy="254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048000" y="609600"/>
            <a:ext cx="685800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57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7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মধ্য যুগবাজার ও শহর সৃষ্টি</a:t>
            </a:r>
            <a:endParaRPr lang="en-US" sz="31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7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index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471484"/>
            <a:ext cx="3901439" cy="249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1447800"/>
            <a:ext cx="3512820" cy="246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941320" y="685800"/>
            <a:ext cx="580644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bn-BD" sz="57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মধ্য যুগ</a:t>
            </a:r>
            <a:r>
              <a:rPr lang="en-US" sz="57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7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ব্যবসায় সংগঠন</a:t>
            </a:r>
            <a:endParaRPr lang="en-US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461" y="1471483"/>
            <a:ext cx="3848099" cy="244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60" y="4119538"/>
            <a:ext cx="5257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95" y="4119538"/>
            <a:ext cx="4956084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3810000" y="471610"/>
            <a:ext cx="3048000" cy="84328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625848"/>
            <a:ext cx="4953000" cy="3399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90600" y="5336155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ব্যবসায়ী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বিনিয়োগ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9205" y="3766495"/>
            <a:ext cx="4330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আশায়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অভাববোধ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4648200" y="609600"/>
            <a:ext cx="2362200" cy="9144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picture-73310-14409625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828800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3733800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মালেকা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আদর্শসদর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০১৮৭১১১৭৩০৮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5412" y="3969299"/>
            <a:ext cx="5256588" cy="28887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উদ্যোগ, </a:t>
            </a:r>
            <a:endParaRPr lang="en-US" sz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প্রথম</a:t>
            </a:r>
            <a:endParaRPr lang="en-US" sz="1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উৎপত্তি ও ক্রমবিকাশ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8200" y="1752599"/>
            <a:ext cx="1752600" cy="19812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 rot="10800000">
            <a:off x="4724400" y="533400"/>
            <a:ext cx="243840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99" y="1447800"/>
            <a:ext cx="1051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as-IN" sz="36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ক্ষেত্রে শিল্পের কাজ হলো- পণ্য ও সেবা সামগ্রী উৎপাদন করা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 সৃষ্টি করে- ৭ ধরনের উপযোগ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সৃষ্টি করে- ১ ধরনের উপযোগ</a:t>
            </a:r>
          </a:p>
          <a:p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as-IN" sz="3600" b="0" i="0" dirty="0">
              <a:solidFill>
                <a:srgbClr val="3333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4419" y="3733800"/>
            <a:ext cx="10652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ব্যবসায়ের ক্ষেত্রে উৎপাদন হল একটি- মুখ্য কাজ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শিল্পকে উৎপাদনের বাহন বলা হয়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 শিল্পের সাথে বিশেস্নষণ শিল্পের সম্পর্ক হল বিপরীতমুখী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6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‘শিল্পকে শুধু পয়সা সংগ্রহের যন্ত্র হিসেবে গণ্য করার দিন গত হয়েছে।’- অলিভার শেলডন</a:t>
            </a:r>
            <a:endParaRPr lang="as-IN" sz="3600" b="0" i="0" dirty="0">
              <a:solidFill>
                <a:srgbClr val="3333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5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index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088756"/>
            <a:ext cx="4114800" cy="234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-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1066800"/>
            <a:ext cx="376473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-2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143000"/>
            <a:ext cx="2880360" cy="226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429000" y="457200"/>
            <a:ext cx="565404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57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আধুনিক যুগ</a:t>
            </a:r>
            <a:endParaRPr lang="en-US" sz="57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6352540" y="1648460"/>
            <a:ext cx="604520" cy="431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17564" tIns="58782" rIns="117564" bIns="58782"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-10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4267200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 (2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4191000"/>
            <a:ext cx="4267200" cy="225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 rot="5400000">
            <a:off x="6438900" y="4991100"/>
            <a:ext cx="6096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17564" tIns="58782" rIns="117564" bIns="58782"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উন্নয়ন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4" descr="C:\Users\user\Desktop\Dulal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1430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user\Desktop\Dulal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95400"/>
            <a:ext cx="3884579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86200" y="457200"/>
            <a:ext cx="426720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57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আধুনিক যুগ</a:t>
            </a:r>
            <a:endParaRPr lang="en-US" sz="57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5905500" y="1638300"/>
            <a:ext cx="6858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17564" tIns="58782" rIns="117564" bIns="58782"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 বিকাশ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-100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10000"/>
            <a:ext cx="4191000" cy="240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6000" y="6248400"/>
            <a:ext cx="1752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4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6248400"/>
            <a:ext cx="160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বীমা</a:t>
            </a:r>
            <a:endParaRPr lang="en-US" sz="4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-100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733800"/>
            <a:ext cx="4495800" cy="243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1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images-10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19601"/>
            <a:ext cx="3505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-1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87734"/>
            <a:ext cx="3733800" cy="253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-1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447553"/>
            <a:ext cx="3810000" cy="260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352800" y="3657600"/>
            <a:ext cx="4572000" cy="664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আধুনিক যুগ</a:t>
            </a:r>
            <a:r>
              <a:rPr lang="en-US" sz="44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এটিএম কার্ড</a:t>
            </a:r>
            <a:endParaRPr lang="en-US" sz="44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-1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1" y="1143000"/>
            <a:ext cx="3505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-10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118494"/>
            <a:ext cx="3581400" cy="230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-103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1143000"/>
            <a:ext cx="4114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048000" y="381000"/>
            <a:ext cx="5867400" cy="60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আধুনিক যুগমোবাইল ব্যাংকিং</a:t>
            </a:r>
            <a:endParaRPr lang="en-US" sz="4400" b="1" dirty="0" smtClean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1" descr="Water droplets"/>
          <p:cNvSpPr>
            <a:spLocks noChangeArrowheads="1"/>
          </p:cNvSpPr>
          <p:nvPr/>
        </p:nvSpPr>
        <p:spPr bwMode="auto">
          <a:xfrm>
            <a:off x="4343401" y="304800"/>
            <a:ext cx="3352800" cy="9234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16625" tIns="58312" rIns="116625" bIns="5831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4419599" cy="3296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ounded Rectangle 7" descr="Wallpaper04935"/>
          <p:cNvSpPr>
            <a:spLocks noChangeArrowheads="1"/>
          </p:cNvSpPr>
          <p:nvPr/>
        </p:nvSpPr>
        <p:spPr bwMode="auto">
          <a:xfrm>
            <a:off x="609600" y="5867400"/>
            <a:ext cx="8382000" cy="697099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16625" tIns="58312" rIns="116625" bIns="58312" anchor="ctr"/>
          <a:lstStyle/>
          <a:p>
            <a:pPr marL="914400" indent="-914400">
              <a:buFont typeface="+mj-lt"/>
              <a:buAutoNum type="arabicPeriod"/>
            </a:pP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বৃহদায়তন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>
              <a:buAutoNum type="arabicPeriod"/>
            </a:pP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AutoNum type="arabicPeriod"/>
            </a:pP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1120" y="4994839"/>
            <a:ext cx="25843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১.উঃ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২.উঃ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4760913" y="310356"/>
            <a:ext cx="2287058" cy="689727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43000"/>
            <a:ext cx="4572000" cy="30491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43000" y="4504132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যুগে কাগজী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ধাতব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 প্রচলন হয়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2283" y="4504132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358640" y="442782"/>
            <a:ext cx="3398520" cy="63843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4191000" cy="2846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29640" y="5142727"/>
            <a:ext cx="6400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</a:b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কর্মসংস্থান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640" y="4080749"/>
            <a:ext cx="11643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</a:b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কর্মকাণ্ডকে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640" y="6096000"/>
            <a:ext cx="6400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উদ্ভব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ঘিরে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?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/>
            </a:r>
            <a:b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</a:b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কর্মকাণ্ড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ঘিরে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1811000" cy="7010400"/>
          </a:xfrm>
          <a:prstGeom prst="rect">
            <a:avLst/>
          </a:prstGeom>
        </p:spPr>
      </p:pic>
      <p:sp>
        <p:nvSpPr>
          <p:cNvPr id="6" name="Round Single Corner Rectangle 4"/>
          <p:cNvSpPr/>
          <p:nvPr/>
        </p:nvSpPr>
        <p:spPr>
          <a:xfrm>
            <a:off x="1706881" y="5867400"/>
            <a:ext cx="9402992" cy="911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479940" y="685800"/>
            <a:ext cx="7854271" cy="5253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48676"/>
            <a:ext cx="4648200" cy="262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5" y="1648676"/>
            <a:ext cx="4807495" cy="262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101029" y="6074908"/>
            <a:ext cx="8599540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হাতিয়ার</a:t>
            </a:r>
            <a:r>
              <a:rPr lang="en-US" sz="3600" dirty="0" smtClean="0">
                <a:solidFill>
                  <a:srgbClr val="33333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820093"/>
            <a:ext cx="3711345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s-IN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ব্যবসায়-বাণিজ্য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438399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7" y="1447800"/>
            <a:ext cx="5034812" cy="28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64719"/>
            <a:ext cx="5050716" cy="28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828800" y="6068423"/>
            <a:ext cx="889254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as-IN" sz="40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40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as-IN" sz="4000" i="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059" y="4627826"/>
            <a:ext cx="523988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as-IN" sz="48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07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438399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82" y="1545650"/>
            <a:ext cx="4972617" cy="295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25" y="1509859"/>
            <a:ext cx="5105401" cy="309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752600" y="6140240"/>
            <a:ext cx="896874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40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as-IN" sz="4000" i="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957732"/>
            <a:ext cx="4296341" cy="78832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as-IN" sz="48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77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-1524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438399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16295"/>
            <a:ext cx="479143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94" y="1382345"/>
            <a:ext cx="496370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676400" y="6019800"/>
            <a:ext cx="843534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as-IN" sz="4000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000" i="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9859" y="4571404"/>
            <a:ext cx="523988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বন্টনকারী</a:t>
            </a:r>
            <a:r>
              <a:rPr lang="as-IN" sz="48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95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438399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59" y="1559838"/>
            <a:ext cx="5105400" cy="28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22549"/>
            <a:ext cx="4876800" cy="282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32460" y="6068422"/>
            <a:ext cx="11524130" cy="7078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ধারাকে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4000" i="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8819" y="4656831"/>
            <a:ext cx="523988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84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1981200" y="5410200"/>
            <a:ext cx="8915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914400" y="6057900"/>
            <a:ext cx="10697095" cy="9906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ব্যবসায়ের উৎপত্তি ও ক্রমবিকাশ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381000"/>
            <a:ext cx="2743200" cy="72871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2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5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177" y="1219200"/>
            <a:ext cx="3582223" cy="239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download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5" y="1219200"/>
            <a:ext cx="3683760" cy="239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-1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255" y="1250486"/>
            <a:ext cx="3748722" cy="236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ages (2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24" y="3674295"/>
            <a:ext cx="3746011" cy="234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mages-10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819" y="3733800"/>
            <a:ext cx="345238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56" y="3714843"/>
            <a:ext cx="3748722" cy="235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c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" y="0"/>
            <a:ext cx="12707257" cy="7772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F:\New Upload Image\unnamed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2344400" cy="72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 descr="Wallpaper04935"/>
          <p:cNvSpPr>
            <a:spLocks noChangeArrowheads="1"/>
          </p:cNvSpPr>
          <p:nvPr/>
        </p:nvSpPr>
        <p:spPr bwMode="auto">
          <a:xfrm>
            <a:off x="4648200" y="609600"/>
            <a:ext cx="3474720" cy="9742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4419600" cy="4030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00401"/>
            <a:ext cx="1022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কি 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5029200"/>
            <a:ext cx="1129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যুগে ব্যবসায়ের উৎপত্তি ও ক্রমবিকাশের পর্যায় ব্যাখ্যা করতে 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114800"/>
            <a:ext cx="1129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উৎপত্তি ও ক্রমবিকাশের ধারা কে বিভিন্ন যুগে ভাগ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725</Words>
  <Application>Microsoft Office PowerPoint</Application>
  <PresentationFormat>Custom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NAYEM NIHAD NCC</cp:lastModifiedBy>
  <cp:revision>105</cp:revision>
  <dcterms:created xsi:type="dcterms:W3CDTF">2018-12-08T18:48:40Z</dcterms:created>
  <dcterms:modified xsi:type="dcterms:W3CDTF">2020-06-26T03:01:46Z</dcterms:modified>
</cp:coreProperties>
</file>