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81" r:id="rId4"/>
    <p:sldId id="259" r:id="rId5"/>
    <p:sldId id="27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20B51-2461-4B70-9E8E-C9F9E6554AA0}" type="datetimeFigureOut">
              <a:rPr lang="en-US" smtClean="0"/>
              <a:t>6/25/2020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838E2-DE30-404E-B3F5-C5BC549C1CB6}" type="slidenum">
              <a:rPr lang="en-US" smtClean="0"/>
              <a:t>‹#›</a:t>
            </a:fld>
            <a:endParaRPr lang="en-US"/>
          </a:p>
        </p:txBody>
      </p:sp>
    </p:spTree>
    <p:extLst>
      <p:ext uri="{BB962C8B-B14F-4D97-AF65-F5344CB8AC3E}">
        <p14:creationId xmlns:p14="http://schemas.microsoft.com/office/powerpoint/2010/main" val="87367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67A61-2849-4A0B-96B7-6EA392671A78}" type="slidenum">
              <a:rPr lang="en-US" smtClean="0"/>
              <a:t>13</a:t>
            </a:fld>
            <a:endParaRPr lang="en-US"/>
          </a:p>
        </p:txBody>
      </p:sp>
    </p:spTree>
    <p:extLst>
      <p:ext uri="{BB962C8B-B14F-4D97-AF65-F5344CB8AC3E}">
        <p14:creationId xmlns:p14="http://schemas.microsoft.com/office/powerpoint/2010/main" val="245832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7A61-2849-4A0B-96B7-6EA392671A78}" type="slidenum">
              <a:rPr lang="en-US" smtClean="0"/>
              <a:t>15</a:t>
            </a:fld>
            <a:endParaRPr lang="en-US"/>
          </a:p>
        </p:txBody>
      </p:sp>
    </p:spTree>
    <p:extLst>
      <p:ext uri="{BB962C8B-B14F-4D97-AF65-F5344CB8AC3E}">
        <p14:creationId xmlns:p14="http://schemas.microsoft.com/office/powerpoint/2010/main" val="304989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26D00E-7404-4C4F-BB45-D00193666A9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278545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D00E-7404-4C4F-BB45-D00193666A9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65978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D00E-7404-4C4F-BB45-D00193666A9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424024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D00E-7404-4C4F-BB45-D00193666A9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418888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6D00E-7404-4C4F-BB45-D00193666A9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315556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26D00E-7404-4C4F-BB45-D00193666A9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118592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26D00E-7404-4C4F-BB45-D00193666A96}"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37110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6D00E-7404-4C4F-BB45-D00193666A96}"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35928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6D00E-7404-4C4F-BB45-D00193666A96}"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17701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6D00E-7404-4C4F-BB45-D00193666A9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189012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6D00E-7404-4C4F-BB45-D00193666A9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454B-2F7B-455B-9884-BF411F933653}" type="slidenum">
              <a:rPr lang="en-US" smtClean="0"/>
              <a:t>‹#›</a:t>
            </a:fld>
            <a:endParaRPr lang="en-US"/>
          </a:p>
        </p:txBody>
      </p:sp>
    </p:spTree>
    <p:extLst>
      <p:ext uri="{BB962C8B-B14F-4D97-AF65-F5344CB8AC3E}">
        <p14:creationId xmlns:p14="http://schemas.microsoft.com/office/powerpoint/2010/main" val="392334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6D00E-7404-4C4F-BB45-D00193666A96}" type="datetimeFigureOut">
              <a:rPr lang="en-US" smtClean="0"/>
              <a:t>6/25/2020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B454B-2F7B-455B-9884-BF411F933653}" type="slidenum">
              <a:rPr lang="en-US" smtClean="0"/>
              <a:t>‹#›</a:t>
            </a:fld>
            <a:endParaRPr lang="en-US"/>
          </a:p>
        </p:txBody>
      </p:sp>
    </p:spTree>
    <p:extLst>
      <p:ext uri="{BB962C8B-B14F-4D97-AF65-F5344CB8AC3E}">
        <p14:creationId xmlns:p14="http://schemas.microsoft.com/office/powerpoint/2010/main" val="358114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nasrin_akther800@yahoo.com" TargetMode="External"/><Relationship Id="rId2" Type="http://schemas.openxmlformats.org/officeDocument/2006/relationships/hyperlink" Target="mailto:nasrinakther984@gmail.com"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akthernasrin17@outlook.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ic:  A (masranga) bird sitting on a leaf of lily. press once for the word welc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322731"/>
            <a:ext cx="8192942" cy="6230471"/>
          </a:xfrm>
          <a:prstGeom prst="rect">
            <a:avLst/>
          </a:prstGeom>
        </p:spPr>
      </p:pic>
      <p:sp>
        <p:nvSpPr>
          <p:cNvPr id="3" name="Title 1"/>
          <p:cNvSpPr txBox="1">
            <a:spLocks/>
          </p:cNvSpPr>
          <p:nvPr/>
        </p:nvSpPr>
        <p:spPr>
          <a:xfrm>
            <a:off x="457200" y="5334003"/>
            <a:ext cx="7580458" cy="10667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2060"/>
                </a:solidFill>
                <a:latin typeface="Elephant" pitchFamily="18" charset="0"/>
                <a:cs typeface="Times New Roman" pitchFamily="18" charset="0"/>
              </a:rPr>
              <a:t>Welcome</a:t>
            </a:r>
            <a:br>
              <a:rPr lang="en-US" sz="4800" dirty="0" smtClean="0">
                <a:solidFill>
                  <a:srgbClr val="002060"/>
                </a:solidFill>
                <a:latin typeface="Elephant" pitchFamily="18" charset="0"/>
                <a:cs typeface="Times New Roman" pitchFamily="18" charset="0"/>
              </a:rPr>
            </a:br>
            <a:endParaRPr lang="en-US" sz="4800" dirty="0"/>
          </a:p>
        </p:txBody>
      </p:sp>
    </p:spTree>
    <p:extLst>
      <p:ext uri="{BB962C8B-B14F-4D97-AF65-F5344CB8AC3E}">
        <p14:creationId xmlns:p14="http://schemas.microsoft.com/office/powerpoint/2010/main" val="42095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82514B51-F9B6-4A01-9746-7A3F1D40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46" y="265498"/>
            <a:ext cx="2941860" cy="2557852"/>
          </a:xfrm>
          <a:prstGeom prst="rect">
            <a:avLst/>
          </a:prstGeom>
        </p:spPr>
      </p:pic>
      <p:sp>
        <p:nvSpPr>
          <p:cNvPr id="2" name="TextBox 1">
            <a:extLst>
              <a:ext uri="{FF2B5EF4-FFF2-40B4-BE49-F238E27FC236}">
                <a16:creationId xmlns="" xmlns:a16="http://schemas.microsoft.com/office/drawing/2014/main" id="{0F8A21B8-9C10-491A-920F-5AD888B1469F}"/>
              </a:ext>
            </a:extLst>
          </p:cNvPr>
          <p:cNvSpPr txBox="1"/>
          <p:nvPr/>
        </p:nvSpPr>
        <p:spPr>
          <a:xfrm>
            <a:off x="4183303" y="410698"/>
            <a:ext cx="3670214" cy="1200329"/>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latin typeface="+mj-lt"/>
              </a:rPr>
              <a:t> Who are river gypsies? </a:t>
            </a:r>
          </a:p>
        </p:txBody>
      </p:sp>
      <p:sp>
        <p:nvSpPr>
          <p:cNvPr id="15" name="TextBox 14">
            <a:extLst>
              <a:ext uri="{FF2B5EF4-FFF2-40B4-BE49-F238E27FC236}">
                <a16:creationId xmlns="" xmlns:a16="http://schemas.microsoft.com/office/drawing/2014/main" id="{D4665BF8-99FC-4C02-9FAA-68E4FBB52B7C}"/>
              </a:ext>
            </a:extLst>
          </p:cNvPr>
          <p:cNvSpPr txBox="1"/>
          <p:nvPr/>
        </p:nvSpPr>
        <p:spPr>
          <a:xfrm>
            <a:off x="3285203" y="1265686"/>
            <a:ext cx="5639152" cy="3416320"/>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River gypsies are an ethnic group of  </a:t>
            </a:r>
          </a:p>
          <a:p>
            <a:r>
              <a:rPr lang="en-US" sz="3600" dirty="0">
                <a:latin typeface="Times New Roman" panose="02020603050405020304" pitchFamily="18" charset="0"/>
                <a:cs typeface="Times New Roman" panose="02020603050405020304" pitchFamily="18" charset="0"/>
              </a:rPr>
              <a:t>   people in Bangladesh. They are </a:t>
            </a:r>
          </a:p>
          <a:p>
            <a:r>
              <a:rPr lang="en-US" sz="3600" dirty="0">
                <a:latin typeface="Times New Roman" panose="02020603050405020304" pitchFamily="18" charset="0"/>
                <a:cs typeface="Times New Roman" panose="02020603050405020304" pitchFamily="18" charset="0"/>
              </a:rPr>
              <a:t>   known as </a:t>
            </a:r>
            <a:r>
              <a:rPr lang="en-US" sz="3600" dirty="0" err="1">
                <a:latin typeface="Times New Roman" panose="02020603050405020304" pitchFamily="18" charset="0"/>
                <a:cs typeface="Times New Roman" panose="02020603050405020304" pitchFamily="18" charset="0"/>
              </a:rPr>
              <a:t>bedey</a:t>
            </a:r>
            <a:r>
              <a:rPr lang="en-US" sz="3600" dirty="0">
                <a:latin typeface="Times New Roman" panose="02020603050405020304" pitchFamily="18" charset="0"/>
                <a:cs typeface="Times New Roman" panose="02020603050405020304" pitchFamily="18" charset="0"/>
              </a:rPr>
              <a:t> to local people.</a:t>
            </a:r>
          </a:p>
        </p:txBody>
      </p:sp>
      <p:sp>
        <p:nvSpPr>
          <p:cNvPr id="19" name="TextBox 18">
            <a:extLst>
              <a:ext uri="{FF2B5EF4-FFF2-40B4-BE49-F238E27FC236}">
                <a16:creationId xmlns="" xmlns:a16="http://schemas.microsoft.com/office/drawing/2014/main" id="{F0007032-94D2-4C81-9C45-EADF48C9189F}"/>
              </a:ext>
            </a:extLst>
          </p:cNvPr>
          <p:cNvSpPr txBox="1"/>
          <p:nvPr/>
        </p:nvSpPr>
        <p:spPr>
          <a:xfrm>
            <a:off x="0" y="3995678"/>
            <a:ext cx="9144000" cy="2308324"/>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latin typeface="+mj-lt"/>
              </a:rPr>
              <a:t> They live in small country boats travelling from one   </a:t>
            </a:r>
          </a:p>
          <a:p>
            <a:r>
              <a:rPr lang="en-US" sz="3600" dirty="0">
                <a:latin typeface="+mj-lt"/>
              </a:rPr>
              <a:t>    place to another across water ways.</a:t>
            </a:r>
            <a:r>
              <a:rPr lang="en-US" sz="3600" dirty="0">
                <a:latin typeface="Times New Roman" panose="02020603050405020304" pitchFamily="18" charset="0"/>
                <a:cs typeface="Times New Roman" panose="02020603050405020304" pitchFamily="18" charset="0"/>
              </a:rPr>
              <a:t> Therefore, they  </a:t>
            </a:r>
            <a:r>
              <a:rPr lang="en-US" sz="3600" dirty="0" smtClean="0">
                <a:latin typeface="Times New Roman" panose="02020603050405020304" pitchFamily="18" charset="0"/>
                <a:cs typeface="Times New Roman" panose="02020603050405020304" pitchFamily="18" charset="0"/>
              </a:rPr>
              <a:t>live </a:t>
            </a:r>
            <a:r>
              <a:rPr lang="en-US" sz="3600" dirty="0">
                <a:latin typeface="Times New Roman" panose="02020603050405020304" pitchFamily="18" charset="0"/>
                <a:cs typeface="Times New Roman" panose="02020603050405020304" pitchFamily="18" charset="0"/>
              </a:rPr>
              <a:t>a nomadic life. </a:t>
            </a:r>
            <a:r>
              <a:rPr lang="en-US" sz="3600" dirty="0">
                <a:latin typeface="+mj-lt"/>
              </a:rPr>
              <a:t>  </a:t>
            </a:r>
          </a:p>
        </p:txBody>
      </p:sp>
    </p:spTree>
    <p:extLst>
      <p:ext uri="{BB962C8B-B14F-4D97-AF65-F5344CB8AC3E}">
        <p14:creationId xmlns:p14="http://schemas.microsoft.com/office/powerpoint/2010/main" val="25990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6286BC02-70EB-496D-8912-243FF3A7085A}"/>
              </a:ext>
            </a:extLst>
          </p:cNvPr>
          <p:cNvPicPr>
            <a:picLocks noChangeAspect="1"/>
          </p:cNvPicPr>
          <p:nvPr/>
        </p:nvPicPr>
        <p:blipFill rotWithShape="1">
          <a:blip r:embed="rId2">
            <a:extLst>
              <a:ext uri="{28A0092B-C50C-407E-A947-70E740481C1C}">
                <a14:useLocalDpi xmlns:a14="http://schemas.microsoft.com/office/drawing/2010/main" val="0"/>
              </a:ext>
            </a:extLst>
          </a:blip>
          <a:srcRect t="10320"/>
          <a:stretch/>
        </p:blipFill>
        <p:spPr>
          <a:xfrm>
            <a:off x="2419873" y="289820"/>
            <a:ext cx="4227954" cy="3013818"/>
          </a:xfrm>
          <a:prstGeom prst="rect">
            <a:avLst/>
          </a:prstGeom>
        </p:spPr>
      </p:pic>
      <p:sp>
        <p:nvSpPr>
          <p:cNvPr id="10" name="TextBox 9">
            <a:extLst>
              <a:ext uri="{FF2B5EF4-FFF2-40B4-BE49-F238E27FC236}">
                <a16:creationId xmlns="" xmlns:a16="http://schemas.microsoft.com/office/drawing/2014/main" id="{9BD8E25D-12DA-49FF-BBF9-64DA6838D2D4}"/>
              </a:ext>
            </a:extLst>
          </p:cNvPr>
          <p:cNvSpPr txBox="1"/>
          <p:nvPr/>
        </p:nvSpPr>
        <p:spPr>
          <a:xfrm>
            <a:off x="232541" y="4200694"/>
            <a:ext cx="8678918" cy="1569660"/>
          </a:xfrm>
          <a:prstGeom prst="rect">
            <a:avLst/>
          </a:prstGeom>
          <a:noFill/>
        </p:spPr>
        <p:txBody>
          <a:bodyPr wrap="square" rtlCol="0">
            <a:spAutoFit/>
          </a:bodyPr>
          <a:lstStyle/>
          <a:p>
            <a:pPr marL="342900" indent="-342900"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 In winter, many water bodies dry up. At that time </a:t>
            </a:r>
            <a:r>
              <a:rPr lang="en-US" sz="3200" dirty="0" smtClean="0">
                <a:latin typeface="Times New Roman" panose="02020603050405020304" pitchFamily="18" charset="0"/>
                <a:cs typeface="Times New Roman" panose="02020603050405020304" pitchFamily="18" charset="0"/>
              </a:rPr>
              <a:t>they </a:t>
            </a:r>
            <a:r>
              <a:rPr lang="en-US" sz="3200" dirty="0">
                <a:latin typeface="Times New Roman" panose="02020603050405020304" pitchFamily="18" charset="0"/>
                <a:cs typeface="Times New Roman" panose="02020603050405020304" pitchFamily="18" charset="0"/>
              </a:rPr>
              <a:t>return to the mainland and live in make-shift tarpaulin tents </a:t>
            </a:r>
            <a:r>
              <a:rPr lang="en-US" sz="3200" dirty="0" smtClean="0">
                <a:latin typeface="Times New Roman" panose="02020603050405020304" pitchFamily="18" charset="0"/>
                <a:cs typeface="Times New Roman" panose="02020603050405020304" pitchFamily="18" charset="0"/>
              </a:rPr>
              <a:t>on </a:t>
            </a:r>
            <a:r>
              <a:rPr lang="en-US" sz="3200" dirty="0">
                <a:latin typeface="Times New Roman" panose="02020603050405020304" pitchFamily="18" charset="0"/>
                <a:cs typeface="Times New Roman" panose="02020603050405020304" pitchFamily="18" charset="0"/>
              </a:rPr>
              <a:t>open river banks.</a:t>
            </a:r>
            <a:r>
              <a:rPr lang="en-US" sz="3200" dirty="0">
                <a:latin typeface="+mj-lt"/>
              </a:rPr>
              <a:t>  </a:t>
            </a:r>
          </a:p>
        </p:txBody>
      </p:sp>
      <p:sp>
        <p:nvSpPr>
          <p:cNvPr id="11" name="TextBox 10">
            <a:extLst>
              <a:ext uri="{FF2B5EF4-FFF2-40B4-BE49-F238E27FC236}">
                <a16:creationId xmlns="" xmlns:a16="http://schemas.microsoft.com/office/drawing/2014/main" id="{4DCFBA06-28D3-4346-94BB-54DB6F94728D}"/>
              </a:ext>
            </a:extLst>
          </p:cNvPr>
          <p:cNvSpPr txBox="1"/>
          <p:nvPr/>
        </p:nvSpPr>
        <p:spPr>
          <a:xfrm>
            <a:off x="1453941" y="3311238"/>
            <a:ext cx="5871359" cy="1200329"/>
          </a:xfrm>
          <a:prstGeom prst="rect">
            <a:avLst/>
          </a:prstGeom>
          <a:noFill/>
        </p:spPr>
        <p:txBody>
          <a:bodyPr wrap="square" rtlCol="0">
            <a:spAutoFit/>
          </a:bodyPr>
          <a:lstStyle/>
          <a:p>
            <a:pPr marL="342900" indent="-342900">
              <a:buFont typeface="Wingdings" panose="05000000000000000000" pitchFamily="2" charset="2"/>
              <a:buChar char="q"/>
            </a:pPr>
            <a:r>
              <a:rPr lang="en-US" sz="3600" dirty="0">
                <a:latin typeface="+mj-lt"/>
              </a:rPr>
              <a:t>What do the river gypsies do in winter?  </a:t>
            </a:r>
          </a:p>
        </p:txBody>
      </p:sp>
    </p:spTree>
    <p:extLst>
      <p:ext uri="{BB962C8B-B14F-4D97-AF65-F5344CB8AC3E}">
        <p14:creationId xmlns:p14="http://schemas.microsoft.com/office/powerpoint/2010/main" val="42863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C07DD673-CB2D-44CB-BC6C-2251865394AC}"/>
              </a:ext>
            </a:extLst>
          </p:cNvPr>
          <p:cNvSpPr txBox="1"/>
          <p:nvPr/>
        </p:nvSpPr>
        <p:spPr>
          <a:xfrm>
            <a:off x="116806" y="3370008"/>
            <a:ext cx="4307927" cy="1077218"/>
          </a:xfrm>
          <a:prstGeom prst="rect">
            <a:avLst/>
          </a:prstGeom>
          <a:noFill/>
        </p:spPr>
        <p:txBody>
          <a:bodyPr wrap="square" rtlCol="0">
            <a:spAutoFit/>
          </a:bodyPr>
          <a:lstStyle/>
          <a:p>
            <a:pPr marL="571500" indent="-571500">
              <a:buFont typeface="Wingdings" panose="05000000000000000000" pitchFamily="2" charset="2"/>
              <a:buChar char="q"/>
            </a:pPr>
            <a:r>
              <a:rPr lang="en-US" sz="3200" dirty="0">
                <a:latin typeface="+mj-lt"/>
              </a:rPr>
              <a:t>How do the toddlers play? </a:t>
            </a:r>
          </a:p>
        </p:txBody>
      </p:sp>
      <p:grpSp>
        <p:nvGrpSpPr>
          <p:cNvPr id="2" name="Group 1">
            <a:extLst>
              <a:ext uri="{FF2B5EF4-FFF2-40B4-BE49-F238E27FC236}">
                <a16:creationId xmlns="" xmlns:a16="http://schemas.microsoft.com/office/drawing/2014/main" id="{68824F72-CA5D-4779-A321-00AFB0485C00}"/>
              </a:ext>
            </a:extLst>
          </p:cNvPr>
          <p:cNvGrpSpPr/>
          <p:nvPr/>
        </p:nvGrpSpPr>
        <p:grpSpPr>
          <a:xfrm>
            <a:off x="228598" y="309256"/>
            <a:ext cx="3974693" cy="2769224"/>
            <a:chOff x="304796" y="265011"/>
            <a:chExt cx="5696605" cy="4263600"/>
          </a:xfrm>
        </p:grpSpPr>
        <p:grpSp>
          <p:nvGrpSpPr>
            <p:cNvPr id="9" name="Group 8">
              <a:extLst>
                <a:ext uri="{FF2B5EF4-FFF2-40B4-BE49-F238E27FC236}">
                  <a16:creationId xmlns="" xmlns:a16="http://schemas.microsoft.com/office/drawing/2014/main" id="{28B98D18-E5E1-42FA-971D-F71EA8E9BCC2}"/>
                </a:ext>
              </a:extLst>
            </p:cNvPr>
            <p:cNvGrpSpPr/>
            <p:nvPr/>
          </p:nvGrpSpPr>
          <p:grpSpPr>
            <a:xfrm>
              <a:off x="304796" y="265011"/>
              <a:ext cx="5696605" cy="2311337"/>
              <a:chOff x="6096001" y="289973"/>
              <a:chExt cx="5696605" cy="2311337"/>
            </a:xfrm>
          </p:grpSpPr>
          <p:grpSp>
            <p:nvGrpSpPr>
              <p:cNvPr id="24" name="Group 23">
                <a:extLst>
                  <a:ext uri="{FF2B5EF4-FFF2-40B4-BE49-F238E27FC236}">
                    <a16:creationId xmlns="" xmlns:a16="http://schemas.microsoft.com/office/drawing/2014/main" id="{3FEDC7F5-01DC-438D-BFEB-CC631009A22E}"/>
                  </a:ext>
                </a:extLst>
              </p:cNvPr>
              <p:cNvGrpSpPr/>
              <p:nvPr/>
            </p:nvGrpSpPr>
            <p:grpSpPr>
              <a:xfrm>
                <a:off x="6096001" y="289973"/>
                <a:ext cx="3615558" cy="2311337"/>
                <a:chOff x="677917" y="2672486"/>
                <a:chExt cx="4035972" cy="1667662"/>
              </a:xfrm>
            </p:grpSpPr>
            <p:pic>
              <p:nvPicPr>
                <p:cNvPr id="4" name="Picture 3">
                  <a:extLst>
                    <a:ext uri="{FF2B5EF4-FFF2-40B4-BE49-F238E27FC236}">
                      <a16:creationId xmlns="" xmlns:a16="http://schemas.microsoft.com/office/drawing/2014/main" id="{63B82076-36F4-41AF-A829-277B3FA1251A}"/>
                    </a:ext>
                  </a:extLst>
                </p:cNvPr>
                <p:cNvPicPr>
                  <a:picLocks noChangeAspect="1"/>
                </p:cNvPicPr>
                <p:nvPr/>
              </p:nvPicPr>
              <p:blipFill rotWithShape="1">
                <a:blip r:embed="rId2">
                  <a:extLst>
                    <a:ext uri="{28A0092B-C50C-407E-A947-70E740481C1C}">
                      <a14:useLocalDpi xmlns:a14="http://schemas.microsoft.com/office/drawing/2010/main" val="0"/>
                    </a:ext>
                  </a:extLst>
                </a:blip>
                <a:srcRect l="54702" t="23460" b="37072"/>
                <a:stretch/>
              </p:blipFill>
              <p:spPr>
                <a:xfrm>
                  <a:off x="2695903" y="2682798"/>
                  <a:ext cx="2017986" cy="1657350"/>
                </a:xfrm>
                <a:prstGeom prst="rect">
                  <a:avLst/>
                </a:prstGeom>
              </p:spPr>
            </p:pic>
            <p:pic>
              <p:nvPicPr>
                <p:cNvPr id="16" name="Picture 15">
                  <a:extLst>
                    <a:ext uri="{FF2B5EF4-FFF2-40B4-BE49-F238E27FC236}">
                      <a16:creationId xmlns="" xmlns:a16="http://schemas.microsoft.com/office/drawing/2014/main" id="{1B55FEFD-54E5-4151-B708-C70681A2855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8514" r="18430"/>
                <a:stretch/>
              </p:blipFill>
              <p:spPr>
                <a:xfrm>
                  <a:off x="677917" y="2672486"/>
                  <a:ext cx="2017986" cy="1657350"/>
                </a:xfrm>
                <a:prstGeom prst="rect">
                  <a:avLst/>
                </a:prstGeom>
              </p:spPr>
            </p:pic>
          </p:grpSp>
          <p:pic>
            <p:nvPicPr>
              <p:cNvPr id="8" name="Picture 7">
                <a:extLst>
                  <a:ext uri="{FF2B5EF4-FFF2-40B4-BE49-F238E27FC236}">
                    <a16:creationId xmlns="" xmlns:a16="http://schemas.microsoft.com/office/drawing/2014/main" id="{3542FA27-EF5D-4295-9D83-782A95C2F5D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22068" y="304265"/>
                <a:ext cx="2070538" cy="2278289"/>
              </a:xfrm>
              <a:prstGeom prst="rect">
                <a:avLst/>
              </a:prstGeom>
            </p:spPr>
          </p:pic>
        </p:grpSp>
        <p:grpSp>
          <p:nvGrpSpPr>
            <p:cNvPr id="14" name="Group 13">
              <a:extLst>
                <a:ext uri="{FF2B5EF4-FFF2-40B4-BE49-F238E27FC236}">
                  <a16:creationId xmlns="" xmlns:a16="http://schemas.microsoft.com/office/drawing/2014/main" id="{B31E74BB-F090-49D1-99F4-777B9145D227}"/>
                </a:ext>
              </a:extLst>
            </p:cNvPr>
            <p:cNvGrpSpPr/>
            <p:nvPr/>
          </p:nvGrpSpPr>
          <p:grpSpPr>
            <a:xfrm>
              <a:off x="304796" y="2562964"/>
              <a:ext cx="5696605" cy="1965647"/>
              <a:chOff x="1282262" y="3422086"/>
              <a:chExt cx="4361793" cy="1965647"/>
            </a:xfrm>
          </p:grpSpPr>
          <p:pic>
            <p:nvPicPr>
              <p:cNvPr id="10" name="Picture 9">
                <a:extLst>
                  <a:ext uri="{FF2B5EF4-FFF2-40B4-BE49-F238E27FC236}">
                    <a16:creationId xmlns="" xmlns:a16="http://schemas.microsoft.com/office/drawing/2014/main" id="{C28AF87F-2057-4F7D-B8BA-5B165D87C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040" y="3422086"/>
                <a:ext cx="2554015" cy="1965647"/>
              </a:xfrm>
              <a:prstGeom prst="rect">
                <a:avLst/>
              </a:prstGeom>
            </p:spPr>
          </p:pic>
          <p:pic>
            <p:nvPicPr>
              <p:cNvPr id="13" name="Picture 12">
                <a:extLst>
                  <a:ext uri="{FF2B5EF4-FFF2-40B4-BE49-F238E27FC236}">
                    <a16:creationId xmlns="" xmlns:a16="http://schemas.microsoft.com/office/drawing/2014/main" id="{205D7400-837C-4846-BBEB-E1B49BCEDA53}"/>
                  </a:ext>
                </a:extLst>
              </p:cNvPr>
              <p:cNvPicPr>
                <a:picLocks noChangeAspect="1"/>
              </p:cNvPicPr>
              <p:nvPr/>
            </p:nvPicPr>
            <p:blipFill rotWithShape="1">
              <a:blip r:embed="rId6">
                <a:extLst>
                  <a:ext uri="{28A0092B-C50C-407E-A947-70E740481C1C}">
                    <a14:useLocalDpi xmlns:a14="http://schemas.microsoft.com/office/drawing/2010/main" val="0"/>
                  </a:ext>
                </a:extLst>
              </a:blip>
              <a:srcRect l="36735"/>
              <a:stretch/>
            </p:blipFill>
            <p:spPr>
              <a:xfrm>
                <a:off x="1282262" y="3422086"/>
                <a:ext cx="1807778" cy="1965647"/>
              </a:xfrm>
              <a:prstGeom prst="rect">
                <a:avLst/>
              </a:prstGeom>
            </p:spPr>
          </p:pic>
        </p:grpSp>
      </p:grpSp>
      <p:pic>
        <p:nvPicPr>
          <p:cNvPr id="21" name="Picture 20">
            <a:extLst>
              <a:ext uri="{FF2B5EF4-FFF2-40B4-BE49-F238E27FC236}">
                <a16:creationId xmlns="" xmlns:a16="http://schemas.microsoft.com/office/drawing/2014/main" id="{BC349CBB-C7F8-4F2E-BDCA-DA86503C1795}"/>
              </a:ext>
            </a:extLst>
          </p:cNvPr>
          <p:cNvPicPr>
            <a:picLocks noChangeAspect="1"/>
          </p:cNvPicPr>
          <p:nvPr/>
        </p:nvPicPr>
        <p:blipFill rotWithShape="1">
          <a:blip r:embed="rId7">
            <a:extLst>
              <a:ext uri="{28A0092B-C50C-407E-A947-70E740481C1C}">
                <a14:useLocalDpi xmlns:a14="http://schemas.microsoft.com/office/drawing/2010/main" val="0"/>
              </a:ext>
            </a:extLst>
          </a:blip>
          <a:srcRect b="6677"/>
          <a:stretch/>
        </p:blipFill>
        <p:spPr>
          <a:xfrm>
            <a:off x="9209161" y="294508"/>
            <a:ext cx="4307927" cy="2802653"/>
          </a:xfrm>
          <a:prstGeom prst="rect">
            <a:avLst/>
          </a:prstGeom>
        </p:spPr>
      </p:pic>
      <p:sp>
        <p:nvSpPr>
          <p:cNvPr id="18" name="TextBox 17">
            <a:extLst>
              <a:ext uri="{FF2B5EF4-FFF2-40B4-BE49-F238E27FC236}">
                <a16:creationId xmlns="" xmlns:a16="http://schemas.microsoft.com/office/drawing/2014/main" id="{7EADA41C-0D9A-48B5-8E71-1F274BA6B992}"/>
              </a:ext>
            </a:extLst>
          </p:cNvPr>
          <p:cNvSpPr txBox="1"/>
          <p:nvPr/>
        </p:nvSpPr>
        <p:spPr>
          <a:xfrm>
            <a:off x="228598" y="4432230"/>
            <a:ext cx="4086484" cy="1569660"/>
          </a:xfrm>
          <a:prstGeom prst="rect">
            <a:avLst/>
          </a:prstGeom>
          <a:noFill/>
        </p:spPr>
        <p:txBody>
          <a:bodyPr wrap="square" rtlCol="0">
            <a:spAutoFit/>
          </a:bodyPr>
          <a:lstStyle/>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 The toddlers play with dogs or other pets in the dust.</a:t>
            </a:r>
            <a:r>
              <a:rPr lang="en-US" sz="3200" dirty="0">
                <a:latin typeface="+mj-lt"/>
              </a:rPr>
              <a:t> </a:t>
            </a:r>
          </a:p>
        </p:txBody>
      </p:sp>
      <p:sp>
        <p:nvSpPr>
          <p:cNvPr id="19" name="TextBox 18">
            <a:extLst>
              <a:ext uri="{FF2B5EF4-FFF2-40B4-BE49-F238E27FC236}">
                <a16:creationId xmlns="" xmlns:a16="http://schemas.microsoft.com/office/drawing/2014/main" id="{8EB0324A-807C-454F-8DD5-3F7A0F439DA1}"/>
              </a:ext>
            </a:extLst>
          </p:cNvPr>
          <p:cNvSpPr txBox="1"/>
          <p:nvPr/>
        </p:nvSpPr>
        <p:spPr>
          <a:xfrm>
            <a:off x="4590143" y="3047235"/>
            <a:ext cx="4354456" cy="1384995"/>
          </a:xfrm>
          <a:prstGeom prst="rect">
            <a:avLst/>
          </a:prstGeom>
          <a:noFill/>
        </p:spPr>
        <p:txBody>
          <a:bodyPr wrap="square" rtlCol="0">
            <a:spAutoFit/>
          </a:bodyPr>
          <a:lstStyle/>
          <a:p>
            <a:pPr marL="571500" indent="-571500">
              <a:buFont typeface="Wingdings" panose="05000000000000000000" pitchFamily="2" charset="2"/>
              <a:buChar char="q"/>
            </a:pPr>
            <a:r>
              <a:rPr lang="en-US" sz="2800" dirty="0">
                <a:latin typeface="+mj-lt"/>
              </a:rPr>
              <a:t>How do the gypsy women often spend their time in winter ? </a:t>
            </a:r>
          </a:p>
        </p:txBody>
      </p:sp>
      <p:sp>
        <p:nvSpPr>
          <p:cNvPr id="3" name="Rectangle 2">
            <a:extLst>
              <a:ext uri="{FF2B5EF4-FFF2-40B4-BE49-F238E27FC236}">
                <a16:creationId xmlns="" xmlns:a16="http://schemas.microsoft.com/office/drawing/2014/main" id="{979EF81D-DE91-4C50-8485-B19BC44E6A42}"/>
              </a:ext>
            </a:extLst>
          </p:cNvPr>
          <p:cNvSpPr/>
          <p:nvPr/>
        </p:nvSpPr>
        <p:spPr>
          <a:xfrm>
            <a:off x="4505229" y="4432230"/>
            <a:ext cx="4531539" cy="2246769"/>
          </a:xfrm>
          <a:prstGeom prst="rect">
            <a:avLst/>
          </a:prstGeom>
        </p:spPr>
        <p:txBody>
          <a:bodyPr wrap="square">
            <a:spAutoFit/>
          </a:bodyPr>
          <a:lstStyle/>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In winter, the women often idle away time by hair doing, picking off lice in twos or threes sitting in a row. </a:t>
            </a:r>
            <a:endParaRPr lang="en-US" sz="2800" dirty="0"/>
          </a:p>
        </p:txBody>
      </p:sp>
    </p:spTree>
    <p:extLst>
      <p:ext uri="{BB962C8B-B14F-4D97-AF65-F5344CB8AC3E}">
        <p14:creationId xmlns:p14="http://schemas.microsoft.com/office/powerpoint/2010/main" val="15114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66667E-6 -2.22222E-6 L -0.50521 0.00718 " pathEditMode="relative" rAng="0" ptsTypes="AA">
                                      <p:cBhvr>
                                        <p:cTn id="18" dur="2000" fill="hold"/>
                                        <p:tgtEl>
                                          <p:spTgt spid="21"/>
                                        </p:tgtEl>
                                        <p:attrNameLst>
                                          <p:attrName>ppt_x</p:attrName>
                                          <p:attrName>ppt_y</p:attrName>
                                        </p:attrNameLst>
                                      </p:cBhvr>
                                      <p:rCtr x="-25260" y="347"/>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strVal val="#ppt_w*0.70"/>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0" y="282998"/>
            <a:ext cx="5261264" cy="146960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2700">
                  <a:solidFill>
                    <a:schemeClr val="accent3">
                      <a:lumMod val="50000"/>
                    </a:schemeClr>
                  </a:solidFill>
                  <a:prstDash val="solid"/>
                </a:ln>
                <a:solidFill>
                  <a:schemeClr val="tx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Single Work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402" t="43627" r="4731"/>
          <a:stretch/>
        </p:blipFill>
        <p:spPr>
          <a:xfrm rot="5400000">
            <a:off x="2487728" y="2208860"/>
            <a:ext cx="2133600" cy="183919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714" b="52480"/>
          <a:stretch/>
        </p:blipFill>
        <p:spPr>
          <a:xfrm rot="5400000">
            <a:off x="4545126" y="2115339"/>
            <a:ext cx="2175168" cy="1984664"/>
          </a:xfrm>
          <a:prstGeom prst="rect">
            <a:avLst/>
          </a:prstGeom>
        </p:spPr>
      </p:pic>
      <p:sp>
        <p:nvSpPr>
          <p:cNvPr id="8" name="Oval 7"/>
          <p:cNvSpPr/>
          <p:nvPr/>
        </p:nvSpPr>
        <p:spPr>
          <a:xfrm>
            <a:off x="6858003" y="282997"/>
            <a:ext cx="1808016" cy="9558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Minutes</a:t>
            </a:r>
          </a:p>
        </p:txBody>
      </p:sp>
      <p:sp>
        <p:nvSpPr>
          <p:cNvPr id="7" name="TextBox 6"/>
          <p:cNvSpPr txBox="1"/>
          <p:nvPr/>
        </p:nvSpPr>
        <p:spPr>
          <a:xfrm>
            <a:off x="1689149" y="4663476"/>
            <a:ext cx="5890391" cy="1446550"/>
          </a:xfrm>
          <a:prstGeom prst="rect">
            <a:avLst/>
          </a:prstGeom>
          <a:noFill/>
        </p:spPr>
        <p:txBody>
          <a:bodyPr wrap="square" rtlCol="0">
            <a:spAutoFit/>
          </a:bodyPr>
          <a:lstStyle/>
          <a:p>
            <a:pPr marL="285750" indent="-285750">
              <a:buFont typeface="Wingdings" panose="05000000000000000000" pitchFamily="2" charset="2"/>
              <a:buChar char="q"/>
            </a:pPr>
            <a:r>
              <a:rPr lang="en-US" sz="4400" dirty="0">
                <a:latin typeface="+mj-lt"/>
              </a:rPr>
              <a:t> How do the river gypsies live?</a:t>
            </a:r>
          </a:p>
        </p:txBody>
      </p:sp>
    </p:spTree>
    <p:extLst>
      <p:ext uri="{BB962C8B-B14F-4D97-AF65-F5344CB8AC3E}">
        <p14:creationId xmlns:p14="http://schemas.microsoft.com/office/powerpoint/2010/main" val="26103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strVal val="#ppt_w*0.70"/>
                                          </p:val>
                                        </p:tav>
                                        <p:tav tm="100000">
                                          <p:val>
                                            <p:strVal val="#ppt_w"/>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28AF3AF-0057-4C2F-8BA5-B305D4173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620" y="106131"/>
            <a:ext cx="1989200" cy="2332269"/>
          </a:xfrm>
          <a:prstGeom prst="rect">
            <a:avLst/>
          </a:prstGeom>
        </p:spPr>
      </p:pic>
      <p:grpSp>
        <p:nvGrpSpPr>
          <p:cNvPr id="4" name="Group 3">
            <a:extLst>
              <a:ext uri="{FF2B5EF4-FFF2-40B4-BE49-F238E27FC236}">
                <a16:creationId xmlns="" xmlns:a16="http://schemas.microsoft.com/office/drawing/2014/main" id="{6FFA9C07-ACB9-4129-A165-B4D6D380B46A}"/>
              </a:ext>
            </a:extLst>
          </p:cNvPr>
          <p:cNvGrpSpPr/>
          <p:nvPr/>
        </p:nvGrpSpPr>
        <p:grpSpPr>
          <a:xfrm>
            <a:off x="9294064" y="307116"/>
            <a:ext cx="6675502" cy="2328080"/>
            <a:chOff x="2964426" y="307116"/>
            <a:chExt cx="8900669" cy="2328080"/>
          </a:xfrm>
        </p:grpSpPr>
        <p:pic>
          <p:nvPicPr>
            <p:cNvPr id="26" name="Picture 25">
              <a:extLst>
                <a:ext uri="{FF2B5EF4-FFF2-40B4-BE49-F238E27FC236}">
                  <a16:creationId xmlns="" xmlns:a16="http://schemas.microsoft.com/office/drawing/2014/main" id="{F12954C3-A929-4C55-9F30-7826CDDFE931}"/>
                </a:ext>
              </a:extLst>
            </p:cNvPr>
            <p:cNvPicPr>
              <a:picLocks noChangeAspect="1"/>
            </p:cNvPicPr>
            <p:nvPr/>
          </p:nvPicPr>
          <p:blipFill rotWithShape="1">
            <a:blip r:embed="rId3">
              <a:extLst>
                <a:ext uri="{28A0092B-C50C-407E-A947-70E740481C1C}">
                  <a14:useLocalDpi xmlns:a14="http://schemas.microsoft.com/office/drawing/2010/main" val="0"/>
                </a:ext>
              </a:extLst>
            </a:blip>
            <a:srcRect t="21945" b="17508"/>
            <a:stretch/>
          </p:blipFill>
          <p:spPr>
            <a:xfrm>
              <a:off x="2964426" y="307618"/>
              <a:ext cx="2839566" cy="2327578"/>
            </a:xfrm>
            <a:prstGeom prst="rect">
              <a:avLst/>
            </a:prstGeom>
          </p:spPr>
        </p:pic>
        <p:pic>
          <p:nvPicPr>
            <p:cNvPr id="40" name="Picture 39">
              <a:extLst>
                <a:ext uri="{FF2B5EF4-FFF2-40B4-BE49-F238E27FC236}">
                  <a16:creationId xmlns="" xmlns:a16="http://schemas.microsoft.com/office/drawing/2014/main" id="{FF86428D-127A-4BAB-AF67-65BDC108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93" y="307116"/>
              <a:ext cx="2978470" cy="2321883"/>
            </a:xfrm>
            <a:prstGeom prst="rect">
              <a:avLst/>
            </a:prstGeom>
          </p:spPr>
        </p:pic>
        <p:pic>
          <p:nvPicPr>
            <p:cNvPr id="47" name="Picture 46">
              <a:extLst>
                <a:ext uri="{FF2B5EF4-FFF2-40B4-BE49-F238E27FC236}">
                  <a16:creationId xmlns="" xmlns:a16="http://schemas.microsoft.com/office/drawing/2014/main" id="{914F62E9-F923-4B74-9FB5-5465D33BBD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463" y="307116"/>
              <a:ext cx="3082632" cy="2321883"/>
            </a:xfrm>
            <a:prstGeom prst="rect">
              <a:avLst/>
            </a:prstGeom>
          </p:spPr>
        </p:pic>
      </p:grpSp>
      <p:sp>
        <p:nvSpPr>
          <p:cNvPr id="28" name="TextBox 27">
            <a:extLst>
              <a:ext uri="{FF2B5EF4-FFF2-40B4-BE49-F238E27FC236}">
                <a16:creationId xmlns="" xmlns:a16="http://schemas.microsoft.com/office/drawing/2014/main" id="{65DCDFF4-0DC5-4CB2-9B27-C0B931255C30}"/>
              </a:ext>
            </a:extLst>
          </p:cNvPr>
          <p:cNvSpPr txBox="1"/>
          <p:nvPr/>
        </p:nvSpPr>
        <p:spPr>
          <a:xfrm>
            <a:off x="576240" y="2438400"/>
            <a:ext cx="8108703" cy="1077218"/>
          </a:xfrm>
          <a:prstGeom prst="rect">
            <a:avLst/>
          </a:prstGeom>
          <a:noFill/>
        </p:spPr>
        <p:txBody>
          <a:bodyPr wrap="square" rtlCol="0">
            <a:spAutoFit/>
          </a:bodyPr>
          <a:lstStyle/>
          <a:p>
            <a:pPr marL="571500" indent="-571500">
              <a:buFont typeface="Wingdings" panose="05000000000000000000" pitchFamily="2" charset="2"/>
              <a:buChar char="q"/>
            </a:pPr>
            <a:r>
              <a:rPr lang="en-US" sz="3200" dirty="0">
                <a:latin typeface="+mj-lt"/>
              </a:rPr>
              <a:t>Do you know the four activities of the river gypsies. </a:t>
            </a:r>
          </a:p>
        </p:txBody>
      </p:sp>
      <p:sp>
        <p:nvSpPr>
          <p:cNvPr id="7" name="TextBox 6">
            <a:extLst>
              <a:ext uri="{FF2B5EF4-FFF2-40B4-BE49-F238E27FC236}">
                <a16:creationId xmlns="" xmlns:a16="http://schemas.microsoft.com/office/drawing/2014/main" id="{71A54C93-A5A3-4DA7-920B-C663C4506DBB}"/>
              </a:ext>
            </a:extLst>
          </p:cNvPr>
          <p:cNvSpPr txBox="1"/>
          <p:nvPr/>
        </p:nvSpPr>
        <p:spPr>
          <a:xfrm>
            <a:off x="2704182" y="2977009"/>
            <a:ext cx="2400300"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dirty="0">
                <a:latin typeface="+mj-lt"/>
              </a:rPr>
              <a:t>Yes, they are: </a:t>
            </a:r>
          </a:p>
        </p:txBody>
      </p:sp>
      <p:sp>
        <p:nvSpPr>
          <p:cNvPr id="38" name="TextBox 37">
            <a:extLst>
              <a:ext uri="{FF2B5EF4-FFF2-40B4-BE49-F238E27FC236}">
                <a16:creationId xmlns="" xmlns:a16="http://schemas.microsoft.com/office/drawing/2014/main" id="{A986AE54-8346-4EAF-92E9-DDC1279B1643}"/>
              </a:ext>
            </a:extLst>
          </p:cNvPr>
          <p:cNvSpPr txBox="1"/>
          <p:nvPr/>
        </p:nvSpPr>
        <p:spPr>
          <a:xfrm>
            <a:off x="277205" y="3638728"/>
            <a:ext cx="6908456"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mj-lt"/>
              </a:rPr>
              <a:t>They catch fish in the rainy season; </a:t>
            </a:r>
          </a:p>
        </p:txBody>
      </p:sp>
      <p:sp>
        <p:nvSpPr>
          <p:cNvPr id="41" name="TextBox 40">
            <a:extLst>
              <a:ext uri="{FF2B5EF4-FFF2-40B4-BE49-F238E27FC236}">
                <a16:creationId xmlns="" xmlns:a16="http://schemas.microsoft.com/office/drawing/2014/main" id="{CC9D1C35-40BE-4F47-9952-53852A7CE3A0}"/>
              </a:ext>
            </a:extLst>
          </p:cNvPr>
          <p:cNvSpPr txBox="1"/>
          <p:nvPr/>
        </p:nvSpPr>
        <p:spPr>
          <a:xfrm>
            <a:off x="254344" y="3931115"/>
            <a:ext cx="4524137"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They dive for natural pearls;</a:t>
            </a:r>
            <a:endParaRPr lang="en-US" sz="3200" dirty="0">
              <a:latin typeface="+mj-lt"/>
            </a:endParaRPr>
          </a:p>
        </p:txBody>
      </p:sp>
      <p:sp>
        <p:nvSpPr>
          <p:cNvPr id="42" name="TextBox 41">
            <a:extLst>
              <a:ext uri="{FF2B5EF4-FFF2-40B4-BE49-F238E27FC236}">
                <a16:creationId xmlns="" xmlns:a16="http://schemas.microsoft.com/office/drawing/2014/main" id="{06B52473-1774-4839-A21B-C8F54D3228B7}"/>
              </a:ext>
            </a:extLst>
          </p:cNvPr>
          <p:cNvSpPr txBox="1"/>
          <p:nvPr/>
        </p:nvSpPr>
        <p:spPr>
          <a:xfrm>
            <a:off x="0" y="4648200"/>
            <a:ext cx="9601200"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They catch snakes and entertain people with snake charming;</a:t>
            </a:r>
            <a:endParaRPr lang="en-US" sz="3200" dirty="0">
              <a:latin typeface="+mj-lt"/>
            </a:endParaRPr>
          </a:p>
        </p:txBody>
      </p:sp>
      <p:sp>
        <p:nvSpPr>
          <p:cNvPr id="43" name="TextBox 42">
            <a:extLst>
              <a:ext uri="{FF2B5EF4-FFF2-40B4-BE49-F238E27FC236}">
                <a16:creationId xmlns="" xmlns:a16="http://schemas.microsoft.com/office/drawing/2014/main" id="{F4BAF51B-84EF-462A-BAAF-990F8D006EE5}"/>
              </a:ext>
            </a:extLst>
          </p:cNvPr>
          <p:cNvSpPr txBox="1"/>
          <p:nvPr/>
        </p:nvSpPr>
        <p:spPr>
          <a:xfrm>
            <a:off x="277205" y="5590152"/>
            <a:ext cx="8482179"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They sell herbal cures and try to heal pains of old people.</a:t>
            </a:r>
            <a:endParaRPr lang="en-US" sz="3200" dirty="0">
              <a:latin typeface="+mj-lt"/>
            </a:endParaRPr>
          </a:p>
        </p:txBody>
      </p:sp>
    </p:spTree>
    <p:extLst>
      <p:ext uri="{BB962C8B-B14F-4D97-AF65-F5344CB8AC3E}">
        <p14:creationId xmlns:p14="http://schemas.microsoft.com/office/powerpoint/2010/main" val="36933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08333E-7 -1.85185E-6 L -0.77266 0.00347 " pathEditMode="relative" rAng="0" ptsTypes="AA">
                                      <p:cBhvr>
                                        <p:cTn id="6" dur="2000" fill="hold"/>
                                        <p:tgtEl>
                                          <p:spTgt spid="4"/>
                                        </p:tgtEl>
                                        <p:attrNameLst>
                                          <p:attrName>ppt_x</p:attrName>
                                          <p:attrName>ppt_y</p:attrName>
                                        </p:attrNameLst>
                                      </p:cBhvr>
                                      <p:rCtr x="-38633" y="16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900" decel="100000" fill="hold"/>
                                        <p:tgtEl>
                                          <p:spTgt spid="3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0.70"/>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strVal val="#ppt_w+.3"/>
                                          </p:val>
                                        </p:tav>
                                        <p:tav tm="100000">
                                          <p:val>
                                            <p:strVal val="#ppt_w"/>
                                          </p:val>
                                        </p:tav>
                                      </p:tavLst>
                                    </p:anim>
                                    <p:anim calcmode="lin" valueType="num">
                                      <p:cBhvr>
                                        <p:cTn id="47" dur="1000" fill="hold"/>
                                        <p:tgtEl>
                                          <p:spTgt spid="43"/>
                                        </p:tgtEl>
                                        <p:attrNameLst>
                                          <p:attrName>ppt_h</p:attrName>
                                        </p:attrNameLst>
                                      </p:cBhvr>
                                      <p:tavLst>
                                        <p:tav tm="0">
                                          <p:val>
                                            <p:strVal val="#ppt_h"/>
                                          </p:val>
                                        </p:tav>
                                        <p:tav tm="100000">
                                          <p:val>
                                            <p:strVal val="#ppt_h"/>
                                          </p:val>
                                        </p:tav>
                                      </p:tavLst>
                                    </p:anim>
                                    <p:animEffect transition="in" filter="fade">
                                      <p:cBhvr>
                                        <p:cTn id="4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P spid="38"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68FF2AA6-504E-41E1-B802-0C522E72F9C2}"/>
              </a:ext>
            </a:extLst>
          </p:cNvPr>
          <p:cNvGrpSpPr/>
          <p:nvPr/>
        </p:nvGrpSpPr>
        <p:grpSpPr>
          <a:xfrm>
            <a:off x="268729" y="380150"/>
            <a:ext cx="2456324" cy="2317330"/>
            <a:chOff x="289037" y="303950"/>
            <a:chExt cx="6260854" cy="2297360"/>
          </a:xfrm>
        </p:grpSpPr>
        <p:pic>
          <p:nvPicPr>
            <p:cNvPr id="17" name="Picture 16">
              <a:extLst>
                <a:ext uri="{FF2B5EF4-FFF2-40B4-BE49-F238E27FC236}">
                  <a16:creationId xmlns="" xmlns:a16="http://schemas.microsoft.com/office/drawing/2014/main" id="{4CD93824-2C34-4DEF-A92C-88EB88AE2082}"/>
                </a:ext>
              </a:extLst>
            </p:cNvPr>
            <p:cNvPicPr>
              <a:picLocks noChangeAspect="1"/>
            </p:cNvPicPr>
            <p:nvPr/>
          </p:nvPicPr>
          <p:blipFill rotWithShape="1">
            <a:blip r:embed="rId3">
              <a:extLst>
                <a:ext uri="{28A0092B-C50C-407E-A947-70E740481C1C}">
                  <a14:useLocalDpi xmlns:a14="http://schemas.microsoft.com/office/drawing/2010/main" val="0"/>
                </a:ext>
              </a:extLst>
            </a:blip>
            <a:srcRect l="16832" b="5765"/>
            <a:stretch/>
          </p:blipFill>
          <p:spPr>
            <a:xfrm>
              <a:off x="289037" y="303951"/>
              <a:ext cx="2974426" cy="2297359"/>
            </a:xfrm>
            <a:prstGeom prst="rect">
              <a:avLst/>
            </a:prstGeom>
          </p:spPr>
        </p:pic>
        <p:pic>
          <p:nvPicPr>
            <p:cNvPr id="32" name="Picture 31">
              <a:extLst>
                <a:ext uri="{FF2B5EF4-FFF2-40B4-BE49-F238E27FC236}">
                  <a16:creationId xmlns="" xmlns:a16="http://schemas.microsoft.com/office/drawing/2014/main" id="{6E2D4322-98FB-42FE-86D3-B7771FB5608B}"/>
                </a:ext>
              </a:extLst>
            </p:cNvPr>
            <p:cNvPicPr>
              <a:picLocks noChangeAspect="1"/>
            </p:cNvPicPr>
            <p:nvPr/>
          </p:nvPicPr>
          <p:blipFill rotWithShape="1">
            <a:blip r:embed="rId4">
              <a:extLst>
                <a:ext uri="{28A0092B-C50C-407E-A947-70E740481C1C}">
                  <a14:useLocalDpi xmlns:a14="http://schemas.microsoft.com/office/drawing/2010/main" val="0"/>
                </a:ext>
              </a:extLst>
            </a:blip>
            <a:srcRect l="20414" r="24161"/>
            <a:stretch/>
          </p:blipFill>
          <p:spPr>
            <a:xfrm>
              <a:off x="3263463" y="303951"/>
              <a:ext cx="1707931" cy="2297359"/>
            </a:xfrm>
            <a:prstGeom prst="rect">
              <a:avLst/>
            </a:prstGeom>
          </p:spPr>
        </p:pic>
        <p:pic>
          <p:nvPicPr>
            <p:cNvPr id="34" name="Picture 33">
              <a:extLst>
                <a:ext uri="{FF2B5EF4-FFF2-40B4-BE49-F238E27FC236}">
                  <a16:creationId xmlns="" xmlns:a16="http://schemas.microsoft.com/office/drawing/2014/main" id="{DD657AE3-123A-46A3-8015-1CA2B291D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394" y="303950"/>
              <a:ext cx="1578497" cy="2297359"/>
            </a:xfrm>
            <a:prstGeom prst="rect">
              <a:avLst/>
            </a:prstGeom>
          </p:spPr>
        </p:pic>
      </p:grpSp>
      <p:pic>
        <p:nvPicPr>
          <p:cNvPr id="25" name="Picture 24">
            <a:extLst>
              <a:ext uri="{FF2B5EF4-FFF2-40B4-BE49-F238E27FC236}">
                <a16:creationId xmlns="" xmlns:a16="http://schemas.microsoft.com/office/drawing/2014/main" id="{89D17238-EB9B-43C3-9DBE-D72ACB4441D2}"/>
              </a:ext>
            </a:extLst>
          </p:cNvPr>
          <p:cNvPicPr>
            <a:picLocks noChangeAspect="1"/>
          </p:cNvPicPr>
          <p:nvPr/>
        </p:nvPicPr>
        <p:blipFill rotWithShape="1">
          <a:blip r:embed="rId6">
            <a:extLst>
              <a:ext uri="{28A0092B-C50C-407E-A947-70E740481C1C}">
                <a14:useLocalDpi xmlns:a14="http://schemas.microsoft.com/office/drawing/2010/main" val="0"/>
              </a:ext>
            </a:extLst>
          </a:blip>
          <a:srcRect l="6363" r="4382"/>
          <a:stretch/>
        </p:blipFill>
        <p:spPr>
          <a:xfrm>
            <a:off x="9243230" y="365057"/>
            <a:ext cx="2456324" cy="2199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a:extLst>
              <a:ext uri="{FF2B5EF4-FFF2-40B4-BE49-F238E27FC236}">
                <a16:creationId xmlns="" xmlns:a16="http://schemas.microsoft.com/office/drawing/2014/main" id="{DCD53165-FFEE-4089-9D39-103A4C780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7130" y="362938"/>
            <a:ext cx="2164755" cy="2199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a:extLst>
              <a:ext uri="{FF2B5EF4-FFF2-40B4-BE49-F238E27FC236}">
                <a16:creationId xmlns="" xmlns:a16="http://schemas.microsoft.com/office/drawing/2014/main" id="{FE83F4C0-2AFD-41A9-ACE6-4B99AB323759}"/>
              </a:ext>
            </a:extLst>
          </p:cNvPr>
          <p:cNvSpPr/>
          <p:nvPr/>
        </p:nvSpPr>
        <p:spPr>
          <a:xfrm>
            <a:off x="481234" y="4222929"/>
            <a:ext cx="8235512" cy="2308324"/>
          </a:xfrm>
          <a:prstGeom prst="rect">
            <a:avLst/>
          </a:prstGeom>
        </p:spPr>
        <p:txBody>
          <a:bodyPr wrap="square">
            <a:spAutoFit/>
          </a:bodyPr>
          <a:lstStyle/>
          <a:p>
            <a:pPr marL="285750" indent="-2857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The gypsy women go from door to door to sell bangles,   </a:t>
            </a:r>
          </a:p>
          <a:p>
            <a:pPr algn="just"/>
            <a:r>
              <a:rPr lang="en-US" sz="3600" dirty="0">
                <a:latin typeface="Times New Roman" panose="02020603050405020304" pitchFamily="18" charset="0"/>
                <a:cs typeface="Times New Roman" panose="02020603050405020304" pitchFamily="18" charset="0"/>
              </a:rPr>
              <a:t>   cosmetics and other things to the local villagers.</a:t>
            </a:r>
          </a:p>
        </p:txBody>
      </p:sp>
      <p:sp>
        <p:nvSpPr>
          <p:cNvPr id="21" name="TextBox 20">
            <a:extLst>
              <a:ext uri="{FF2B5EF4-FFF2-40B4-BE49-F238E27FC236}">
                <a16:creationId xmlns="" xmlns:a16="http://schemas.microsoft.com/office/drawing/2014/main" id="{92603B7B-59AA-4B80-80A8-F084EFC37ED3}"/>
              </a:ext>
            </a:extLst>
          </p:cNvPr>
          <p:cNvSpPr txBox="1"/>
          <p:nvPr/>
        </p:nvSpPr>
        <p:spPr>
          <a:xfrm>
            <a:off x="795850" y="2971800"/>
            <a:ext cx="7313429" cy="1200329"/>
          </a:xfrm>
          <a:prstGeom prst="rect">
            <a:avLst/>
          </a:prstGeom>
          <a:noFill/>
        </p:spPr>
        <p:txBody>
          <a:bodyPr wrap="square" rtlCol="0">
            <a:spAutoFit/>
          </a:bodyPr>
          <a:lstStyle/>
          <a:p>
            <a:pPr marL="285750" indent="-285750">
              <a:buFont typeface="Wingdings" panose="05000000000000000000" pitchFamily="2" charset="2"/>
              <a:buChar char="q"/>
            </a:pPr>
            <a:r>
              <a:rPr lang="en-US" sz="3600" dirty="0">
                <a:latin typeface="+mj-lt"/>
              </a:rPr>
              <a:t> Why do the gypsy women go from door to door? </a:t>
            </a:r>
          </a:p>
        </p:txBody>
      </p:sp>
    </p:spTree>
    <p:extLst>
      <p:ext uri="{BB962C8B-B14F-4D97-AF65-F5344CB8AC3E}">
        <p14:creationId xmlns:p14="http://schemas.microsoft.com/office/powerpoint/2010/main" val="9976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08333E-6 4.07407E-6 L -0.64505 0.01319 " pathEditMode="relative" rAng="0" ptsTypes="AA">
                                      <p:cBhvr>
                                        <p:cTn id="6" dur="2000" fill="hold"/>
                                        <p:tgtEl>
                                          <p:spTgt spid="25"/>
                                        </p:tgtEl>
                                        <p:attrNameLst>
                                          <p:attrName>ppt_x</p:attrName>
                                          <p:attrName>ppt_y</p:attrName>
                                        </p:attrNameLst>
                                      </p:cBhvr>
                                      <p:rCtr x="-32253" y="648"/>
                                    </p:animMotion>
                                  </p:childTnLst>
                                </p:cTn>
                              </p:par>
                              <p:par>
                                <p:cTn id="7" presetID="35" presetClass="path" presetSubtype="0" accel="50000" decel="50000" fill="hold" nodeType="withEffect">
                                  <p:stCondLst>
                                    <p:cond delay="0"/>
                                  </p:stCondLst>
                                  <p:childTnLst>
                                    <p:animMotion origin="layout" path="M -4.79167E-6 -4.44444E-6 L -0.64752 0.01135 " pathEditMode="relative" rAng="0" ptsTypes="AA">
                                      <p:cBhvr>
                                        <p:cTn id="8" dur="2000" fill="hold"/>
                                        <p:tgtEl>
                                          <p:spTgt spid="37"/>
                                        </p:tgtEl>
                                        <p:attrNameLst>
                                          <p:attrName>ppt_x</p:attrName>
                                          <p:attrName>ppt_y</p:attrName>
                                        </p:attrNameLst>
                                      </p:cBhvr>
                                      <p:rCtr x="-32383" y="556"/>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D40AA2B-85B9-488E-ABB2-5C3B60B82F0E}"/>
              </a:ext>
            </a:extLst>
          </p:cNvPr>
          <p:cNvPicPr>
            <a:picLocks noChangeAspect="1"/>
          </p:cNvPicPr>
          <p:nvPr/>
        </p:nvPicPr>
        <p:blipFill rotWithShape="1">
          <a:blip r:embed="rId3">
            <a:extLst>
              <a:ext uri="{28A0092B-C50C-407E-A947-70E740481C1C}">
                <a14:useLocalDpi xmlns:a14="http://schemas.microsoft.com/office/drawing/2010/main" val="0"/>
              </a:ext>
            </a:extLst>
          </a:blip>
          <a:srcRect l="11220" t="7059" r="14123" b="26266"/>
          <a:stretch/>
        </p:blipFill>
        <p:spPr>
          <a:xfrm>
            <a:off x="172995" y="353196"/>
            <a:ext cx="2791431" cy="2816543"/>
          </a:xfrm>
          <a:prstGeom prst="rect">
            <a:avLst/>
          </a:prstGeom>
        </p:spPr>
      </p:pic>
      <p:graphicFrame>
        <p:nvGraphicFramePr>
          <p:cNvPr id="5" name="Object 4">
            <a:hlinkClick r:id="" action="ppaction://ole?verb=0"/>
            <a:extLst>
              <a:ext uri="{FF2B5EF4-FFF2-40B4-BE49-F238E27FC236}">
                <a16:creationId xmlns="" xmlns:a16="http://schemas.microsoft.com/office/drawing/2014/main" id="{A9DCDB87-7F73-4A7B-9890-5DB63D48EE0D}"/>
              </a:ext>
            </a:extLst>
          </p:cNvPr>
          <p:cNvGraphicFramePr>
            <a:graphicFrameLocks noChangeAspect="1"/>
          </p:cNvGraphicFramePr>
          <p:nvPr>
            <p:extLst>
              <p:ext uri="{D42A27DB-BD31-4B8C-83A1-F6EECF244321}">
                <p14:modId xmlns:p14="http://schemas.microsoft.com/office/powerpoint/2010/main" val="3959072408"/>
              </p:ext>
            </p:extLst>
          </p:nvPr>
        </p:nvGraphicFramePr>
        <p:xfrm>
          <a:off x="4698209" y="2514410"/>
          <a:ext cx="2791431" cy="636587"/>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4" imgW="4573080" imgH="685800" progId="Package">
                  <p:embed/>
                </p:oleObj>
              </mc:Choice>
              <mc:Fallback>
                <p:oleObj name="Packager Shell Object" showAsIcon="1" r:id="rId4" imgW="4573080" imgH="685800" progId="Package">
                  <p:embed/>
                  <p:pic>
                    <p:nvPicPr>
                      <p:cNvPr id="0" name=""/>
                      <p:cNvPicPr/>
                      <p:nvPr/>
                    </p:nvPicPr>
                    <p:blipFill>
                      <a:blip r:embed="rId5"/>
                      <a:stretch>
                        <a:fillRect/>
                      </a:stretch>
                    </p:blipFill>
                    <p:spPr>
                      <a:xfrm>
                        <a:off x="4698209" y="2514410"/>
                        <a:ext cx="2791431" cy="636587"/>
                      </a:xfrm>
                      <a:prstGeom prst="rect">
                        <a:avLst/>
                      </a:prstGeom>
                    </p:spPr>
                  </p:pic>
                </p:oleObj>
              </mc:Fallback>
            </mc:AlternateContent>
          </a:graphicData>
        </a:graphic>
      </p:graphicFrame>
      <p:sp>
        <p:nvSpPr>
          <p:cNvPr id="7" name="TextBox 6">
            <a:extLst>
              <a:ext uri="{FF2B5EF4-FFF2-40B4-BE49-F238E27FC236}">
                <a16:creationId xmlns="" xmlns:a16="http://schemas.microsoft.com/office/drawing/2014/main" id="{7D5D4592-C23C-47D0-9F8B-215343C3DC81}"/>
              </a:ext>
            </a:extLst>
          </p:cNvPr>
          <p:cNvSpPr txBox="1"/>
          <p:nvPr/>
        </p:nvSpPr>
        <p:spPr>
          <a:xfrm>
            <a:off x="4508307" y="367944"/>
            <a:ext cx="3342538" cy="1200329"/>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q"/>
            </a:pPr>
            <a:r>
              <a:rPr lang="en-US" sz="3600" dirty="0">
                <a:latin typeface="+mj-lt"/>
              </a:rPr>
              <a:t>Let’s watch a video .</a:t>
            </a:r>
          </a:p>
        </p:txBody>
      </p:sp>
      <p:sp>
        <p:nvSpPr>
          <p:cNvPr id="8" name="Arrow: Down 7">
            <a:extLst>
              <a:ext uri="{FF2B5EF4-FFF2-40B4-BE49-F238E27FC236}">
                <a16:creationId xmlns="" xmlns:a16="http://schemas.microsoft.com/office/drawing/2014/main" id="{100CAED5-A4AF-47CC-9782-ACA52599EF3A}"/>
              </a:ext>
            </a:extLst>
          </p:cNvPr>
          <p:cNvSpPr/>
          <p:nvPr/>
        </p:nvSpPr>
        <p:spPr>
          <a:xfrm>
            <a:off x="5917785" y="1030097"/>
            <a:ext cx="339218" cy="138863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 xmlns:a16="http://schemas.microsoft.com/office/drawing/2014/main" id="{B40C7CCB-4628-4136-9A37-016AD1E08E0D}"/>
              </a:ext>
            </a:extLst>
          </p:cNvPr>
          <p:cNvSpPr/>
          <p:nvPr/>
        </p:nvSpPr>
        <p:spPr>
          <a:xfrm>
            <a:off x="1177640" y="4627576"/>
            <a:ext cx="7324805" cy="2308324"/>
          </a:xfrm>
          <a:prstGeom prst="rect">
            <a:avLst/>
          </a:prstGeom>
        </p:spPr>
        <p:txBody>
          <a:bodyPr wrap="square">
            <a:spAutoFit/>
          </a:bodyPr>
          <a:lstStyle/>
          <a:p>
            <a:pPr marL="285750" indent="-28575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Gypsy women try to heal pains of old people    </a:t>
            </a:r>
          </a:p>
          <a:p>
            <a:r>
              <a:rPr lang="en-US" sz="3600" dirty="0">
                <a:latin typeface="Times New Roman" panose="02020603050405020304" pitchFamily="18" charset="0"/>
                <a:cs typeface="Times New Roman" panose="02020603050405020304" pitchFamily="18" charset="0"/>
              </a:rPr>
              <a:t>     often by sucking out blood from their bodies. </a:t>
            </a:r>
            <a:endParaRPr lang="en-US" sz="3600" dirty="0"/>
          </a:p>
        </p:txBody>
      </p:sp>
      <p:sp>
        <p:nvSpPr>
          <p:cNvPr id="10" name="TextBox 9">
            <a:extLst>
              <a:ext uri="{FF2B5EF4-FFF2-40B4-BE49-F238E27FC236}">
                <a16:creationId xmlns="" xmlns:a16="http://schemas.microsoft.com/office/drawing/2014/main" id="{31581B86-FC9A-4768-898E-464DA00389FB}"/>
              </a:ext>
            </a:extLst>
          </p:cNvPr>
          <p:cNvSpPr txBox="1"/>
          <p:nvPr/>
        </p:nvSpPr>
        <p:spPr>
          <a:xfrm>
            <a:off x="701218" y="3581400"/>
            <a:ext cx="7965382" cy="1200329"/>
          </a:xfrm>
          <a:prstGeom prst="rect">
            <a:avLst/>
          </a:prstGeom>
          <a:noFill/>
        </p:spPr>
        <p:txBody>
          <a:bodyPr wrap="square" rtlCol="0">
            <a:spAutoFit/>
          </a:bodyPr>
          <a:lstStyle/>
          <a:p>
            <a:pPr marL="285750" indent="-285750">
              <a:buFont typeface="Wingdings" panose="05000000000000000000" pitchFamily="2" charset="2"/>
              <a:buChar char="q"/>
            </a:pPr>
            <a:r>
              <a:rPr lang="en-US" sz="3600" dirty="0">
                <a:latin typeface="+mj-lt"/>
              </a:rPr>
              <a:t> How do gypsy women try to heal pain of old people ? </a:t>
            </a:r>
          </a:p>
        </p:txBody>
      </p:sp>
    </p:spTree>
    <p:extLst>
      <p:ext uri="{BB962C8B-B14F-4D97-AF65-F5344CB8AC3E}">
        <p14:creationId xmlns:p14="http://schemas.microsoft.com/office/powerpoint/2010/main" val="30858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40F35701-BE07-4CC2-B532-793D38C3F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76" y="348217"/>
            <a:ext cx="2105333" cy="2373928"/>
          </a:xfrm>
          <a:prstGeom prst="rect">
            <a:avLst/>
          </a:prstGeom>
        </p:spPr>
      </p:pic>
      <p:grpSp>
        <p:nvGrpSpPr>
          <p:cNvPr id="3" name="Group 2">
            <a:extLst>
              <a:ext uri="{FF2B5EF4-FFF2-40B4-BE49-F238E27FC236}">
                <a16:creationId xmlns="" xmlns:a16="http://schemas.microsoft.com/office/drawing/2014/main" id="{8B4B298D-628E-4C26-B4EE-8268FF8D35DA}"/>
              </a:ext>
            </a:extLst>
          </p:cNvPr>
          <p:cNvGrpSpPr/>
          <p:nvPr/>
        </p:nvGrpSpPr>
        <p:grpSpPr>
          <a:xfrm>
            <a:off x="3276600" y="457734"/>
            <a:ext cx="3962400" cy="2264411"/>
            <a:chOff x="3111910" y="348217"/>
            <a:chExt cx="8297751" cy="2453976"/>
          </a:xfrm>
        </p:grpSpPr>
        <p:pic>
          <p:nvPicPr>
            <p:cNvPr id="27" name="Picture 26">
              <a:extLst>
                <a:ext uri="{FF2B5EF4-FFF2-40B4-BE49-F238E27FC236}">
                  <a16:creationId xmlns="" xmlns:a16="http://schemas.microsoft.com/office/drawing/2014/main" id="{9B64683B-890F-40A3-876F-7EDF3751F0D5}"/>
                </a:ext>
              </a:extLst>
            </p:cNvPr>
            <p:cNvPicPr>
              <a:picLocks noChangeAspect="1"/>
            </p:cNvPicPr>
            <p:nvPr/>
          </p:nvPicPr>
          <p:blipFill rotWithShape="1">
            <a:blip r:embed="rId3">
              <a:extLst>
                <a:ext uri="{28A0092B-C50C-407E-A947-70E740481C1C}">
                  <a14:useLocalDpi xmlns:a14="http://schemas.microsoft.com/office/drawing/2010/main" val="0"/>
                </a:ext>
              </a:extLst>
            </a:blip>
            <a:srcRect t="6613" b="47464"/>
            <a:stretch/>
          </p:blipFill>
          <p:spPr>
            <a:xfrm>
              <a:off x="3111910" y="348217"/>
              <a:ext cx="2807111" cy="2453976"/>
            </a:xfrm>
            <a:prstGeom prst="rect">
              <a:avLst/>
            </a:prstGeom>
          </p:spPr>
        </p:pic>
        <p:pic>
          <p:nvPicPr>
            <p:cNvPr id="16" name="Picture 15">
              <a:extLst>
                <a:ext uri="{FF2B5EF4-FFF2-40B4-BE49-F238E27FC236}">
                  <a16:creationId xmlns="" xmlns:a16="http://schemas.microsoft.com/office/drawing/2014/main" id="{E23A4B67-3C4D-4DE6-9F8D-C135E0D4621E}"/>
                </a:ext>
              </a:extLst>
            </p:cNvPr>
            <p:cNvPicPr>
              <a:picLocks noChangeAspect="1"/>
            </p:cNvPicPr>
            <p:nvPr/>
          </p:nvPicPr>
          <p:blipFill rotWithShape="1">
            <a:blip r:embed="rId4">
              <a:extLst>
                <a:ext uri="{28A0092B-C50C-407E-A947-70E740481C1C}">
                  <a14:useLocalDpi xmlns:a14="http://schemas.microsoft.com/office/drawing/2010/main" val="0"/>
                </a:ext>
              </a:extLst>
            </a:blip>
            <a:srcRect b="8807"/>
            <a:stretch/>
          </p:blipFill>
          <p:spPr>
            <a:xfrm>
              <a:off x="5805948" y="348217"/>
              <a:ext cx="2807109" cy="2373928"/>
            </a:xfrm>
            <a:prstGeom prst="rect">
              <a:avLst/>
            </a:prstGeom>
          </p:spPr>
        </p:pic>
        <p:pic>
          <p:nvPicPr>
            <p:cNvPr id="17" name="Picture 16">
              <a:extLst>
                <a:ext uri="{FF2B5EF4-FFF2-40B4-BE49-F238E27FC236}">
                  <a16:creationId xmlns="" xmlns:a16="http://schemas.microsoft.com/office/drawing/2014/main" id="{31F92478-42AA-4002-ABB1-C424CBC77D9B}"/>
                </a:ext>
              </a:extLst>
            </p:cNvPr>
            <p:cNvPicPr>
              <a:picLocks noChangeAspect="1"/>
            </p:cNvPicPr>
            <p:nvPr/>
          </p:nvPicPr>
          <p:blipFill rotWithShape="1">
            <a:blip r:embed="rId5">
              <a:extLst>
                <a:ext uri="{28A0092B-C50C-407E-A947-70E740481C1C}">
                  <a14:useLocalDpi xmlns:a14="http://schemas.microsoft.com/office/drawing/2010/main" val="0"/>
                </a:ext>
              </a:extLst>
            </a:blip>
            <a:srcRect l="3928" t="8217" r="7455" b="28221"/>
            <a:stretch/>
          </p:blipFill>
          <p:spPr>
            <a:xfrm>
              <a:off x="8613057" y="348217"/>
              <a:ext cx="2796604" cy="2373928"/>
            </a:xfrm>
            <a:prstGeom prst="rect">
              <a:avLst/>
            </a:prstGeom>
          </p:spPr>
        </p:pic>
      </p:grpSp>
      <p:sp>
        <p:nvSpPr>
          <p:cNvPr id="4" name="TextBox 3">
            <a:extLst>
              <a:ext uri="{FF2B5EF4-FFF2-40B4-BE49-F238E27FC236}">
                <a16:creationId xmlns="" xmlns:a16="http://schemas.microsoft.com/office/drawing/2014/main" id="{C1DAB749-EABB-4A63-A7E3-562A3BE541DD}"/>
              </a:ext>
            </a:extLst>
          </p:cNvPr>
          <p:cNvSpPr txBox="1"/>
          <p:nvPr/>
        </p:nvSpPr>
        <p:spPr>
          <a:xfrm>
            <a:off x="1143000" y="4017313"/>
            <a:ext cx="6475294" cy="1754326"/>
          </a:xfrm>
          <a:prstGeom prst="rect">
            <a:avLst/>
          </a:prstGeom>
          <a:noFill/>
        </p:spPr>
        <p:txBody>
          <a:bodyPr wrap="square" rtlCol="0">
            <a:spAutoFit/>
          </a:bodyPr>
          <a:lstStyle/>
          <a:p>
            <a:pPr marL="285750" indent="-285750">
              <a:buFont typeface="Wingdings" panose="05000000000000000000" pitchFamily="2" charset="2"/>
              <a:buChar char="q"/>
            </a:pPr>
            <a:r>
              <a:rPr lang="en-US" sz="3600" dirty="0">
                <a:latin typeface="+mj-lt"/>
              </a:rPr>
              <a:t> </a:t>
            </a:r>
            <a:r>
              <a:rPr lang="en-US" sz="3600" dirty="0">
                <a:latin typeface="Times New Roman" panose="02020603050405020304" pitchFamily="18" charset="0"/>
                <a:cs typeface="Times New Roman" panose="02020603050405020304" pitchFamily="18" charset="0"/>
              </a:rPr>
              <a:t>They drive away the evil spirit by magic or </a:t>
            </a:r>
            <a:r>
              <a:rPr lang="en-US" sz="3600" dirty="0" smtClean="0">
                <a:latin typeface="Times New Roman" panose="02020603050405020304" pitchFamily="18" charset="0"/>
                <a:cs typeface="Times New Roman" panose="02020603050405020304" pitchFamily="18" charset="0"/>
              </a:rPr>
              <a:t>  </a:t>
            </a:r>
          </a:p>
          <a:p>
            <a:r>
              <a:rPr lang="en-US" sz="3600" dirty="0" smtClean="0">
                <a:latin typeface="Times New Roman" panose="02020603050405020304" pitchFamily="18" charset="0"/>
                <a:cs typeface="Times New Roman" panose="02020603050405020304" pitchFamily="18" charset="0"/>
              </a:rPr>
              <a:t> special powers.</a:t>
            </a:r>
            <a:endParaRPr lang="en-US" sz="3600" dirty="0">
              <a:latin typeface="+mj-lt"/>
            </a:endParaRPr>
          </a:p>
        </p:txBody>
      </p:sp>
      <p:sp>
        <p:nvSpPr>
          <p:cNvPr id="12" name="TextBox 11">
            <a:extLst>
              <a:ext uri="{FF2B5EF4-FFF2-40B4-BE49-F238E27FC236}">
                <a16:creationId xmlns="" xmlns:a16="http://schemas.microsoft.com/office/drawing/2014/main" id="{3344E0F1-2FE8-4764-A120-4D3C99F85EBE}"/>
              </a:ext>
            </a:extLst>
          </p:cNvPr>
          <p:cNvSpPr txBox="1"/>
          <p:nvPr/>
        </p:nvSpPr>
        <p:spPr>
          <a:xfrm>
            <a:off x="1143000" y="2819400"/>
            <a:ext cx="5966461" cy="1200329"/>
          </a:xfrm>
          <a:prstGeom prst="rect">
            <a:avLst/>
          </a:prstGeom>
          <a:noFill/>
        </p:spPr>
        <p:txBody>
          <a:bodyPr wrap="square" rtlCol="0">
            <a:spAutoFit/>
          </a:bodyPr>
          <a:lstStyle/>
          <a:p>
            <a:pPr marL="285750" indent="-285750">
              <a:buFont typeface="Wingdings" panose="05000000000000000000" pitchFamily="2" charset="2"/>
              <a:buChar char="q"/>
            </a:pPr>
            <a:r>
              <a:rPr lang="en-US" sz="3600" dirty="0">
                <a:latin typeface="+mj-lt"/>
              </a:rPr>
              <a:t> How do they drive away the evil spirit?</a:t>
            </a:r>
          </a:p>
        </p:txBody>
      </p:sp>
    </p:spTree>
    <p:extLst>
      <p:ext uri="{BB962C8B-B14F-4D97-AF65-F5344CB8AC3E}">
        <p14:creationId xmlns:p14="http://schemas.microsoft.com/office/powerpoint/2010/main" val="2053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875E-6 3.7037E-7 L -0.74388 -0.00069 " pathEditMode="relative" rAng="0" ptsTypes="AA">
                                      <p:cBhvr>
                                        <p:cTn id="6" dur="2000" fill="hold"/>
                                        <p:tgtEl>
                                          <p:spTgt spid="3"/>
                                        </p:tgtEl>
                                        <p:attrNameLst>
                                          <p:attrName>ppt_x</p:attrName>
                                          <p:attrName>ppt_y</p:attrName>
                                        </p:attrNameLst>
                                      </p:cBhvr>
                                      <p:rCtr x="-37201" y="-46"/>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72948" y="152400"/>
            <a:ext cx="3730596" cy="1009363"/>
          </a:xfrm>
          <a:prstGeom prst="cloud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latin typeface="Times New Roman" panose="02020603050405020304" pitchFamily="18" charset="0"/>
                <a:cs typeface="Times New Roman" panose="02020603050405020304" pitchFamily="18" charset="0"/>
              </a:rPr>
              <a:t>Pair Works</a:t>
            </a:r>
          </a:p>
        </p:txBody>
      </p:sp>
      <p:sp>
        <p:nvSpPr>
          <p:cNvPr id="3" name="Cloud Callout 2"/>
          <p:cNvSpPr/>
          <p:nvPr/>
        </p:nvSpPr>
        <p:spPr>
          <a:xfrm>
            <a:off x="4988645" y="275776"/>
            <a:ext cx="3212200" cy="912757"/>
          </a:xfrm>
          <a:prstGeom prst="cloud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latin typeface="Times New Roman" panose="02020603050405020304" pitchFamily="18" charset="0"/>
                <a:cs typeface="Times New Roman" panose="02020603050405020304" pitchFamily="18" charset="0"/>
              </a:rPr>
              <a:t>5 Minutes</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r="34791"/>
          <a:stretch/>
        </p:blipFill>
        <p:spPr>
          <a:xfrm>
            <a:off x="1522825" y="1625208"/>
            <a:ext cx="2130773" cy="14510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291326" y="4185695"/>
            <a:ext cx="8560773" cy="2677656"/>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River gypsies are an (a)________ group of people in Bangladesh. They are known as (b) ________ to local people. The gypsies have their (c)________ lifestyle and (d)_______. They live in (e)________ and do not own (f)________ land. Therefore, they live a (g)________ life, (h)__________ from one place to another. These people roam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)________ our rivers and waters (j)________ May to December in small country boats.</a:t>
            </a:r>
            <a:r>
              <a:rPr lang="en-US" sz="2400" b="1" dirty="0">
                <a:latin typeface="Times New Roman" panose="02020603050405020304" pitchFamily="18" charset="0"/>
                <a:cs typeface="Times New Roman" panose="02020603050405020304" pitchFamily="18" charset="0"/>
              </a:rPr>
              <a:t> </a:t>
            </a:r>
          </a:p>
        </p:txBody>
      </p:sp>
      <p:graphicFrame>
        <p:nvGraphicFramePr>
          <p:cNvPr id="22" name="Table 21"/>
          <p:cNvGraphicFramePr>
            <a:graphicFrameLocks noGrp="1"/>
          </p:cNvGraphicFramePr>
          <p:nvPr>
            <p:extLst>
              <p:ext uri="{D42A27DB-BD31-4B8C-83A1-F6EECF244321}">
                <p14:modId xmlns:p14="http://schemas.microsoft.com/office/powerpoint/2010/main" val="4258255718"/>
              </p:ext>
            </p:extLst>
          </p:nvPr>
        </p:nvGraphicFramePr>
        <p:xfrm>
          <a:off x="239484" y="3335638"/>
          <a:ext cx="8691410" cy="365760"/>
        </p:xfrm>
        <a:graphic>
          <a:graphicData uri="http://schemas.openxmlformats.org/drawingml/2006/table">
            <a:tbl>
              <a:tblPr firstRow="1" bandRow="1">
                <a:tableStyleId>{5C22544A-7EE6-4342-B048-85BDC9FD1C3A}</a:tableStyleId>
              </a:tblPr>
              <a:tblGrid>
                <a:gridCol w="869141">
                  <a:extLst>
                    <a:ext uri="{9D8B030D-6E8A-4147-A177-3AD203B41FA5}">
                      <a16:colId xmlns="" xmlns:a16="http://schemas.microsoft.com/office/drawing/2014/main" val="2389968818"/>
                    </a:ext>
                  </a:extLst>
                </a:gridCol>
                <a:gridCol w="869141">
                  <a:extLst>
                    <a:ext uri="{9D8B030D-6E8A-4147-A177-3AD203B41FA5}">
                      <a16:colId xmlns="" xmlns:a16="http://schemas.microsoft.com/office/drawing/2014/main" val="41622928"/>
                    </a:ext>
                  </a:extLst>
                </a:gridCol>
                <a:gridCol w="869141">
                  <a:extLst>
                    <a:ext uri="{9D8B030D-6E8A-4147-A177-3AD203B41FA5}">
                      <a16:colId xmlns="" xmlns:a16="http://schemas.microsoft.com/office/drawing/2014/main" val="131901966"/>
                    </a:ext>
                  </a:extLst>
                </a:gridCol>
                <a:gridCol w="869141">
                  <a:extLst>
                    <a:ext uri="{9D8B030D-6E8A-4147-A177-3AD203B41FA5}">
                      <a16:colId xmlns="" xmlns:a16="http://schemas.microsoft.com/office/drawing/2014/main" val="2222777532"/>
                    </a:ext>
                  </a:extLst>
                </a:gridCol>
                <a:gridCol w="869141">
                  <a:extLst>
                    <a:ext uri="{9D8B030D-6E8A-4147-A177-3AD203B41FA5}">
                      <a16:colId xmlns="" xmlns:a16="http://schemas.microsoft.com/office/drawing/2014/main" val="4226509186"/>
                    </a:ext>
                  </a:extLst>
                </a:gridCol>
                <a:gridCol w="869141">
                  <a:extLst>
                    <a:ext uri="{9D8B030D-6E8A-4147-A177-3AD203B41FA5}">
                      <a16:colId xmlns="" xmlns:a16="http://schemas.microsoft.com/office/drawing/2014/main" val="3953250626"/>
                    </a:ext>
                  </a:extLst>
                </a:gridCol>
                <a:gridCol w="869141">
                  <a:extLst>
                    <a:ext uri="{9D8B030D-6E8A-4147-A177-3AD203B41FA5}">
                      <a16:colId xmlns="" xmlns:a16="http://schemas.microsoft.com/office/drawing/2014/main" val="1174553201"/>
                    </a:ext>
                  </a:extLst>
                </a:gridCol>
                <a:gridCol w="534533">
                  <a:extLst>
                    <a:ext uri="{9D8B030D-6E8A-4147-A177-3AD203B41FA5}">
                      <a16:colId xmlns="" xmlns:a16="http://schemas.microsoft.com/office/drawing/2014/main" val="2302042371"/>
                    </a:ext>
                  </a:extLst>
                </a:gridCol>
                <a:gridCol w="1203749">
                  <a:extLst>
                    <a:ext uri="{9D8B030D-6E8A-4147-A177-3AD203B41FA5}">
                      <a16:colId xmlns="" xmlns:a16="http://schemas.microsoft.com/office/drawing/2014/main" val="82548839"/>
                    </a:ext>
                  </a:extLst>
                </a:gridCol>
                <a:gridCol w="869141">
                  <a:extLst>
                    <a:ext uri="{9D8B030D-6E8A-4147-A177-3AD203B41FA5}">
                      <a16:colId xmlns="" xmlns:a16="http://schemas.microsoft.com/office/drawing/2014/main" val="2757386665"/>
                    </a:ext>
                  </a:extLst>
                </a:gridCol>
              </a:tblGrid>
              <a:tr h="365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j-lt"/>
                        <a:ea typeface="+mn-ea"/>
                        <a:cs typeface="+mn-cs"/>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82199"/>
                  </a:ext>
                </a:extLst>
              </a:tr>
            </a:tbl>
          </a:graphicData>
        </a:graphic>
      </p:graphicFrame>
      <p:sp>
        <p:nvSpPr>
          <p:cNvPr id="34" name="TextBox 33"/>
          <p:cNvSpPr txBox="1"/>
          <p:nvPr/>
        </p:nvSpPr>
        <p:spPr>
          <a:xfrm>
            <a:off x="1099666" y="3269401"/>
            <a:ext cx="838836" cy="461665"/>
          </a:xfrm>
          <a:prstGeom prst="rect">
            <a:avLst/>
          </a:prstGeom>
          <a:noFill/>
        </p:spPr>
        <p:txBody>
          <a:bodyPr wrap="square" rtlCol="0">
            <a:spAutoFit/>
          </a:bodyPr>
          <a:lstStyle/>
          <a:p>
            <a:pPr algn="ct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any</a:t>
            </a:r>
          </a:p>
        </p:txBody>
      </p:sp>
      <p:sp>
        <p:nvSpPr>
          <p:cNvPr id="35" name="TextBox 34"/>
          <p:cNvSpPr txBox="1"/>
          <p:nvPr/>
        </p:nvSpPr>
        <p:spPr>
          <a:xfrm>
            <a:off x="2057396" y="3274075"/>
            <a:ext cx="740441" cy="830997"/>
          </a:xfrm>
          <a:prstGeom prst="rect">
            <a:avLst/>
          </a:prstGeom>
          <a:noFill/>
        </p:spPr>
        <p:txBody>
          <a:bodyPr wrap="square" rtlCol="0">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Times New Roman" panose="02020603050405020304" pitchFamily="18" charset="0"/>
                <a:cs typeface="Times New Roman" panose="02020603050405020304" pitchFamily="18" charset="0"/>
              </a:rPr>
              <a:t>ethnic</a:t>
            </a:r>
            <a:endPar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endParaRPr>
          </a:p>
        </p:txBody>
      </p:sp>
      <p:sp>
        <p:nvSpPr>
          <p:cNvPr id="43" name="TextBox 42"/>
          <p:cNvSpPr txBox="1"/>
          <p:nvPr/>
        </p:nvSpPr>
        <p:spPr>
          <a:xfrm>
            <a:off x="239486" y="3260806"/>
            <a:ext cx="889097" cy="830997"/>
          </a:xfrm>
          <a:prstGeom prst="rect">
            <a:avLst/>
          </a:prstGeom>
          <a:noFill/>
        </p:spPr>
        <p:txBody>
          <a:bodyPr wrap="square" rtlCol="0">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groups</a:t>
            </a:r>
            <a:endParaRPr lang="en-US" sz="2000" b="1" dirty="0">
              <a:ln>
                <a:solidFill>
                  <a:schemeClr val="accent2">
                    <a:lumMod val="75000"/>
                  </a:schemeClr>
                </a:solidFill>
              </a:ln>
              <a:solidFill>
                <a:schemeClr val="accent2">
                  <a:lumMod val="75000"/>
                </a:schemeClr>
              </a:solidFill>
              <a:effectLst>
                <a:glow rad="228600">
                  <a:srgbClr val="FFFF00">
                    <a:alpha val="40000"/>
                  </a:srgbClr>
                </a:glow>
              </a:effectLst>
            </a:endParaRPr>
          </a:p>
        </p:txBody>
      </p:sp>
      <p:sp>
        <p:nvSpPr>
          <p:cNvPr id="44" name="TextBox 43"/>
          <p:cNvSpPr txBox="1"/>
          <p:nvPr/>
        </p:nvSpPr>
        <p:spPr>
          <a:xfrm>
            <a:off x="4672274" y="3275320"/>
            <a:ext cx="792684" cy="830997"/>
          </a:xfrm>
          <a:prstGeom prst="rect">
            <a:avLst/>
          </a:prstGeom>
          <a:noFill/>
        </p:spPr>
        <p:txBody>
          <a:bodyPr wrap="square" rtlCol="0">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across</a:t>
            </a:r>
          </a:p>
        </p:txBody>
      </p:sp>
      <p:sp>
        <p:nvSpPr>
          <p:cNvPr id="45" name="Rectangle 44"/>
          <p:cNvSpPr/>
          <p:nvPr/>
        </p:nvSpPr>
        <p:spPr>
          <a:xfrm>
            <a:off x="2839160" y="3273085"/>
            <a:ext cx="1086901" cy="461665"/>
          </a:xfrm>
          <a:prstGeom prst="rect">
            <a:avLst/>
          </a:prstGeom>
        </p:spPr>
        <p:txBody>
          <a:bodyPr wrap="none">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culture</a:t>
            </a:r>
          </a:p>
        </p:txBody>
      </p:sp>
      <p:sp>
        <p:nvSpPr>
          <p:cNvPr id="46" name="Rectangle 45"/>
          <p:cNvSpPr/>
          <p:nvPr/>
        </p:nvSpPr>
        <p:spPr>
          <a:xfrm>
            <a:off x="3652516" y="3273363"/>
            <a:ext cx="1285929" cy="461665"/>
          </a:xfrm>
          <a:prstGeom prst="rect">
            <a:avLst/>
          </a:prstGeom>
        </p:spPr>
        <p:txBody>
          <a:bodyPr wrap="none">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nomadic</a:t>
            </a:r>
          </a:p>
        </p:txBody>
      </p:sp>
      <p:sp>
        <p:nvSpPr>
          <p:cNvPr id="47" name="Rectangle 46"/>
          <p:cNvSpPr/>
          <p:nvPr/>
        </p:nvSpPr>
        <p:spPr>
          <a:xfrm>
            <a:off x="5533587" y="3258849"/>
            <a:ext cx="951414" cy="461665"/>
          </a:xfrm>
          <a:prstGeom prst="rect">
            <a:avLst/>
          </a:prstGeom>
        </p:spPr>
        <p:txBody>
          <a:bodyPr wrap="none">
            <a:spAutoFit/>
          </a:bodyPr>
          <a:lstStyle/>
          <a:p>
            <a:pPr>
              <a:defRPr/>
            </a:pPr>
            <a:r>
              <a:rPr lang="en-US" sz="2400" b="1" i="1" dirty="0" err="1">
                <a:ln>
                  <a:solidFill>
                    <a:schemeClr val="accent2">
                      <a:lumMod val="75000"/>
                    </a:schemeClr>
                  </a:solidFill>
                </a:ln>
                <a:solidFill>
                  <a:schemeClr val="accent2">
                    <a:lumMod val="75000"/>
                  </a:schemeClr>
                </a:solidFill>
                <a:effectLst>
                  <a:glow rad="228600">
                    <a:srgbClr val="FFFF00">
                      <a:alpha val="40000"/>
                    </a:srgbClr>
                  </a:glow>
                </a:effectLst>
                <a:latin typeface="+mj-lt"/>
              </a:rPr>
              <a:t>bedey</a:t>
            </a:r>
            <a:endParaRPr lang="en-US" sz="2400" b="1" i="1" dirty="0">
              <a:ln>
                <a:solidFill>
                  <a:schemeClr val="accent2">
                    <a:lumMod val="75000"/>
                  </a:schemeClr>
                </a:solidFill>
              </a:ln>
              <a:solidFill>
                <a:schemeClr val="accent2">
                  <a:lumMod val="75000"/>
                </a:schemeClr>
              </a:solidFill>
              <a:effectLst>
                <a:glow rad="228600">
                  <a:srgbClr val="FFFF00">
                    <a:alpha val="40000"/>
                  </a:srgbClr>
                </a:glow>
              </a:effectLst>
              <a:latin typeface="+mj-lt"/>
            </a:endParaRPr>
          </a:p>
        </p:txBody>
      </p:sp>
      <p:sp>
        <p:nvSpPr>
          <p:cNvPr id="48" name="Rectangle 47"/>
          <p:cNvSpPr/>
          <p:nvPr/>
        </p:nvSpPr>
        <p:spPr>
          <a:xfrm>
            <a:off x="6305526" y="3273363"/>
            <a:ext cx="675907" cy="830997"/>
          </a:xfrm>
          <a:prstGeom prst="rect">
            <a:avLst/>
          </a:prstGeom>
        </p:spPr>
        <p:txBody>
          <a:bodyPr wrap="square">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from</a:t>
            </a:r>
          </a:p>
        </p:txBody>
      </p:sp>
      <p:sp>
        <p:nvSpPr>
          <p:cNvPr id="49" name="Rectangle 48"/>
          <p:cNvSpPr/>
          <p:nvPr/>
        </p:nvSpPr>
        <p:spPr>
          <a:xfrm>
            <a:off x="6895156" y="3258849"/>
            <a:ext cx="1377749" cy="461665"/>
          </a:xfrm>
          <a:prstGeom prst="rect">
            <a:avLst/>
          </a:prstGeom>
        </p:spPr>
        <p:txBody>
          <a:bodyPr wrap="none">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travelling</a:t>
            </a:r>
          </a:p>
        </p:txBody>
      </p:sp>
      <p:sp>
        <p:nvSpPr>
          <p:cNvPr id="50" name="Rectangle 49"/>
          <p:cNvSpPr/>
          <p:nvPr/>
        </p:nvSpPr>
        <p:spPr>
          <a:xfrm>
            <a:off x="8145299" y="3258849"/>
            <a:ext cx="743537" cy="461665"/>
          </a:xfrm>
          <a:prstGeom prst="rect">
            <a:avLst/>
          </a:prstGeom>
        </p:spPr>
        <p:txBody>
          <a:bodyPr wrap="none">
            <a:spAutoFit/>
          </a:bodyPr>
          <a:lstStyle/>
          <a:p>
            <a:pPr>
              <a:defRPr/>
            </a:pPr>
            <a:r>
              <a:rPr lang="en-US" sz="2400" b="1" dirty="0">
                <a:ln>
                  <a:solidFill>
                    <a:schemeClr val="accent2">
                      <a:lumMod val="75000"/>
                    </a:schemeClr>
                  </a:solidFill>
                </a:ln>
                <a:solidFill>
                  <a:schemeClr val="accent2">
                    <a:lumMod val="75000"/>
                  </a:schemeClr>
                </a:solidFill>
                <a:effectLst>
                  <a:glow rad="228600">
                    <a:srgbClr val="FFFF00">
                      <a:alpha val="40000"/>
                    </a:srgbClr>
                  </a:glow>
                </a:effectLst>
                <a:latin typeface="+mj-lt"/>
              </a:rPr>
              <a:t>own</a:t>
            </a:r>
          </a:p>
        </p:txBody>
      </p:sp>
      <p:sp>
        <p:nvSpPr>
          <p:cNvPr id="4" name="Rectangle: Beveled 3">
            <a:extLst>
              <a:ext uri="{FF2B5EF4-FFF2-40B4-BE49-F238E27FC236}">
                <a16:creationId xmlns="" xmlns:a16="http://schemas.microsoft.com/office/drawing/2014/main" id="{E0902351-EAFA-4A43-BE27-2675F37EE2AC}"/>
              </a:ext>
            </a:extLst>
          </p:cNvPr>
          <p:cNvSpPr/>
          <p:nvPr/>
        </p:nvSpPr>
        <p:spPr>
          <a:xfrm>
            <a:off x="5082966" y="1224119"/>
            <a:ext cx="3062333" cy="1915415"/>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n-US" sz="3200" b="1" i="1" dirty="0">
                <a:ln w="0"/>
                <a:solidFill>
                  <a:schemeClr val="tx1"/>
                </a:solidFill>
                <a:latin typeface="+mj-lt"/>
              </a:rPr>
              <a:t> </a:t>
            </a:r>
            <a:r>
              <a:rPr lang="en-US" sz="2400" b="1" dirty="0">
                <a:ln w="0"/>
                <a:solidFill>
                  <a:schemeClr val="tx1"/>
                </a:solidFill>
                <a:latin typeface="+mj-lt"/>
              </a:rPr>
              <a:t>Fill in the gaps using clues from the boxes. </a:t>
            </a:r>
          </a:p>
        </p:txBody>
      </p:sp>
    </p:spTree>
    <p:extLst>
      <p:ext uri="{BB962C8B-B14F-4D97-AF65-F5344CB8AC3E}">
        <p14:creationId xmlns:p14="http://schemas.microsoft.com/office/powerpoint/2010/main" val="2619444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3696" y="152400"/>
            <a:ext cx="3173360" cy="830997"/>
          </a:xfrm>
          <a:prstGeom prst="rect">
            <a:avLst/>
          </a:prstGeom>
          <a:ln w="76200" cmpd="dbl">
            <a:solidFill>
              <a:srgbClr val="0070C0"/>
            </a:solidFill>
          </a:ln>
        </p:spPr>
        <p:txBody>
          <a:bodyPr wrap="square">
            <a:spAutoFit/>
          </a:bodyPr>
          <a:lstStyle/>
          <a:p>
            <a:pPr algn="ctr"/>
            <a:r>
              <a:rPr lang="en-US" sz="4800" b="1" dirty="0">
                <a:ln w="0"/>
                <a:latin typeface="Times New Roman" panose="02020603050405020304" pitchFamily="18" charset="0"/>
                <a:cs typeface="Times New Roman" panose="02020603050405020304" pitchFamily="18" charset="0"/>
              </a:rPr>
              <a:t>Evaluation</a:t>
            </a:r>
          </a:p>
        </p:txBody>
      </p:sp>
      <p:sp>
        <p:nvSpPr>
          <p:cNvPr id="4" name="TextBox 3"/>
          <p:cNvSpPr txBox="1"/>
          <p:nvPr/>
        </p:nvSpPr>
        <p:spPr>
          <a:xfrm>
            <a:off x="272143" y="1364344"/>
            <a:ext cx="7587343" cy="1200329"/>
          </a:xfrm>
          <a:prstGeom prst="rect">
            <a:avLst/>
          </a:prstGeom>
          <a:noFill/>
        </p:spPr>
        <p:txBody>
          <a:bodyPr wrap="square" rtlCol="0">
            <a:spAutoFit/>
          </a:bodyPr>
          <a:lstStyle/>
          <a:p>
            <a:pPr marL="285750" indent="-285750">
              <a:buFont typeface="Wingdings" panose="05000000000000000000" pitchFamily="2" charset="2"/>
              <a:buChar char="q"/>
            </a:pPr>
            <a:r>
              <a:rPr lang="en-US" sz="3600" dirty="0">
                <a:latin typeface="+mj-lt"/>
              </a:rPr>
              <a:t>True or false? If false, give the correct information.</a:t>
            </a:r>
          </a:p>
        </p:txBody>
      </p:sp>
      <p:sp>
        <p:nvSpPr>
          <p:cNvPr id="5" name="TextBox 4"/>
          <p:cNvSpPr txBox="1"/>
          <p:nvPr/>
        </p:nvSpPr>
        <p:spPr>
          <a:xfrm>
            <a:off x="239487" y="2235200"/>
            <a:ext cx="5553026" cy="954107"/>
          </a:xfrm>
          <a:prstGeom prst="rect">
            <a:avLst/>
          </a:prstGeom>
          <a:noFill/>
        </p:spPr>
        <p:txBody>
          <a:bodyPr wrap="square" rtlCol="0">
            <a:spAutoFit/>
          </a:bodyPr>
          <a:lstStyle/>
          <a:p>
            <a:r>
              <a:rPr lang="en-US" sz="2800" dirty="0">
                <a:latin typeface="+mj-lt"/>
              </a:rPr>
              <a:t>1. River gypsies live in roaming boats and tents. </a:t>
            </a:r>
          </a:p>
        </p:txBody>
      </p:sp>
      <p:sp>
        <p:nvSpPr>
          <p:cNvPr id="6" name="TextBox 5"/>
          <p:cNvSpPr txBox="1"/>
          <p:nvPr/>
        </p:nvSpPr>
        <p:spPr>
          <a:xfrm>
            <a:off x="5792513" y="2235200"/>
            <a:ext cx="849086" cy="523220"/>
          </a:xfrm>
          <a:prstGeom prst="rect">
            <a:avLst/>
          </a:prstGeom>
          <a:noFill/>
        </p:spPr>
        <p:txBody>
          <a:bodyPr wrap="square" rtlCol="0">
            <a:spAutoFit/>
          </a:bodyPr>
          <a:lstStyle/>
          <a:p>
            <a:r>
              <a:rPr lang="en-US" sz="2800" b="1" dirty="0">
                <a:latin typeface="+mj-lt"/>
              </a:rPr>
              <a:t>True</a:t>
            </a:r>
          </a:p>
        </p:txBody>
      </p:sp>
      <p:sp>
        <p:nvSpPr>
          <p:cNvPr id="7" name="TextBox 6"/>
          <p:cNvSpPr txBox="1"/>
          <p:nvPr/>
        </p:nvSpPr>
        <p:spPr>
          <a:xfrm>
            <a:off x="239486" y="3041000"/>
            <a:ext cx="8066315" cy="830997"/>
          </a:xfrm>
          <a:prstGeom prst="rect">
            <a:avLst/>
          </a:prstGeom>
          <a:noFill/>
        </p:spPr>
        <p:txBody>
          <a:bodyPr wrap="square" rtlCol="0">
            <a:spAutoFit/>
          </a:bodyPr>
          <a:lstStyle/>
          <a:p>
            <a:r>
              <a:rPr lang="en-US" sz="2400" dirty="0">
                <a:latin typeface="+mj-lt"/>
              </a:rPr>
              <a:t>2. River gypsies roam around on their boats about seven months a year. </a:t>
            </a:r>
          </a:p>
        </p:txBody>
      </p:sp>
      <p:sp>
        <p:nvSpPr>
          <p:cNvPr id="8" name="TextBox 7"/>
          <p:cNvSpPr txBox="1"/>
          <p:nvPr/>
        </p:nvSpPr>
        <p:spPr>
          <a:xfrm>
            <a:off x="239486" y="3850301"/>
            <a:ext cx="1132114" cy="523220"/>
          </a:xfrm>
          <a:prstGeom prst="rect">
            <a:avLst/>
          </a:prstGeom>
          <a:noFill/>
        </p:spPr>
        <p:txBody>
          <a:bodyPr wrap="square" rtlCol="0">
            <a:spAutoFit/>
          </a:bodyPr>
          <a:lstStyle/>
          <a:p>
            <a:r>
              <a:rPr lang="en-US" sz="2800" b="1" dirty="0">
                <a:latin typeface="+mj-lt"/>
              </a:rPr>
              <a:t>False.</a:t>
            </a:r>
          </a:p>
        </p:txBody>
      </p:sp>
      <p:sp>
        <p:nvSpPr>
          <p:cNvPr id="9" name="TextBox 8"/>
          <p:cNvSpPr txBox="1"/>
          <p:nvPr/>
        </p:nvSpPr>
        <p:spPr>
          <a:xfrm>
            <a:off x="239487" y="4634903"/>
            <a:ext cx="7893084" cy="1200329"/>
          </a:xfrm>
          <a:prstGeom prst="rect">
            <a:avLst/>
          </a:prstGeom>
          <a:noFill/>
        </p:spPr>
        <p:txBody>
          <a:bodyPr wrap="square" rtlCol="0">
            <a:spAutoFit/>
          </a:bodyPr>
          <a:lstStyle/>
          <a:p>
            <a:r>
              <a:rPr lang="en-US" sz="2400" dirty="0">
                <a:latin typeface="+mj-lt"/>
              </a:rPr>
              <a:t>3. River gypsies are the people who travel from one place to another for  </a:t>
            </a:r>
          </a:p>
          <a:p>
            <a:r>
              <a:rPr lang="en-US" sz="2400" dirty="0">
                <a:latin typeface="+mj-lt"/>
              </a:rPr>
              <a:t>    pleasure .</a:t>
            </a:r>
          </a:p>
        </p:txBody>
      </p:sp>
      <p:sp>
        <p:nvSpPr>
          <p:cNvPr id="10" name="TextBox 9"/>
          <p:cNvSpPr txBox="1"/>
          <p:nvPr/>
        </p:nvSpPr>
        <p:spPr>
          <a:xfrm>
            <a:off x="1023258" y="3818289"/>
            <a:ext cx="7282543" cy="954107"/>
          </a:xfrm>
          <a:prstGeom prst="rect">
            <a:avLst/>
          </a:prstGeom>
          <a:noFill/>
        </p:spPr>
        <p:txBody>
          <a:bodyPr wrap="square" rtlCol="0">
            <a:spAutoFit/>
          </a:bodyPr>
          <a:lstStyle/>
          <a:p>
            <a:r>
              <a:rPr lang="en-US" sz="2800" dirty="0">
                <a:latin typeface="+mj-lt"/>
              </a:rPr>
              <a:t>Correct Inf : River gypsies roam around on their boats about eight </a:t>
            </a:r>
            <a:r>
              <a:rPr lang="en-US" sz="2400" dirty="0">
                <a:latin typeface="+mj-lt"/>
              </a:rPr>
              <a:t>months</a:t>
            </a:r>
            <a:r>
              <a:rPr lang="en-US" sz="2800" dirty="0">
                <a:latin typeface="+mj-lt"/>
              </a:rPr>
              <a:t> a year.</a:t>
            </a:r>
          </a:p>
        </p:txBody>
      </p:sp>
      <p:sp>
        <p:nvSpPr>
          <p:cNvPr id="12" name="TextBox 11"/>
          <p:cNvSpPr txBox="1"/>
          <p:nvPr/>
        </p:nvSpPr>
        <p:spPr>
          <a:xfrm>
            <a:off x="152400" y="5577263"/>
            <a:ext cx="1132114" cy="523220"/>
          </a:xfrm>
          <a:prstGeom prst="rect">
            <a:avLst/>
          </a:prstGeom>
          <a:noFill/>
        </p:spPr>
        <p:txBody>
          <a:bodyPr wrap="square" rtlCol="0">
            <a:spAutoFit/>
          </a:bodyPr>
          <a:lstStyle/>
          <a:p>
            <a:r>
              <a:rPr lang="en-US" sz="2800" b="1" dirty="0">
                <a:latin typeface="+mj-lt"/>
              </a:rPr>
              <a:t>False.</a:t>
            </a:r>
          </a:p>
        </p:txBody>
      </p:sp>
      <p:sp>
        <p:nvSpPr>
          <p:cNvPr id="13" name="TextBox 12"/>
          <p:cNvSpPr txBox="1"/>
          <p:nvPr/>
        </p:nvSpPr>
        <p:spPr>
          <a:xfrm>
            <a:off x="987403" y="5480741"/>
            <a:ext cx="7739744" cy="1384995"/>
          </a:xfrm>
          <a:prstGeom prst="rect">
            <a:avLst/>
          </a:prstGeom>
          <a:noFill/>
        </p:spPr>
        <p:txBody>
          <a:bodyPr wrap="square" rtlCol="0">
            <a:spAutoFit/>
          </a:bodyPr>
          <a:lstStyle/>
          <a:p>
            <a:r>
              <a:rPr lang="en-US" sz="2800" dirty="0">
                <a:latin typeface="+mj-lt"/>
              </a:rPr>
              <a:t>Correct Inf: </a:t>
            </a:r>
            <a:r>
              <a:rPr lang="en-US" sz="2800" dirty="0"/>
              <a:t> </a:t>
            </a:r>
            <a:r>
              <a:rPr lang="en-US" sz="2800" dirty="0">
                <a:latin typeface="+mj-lt"/>
              </a:rPr>
              <a:t>River gypsies are the people who move from one place to another by boat to earn their livelihood.</a:t>
            </a:r>
          </a:p>
        </p:txBody>
      </p:sp>
    </p:spTree>
    <p:extLst>
      <p:ext uri="{BB962C8B-B14F-4D97-AF65-F5344CB8AC3E}">
        <p14:creationId xmlns:p14="http://schemas.microsoft.com/office/powerpoint/2010/main" val="17323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ppt_y</p:attrName>
                                        </p:attrNameLst>
                                      </p:cBhvr>
                                      <p:tavLst>
                                        <p:tav tm="0">
                                          <p:val>
                                            <p:strVal val="#ppt_y+#ppt_h*1.125000"/>
                                          </p:val>
                                        </p:tav>
                                        <p:tav tm="100000">
                                          <p:val>
                                            <p:strVal val="#ppt_y"/>
                                          </p:val>
                                        </p:tav>
                                      </p:tavLst>
                                    </p:anim>
                                    <p:animEffect transition="in" filter="wipe(up)">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p:cTn id="5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76200" y="2"/>
            <a:ext cx="9220200" cy="1066799"/>
          </a:xfrm>
          <a:prstGeom prst="round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400" b="1" dirty="0">
              <a:solidFill>
                <a:srgbClr val="002060"/>
              </a:solidFill>
              <a:latin typeface="Times New Roman" pitchFamily="18" charset="0"/>
              <a:cs typeface="Times New Roman" pitchFamily="18" charset="0"/>
            </a:endParaRPr>
          </a:p>
        </p:txBody>
      </p:sp>
      <p:sp>
        <p:nvSpPr>
          <p:cNvPr id="5" name="Rectangle 4"/>
          <p:cNvSpPr/>
          <p:nvPr/>
        </p:nvSpPr>
        <p:spPr>
          <a:xfrm>
            <a:off x="0" y="1066800"/>
            <a:ext cx="9144000" cy="5791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1"/>
          <p:cNvSpPr txBox="1">
            <a:spLocks/>
          </p:cNvSpPr>
          <p:nvPr/>
        </p:nvSpPr>
        <p:spPr>
          <a:xfrm>
            <a:off x="990600" y="1828802"/>
            <a:ext cx="6096000" cy="177482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err="1" smtClean="0">
                <a:solidFill>
                  <a:srgbClr val="FF0000"/>
                </a:solidFill>
              </a:rPr>
              <a:t>Nasrin</a:t>
            </a:r>
            <a:r>
              <a:rPr lang="en-US" sz="6000" b="1" dirty="0" smtClean="0">
                <a:solidFill>
                  <a:srgbClr val="FF0000"/>
                </a:solidFill>
              </a:rPr>
              <a:t> </a:t>
            </a:r>
            <a:r>
              <a:rPr lang="en-US" sz="6000" b="1" dirty="0" err="1" smtClean="0">
                <a:solidFill>
                  <a:srgbClr val="FF0000"/>
                </a:solidFill>
              </a:rPr>
              <a:t>Akther</a:t>
            </a:r>
            <a:r>
              <a:rPr lang="en-US" b="1" dirty="0" smtClean="0">
                <a:solidFill>
                  <a:srgbClr val="FF0000"/>
                </a:solidFill>
              </a:rPr>
              <a:t/>
            </a:r>
            <a:br>
              <a:rPr lang="en-US" b="1" dirty="0" smtClean="0">
                <a:solidFill>
                  <a:srgbClr val="FF0000"/>
                </a:solidFill>
              </a:rPr>
            </a:br>
            <a:r>
              <a:rPr lang="en-US" sz="3600" b="1" dirty="0" smtClean="0">
                <a:solidFill>
                  <a:srgbClr val="FF0000"/>
                </a:solidFill>
              </a:rPr>
              <a:t>Assistant Head Teacher</a:t>
            </a:r>
            <a:r>
              <a:rPr lang="en-US" sz="3600" b="1" dirty="0" smtClean="0"/>
              <a:t/>
            </a:r>
            <a:br>
              <a:rPr lang="en-US" sz="3600" b="1" dirty="0" smtClean="0"/>
            </a:br>
            <a:r>
              <a:rPr lang="en-US" sz="2700" b="1" dirty="0" err="1" smtClean="0">
                <a:solidFill>
                  <a:srgbClr val="7030A0"/>
                </a:solidFill>
              </a:rPr>
              <a:t>Mahamuni</a:t>
            </a:r>
            <a:r>
              <a:rPr lang="en-US" sz="2700" b="1" dirty="0" smtClean="0">
                <a:solidFill>
                  <a:srgbClr val="7030A0"/>
                </a:solidFill>
              </a:rPr>
              <a:t> Anglo-</a:t>
            </a:r>
            <a:r>
              <a:rPr lang="en-US" sz="2700" b="1" dirty="0" err="1" smtClean="0">
                <a:solidFill>
                  <a:srgbClr val="7030A0"/>
                </a:solidFill>
              </a:rPr>
              <a:t>Pali</a:t>
            </a:r>
            <a:r>
              <a:rPr lang="en-US" sz="2700" b="1" dirty="0" smtClean="0">
                <a:solidFill>
                  <a:srgbClr val="7030A0"/>
                </a:solidFill>
              </a:rPr>
              <a:t> High </a:t>
            </a:r>
            <a:r>
              <a:rPr lang="en-US" sz="2700" b="1" dirty="0" err="1" smtClean="0">
                <a:solidFill>
                  <a:srgbClr val="7030A0"/>
                </a:solidFill>
              </a:rPr>
              <a:t>School,Raozan,Chattogram</a:t>
            </a:r>
            <a:endParaRPr lang="en-US" sz="2700" b="1" dirty="0">
              <a:solidFill>
                <a:srgbClr val="7030A0"/>
              </a:solidFill>
            </a:endParaRPr>
          </a:p>
        </p:txBody>
      </p:sp>
      <p:sp>
        <p:nvSpPr>
          <p:cNvPr id="4" name="Subtitle 2"/>
          <p:cNvSpPr txBox="1">
            <a:spLocks/>
          </p:cNvSpPr>
          <p:nvPr/>
        </p:nvSpPr>
        <p:spPr>
          <a:xfrm>
            <a:off x="415636" y="3603625"/>
            <a:ext cx="8153400" cy="2971800"/>
          </a:xfrm>
          <a:prstGeom prst="rect">
            <a:avLst/>
          </a:prstGeom>
          <a:solidFill>
            <a:srgbClr val="92D050"/>
          </a:solidFill>
        </p:spPr>
        <p:txBody>
          <a:bodyPr vert="horz"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mn-lt"/>
                <a:ea typeface="+mn-ea"/>
                <a:cs typeface="+mn-cs"/>
              </a:rPr>
              <a:t>G-mail</a:t>
            </a:r>
            <a:r>
              <a:rPr kumimoji="0" lang="en-US" sz="3200" b="1" i="0" u="none" strike="noStrike" kern="1200" cap="none" spc="0" normalizeH="0" noProof="0" dirty="0" smtClean="0">
                <a:ln>
                  <a:noFill/>
                </a:ln>
                <a:solidFill>
                  <a:srgbClr val="FF0000"/>
                </a:solidFill>
                <a:effectLst/>
                <a:uLnTx/>
                <a:uFillTx/>
                <a:latin typeface="+mn-lt"/>
                <a:ea typeface="+mn-ea"/>
                <a:cs typeface="+mn-cs"/>
              </a:rPr>
              <a:t> : </a:t>
            </a:r>
            <a:r>
              <a:rPr kumimoji="0" lang="en-US" sz="3200" b="1" i="0" u="none" strike="noStrike" kern="1200" cap="none" spc="0" normalizeH="0" noProof="0" dirty="0" smtClean="0">
                <a:ln>
                  <a:noFill/>
                </a:ln>
                <a:solidFill>
                  <a:srgbClr val="FF0000"/>
                </a:solidFill>
                <a:effectLst/>
                <a:uLnTx/>
                <a:uFillTx/>
                <a:latin typeface="+mn-lt"/>
                <a:ea typeface="+mn-ea"/>
                <a:cs typeface="+mn-cs"/>
                <a:hlinkClick r:id="rId2"/>
              </a:rPr>
              <a:t>nasrinakther984@gmail.com</a:t>
            </a:r>
            <a:endParaRPr kumimoji="0" lang="en-US" sz="3200" b="1" i="0" u="none" strike="noStrike" kern="1200" cap="none" spc="0" normalizeH="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3200" b="1" baseline="0" dirty="0" smtClean="0">
                <a:solidFill>
                  <a:srgbClr val="C00000"/>
                </a:solidFill>
              </a:rPr>
              <a:t>Y-</a:t>
            </a:r>
            <a:r>
              <a:rPr lang="en-US" sz="3200" b="1" dirty="0" smtClean="0">
                <a:solidFill>
                  <a:srgbClr val="C00000"/>
                </a:solidFill>
              </a:rPr>
              <a:t>mail: </a:t>
            </a:r>
            <a:r>
              <a:rPr lang="en-US" sz="3200" b="1" dirty="0" smtClean="0">
                <a:solidFill>
                  <a:srgbClr val="FF0000"/>
                </a:solidFill>
                <a:hlinkClick r:id="rId3"/>
              </a:rPr>
              <a:t>nasrin_akther800@yahoo.com</a:t>
            </a:r>
            <a:endParaRPr lang="en-US" sz="3200" b="1"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rgbClr val="FF0000"/>
                </a:solidFill>
                <a:effectLst/>
                <a:uLnTx/>
                <a:uFillTx/>
                <a:latin typeface="+mn-lt"/>
                <a:ea typeface="+mn-ea"/>
                <a:cs typeface="+mn-cs"/>
              </a:rPr>
              <a:t>Facebook</a:t>
            </a:r>
            <a:r>
              <a:rPr kumimoji="0" lang="en-US" sz="3200" b="1" i="0" u="none" strike="noStrike" kern="1200" cap="none" spc="0" normalizeH="0" noProof="0" dirty="0" smtClean="0">
                <a:ln>
                  <a:noFill/>
                </a:ln>
                <a:solidFill>
                  <a:srgbClr val="FF0000"/>
                </a:solidFill>
                <a:effectLst/>
                <a:uLnTx/>
                <a:uFillTx/>
                <a:latin typeface="+mn-lt"/>
                <a:ea typeface="+mn-ea"/>
                <a:cs typeface="+mn-cs"/>
              </a:rPr>
              <a:t> Id : nasrin.akter.714655</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noProof="0" dirty="0" smtClean="0">
                <a:ln>
                  <a:noFill/>
                </a:ln>
                <a:solidFill>
                  <a:srgbClr val="FF0000"/>
                </a:solidFill>
                <a:effectLst/>
                <a:uLnTx/>
                <a:uFillTx/>
                <a:latin typeface="+mn-lt"/>
                <a:ea typeface="+mn-ea"/>
                <a:cs typeface="+mn-cs"/>
              </a:rPr>
              <a:t>Microsoft Id : </a:t>
            </a:r>
            <a:r>
              <a:rPr kumimoji="0" lang="en-US" sz="3200" b="1" i="0" u="none" strike="noStrike" kern="1200" cap="none" spc="0" normalizeH="0" noProof="0" dirty="0" smtClean="0">
                <a:ln>
                  <a:noFill/>
                </a:ln>
                <a:solidFill>
                  <a:schemeClr val="accent4"/>
                </a:solidFill>
                <a:effectLst/>
                <a:uLnTx/>
                <a:uFillTx/>
                <a:latin typeface="+mn-lt"/>
                <a:ea typeface="+mn-ea"/>
                <a:cs typeface="+mn-cs"/>
                <a:hlinkClick r:id="rId4"/>
              </a:rPr>
              <a:t>akthernasrin17@outlook.com</a:t>
            </a:r>
            <a:endParaRPr kumimoji="0" lang="en-US" sz="3200" b="1" i="0" u="none" strike="noStrike" kern="1200" cap="none" spc="0" normalizeH="0" noProof="0" dirty="0" smtClean="0">
              <a:ln>
                <a:noFill/>
              </a:ln>
              <a:solidFill>
                <a:schemeClr val="accent4"/>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3200" b="1" dirty="0" smtClean="0">
              <a:solidFill>
                <a:srgbClr val="FF0000"/>
              </a:solidFill>
            </a:endParaRPr>
          </a:p>
        </p:txBody>
      </p:sp>
      <p:pic>
        <p:nvPicPr>
          <p:cNvPr id="1026" name="Picture 2" descr="C:\Users\Dell\Desktop\received_2022059438054135.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6600" y="1263597"/>
            <a:ext cx="1828800" cy="2210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905000" y="-114301"/>
            <a:ext cx="46482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smtClean="0"/>
              <a:t>Introducing</a:t>
            </a:r>
            <a:endParaRPr lang="en-US" sz="6600" dirty="0"/>
          </a:p>
        </p:txBody>
      </p:sp>
    </p:spTree>
    <p:extLst>
      <p:ext uri="{BB962C8B-B14F-4D97-AF65-F5344CB8AC3E}">
        <p14:creationId xmlns:p14="http://schemas.microsoft.com/office/powerpoint/2010/main" val="2829195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735286" y="300108"/>
            <a:ext cx="4171702" cy="3546178"/>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latin typeface="Times New Roman" panose="02020603050405020304" pitchFamily="18" charset="0"/>
                <a:cs typeface="Times New Roman" panose="02020603050405020304" pitchFamily="18" charset="0"/>
              </a:rPr>
              <a:t>Home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8" y="300108"/>
            <a:ext cx="4379290" cy="3546178"/>
          </a:xfrm>
          <a:prstGeom prst="rect">
            <a:avLst/>
          </a:prstGeom>
        </p:spPr>
      </p:pic>
      <p:sp>
        <p:nvSpPr>
          <p:cNvPr id="5" name="TextBox 4"/>
          <p:cNvSpPr txBox="1"/>
          <p:nvPr/>
        </p:nvSpPr>
        <p:spPr>
          <a:xfrm>
            <a:off x="225368" y="3846287"/>
            <a:ext cx="8156632" cy="3139321"/>
          </a:xfrm>
          <a:prstGeom prst="rect">
            <a:avLst/>
          </a:prstGeom>
          <a:noFill/>
        </p:spPr>
        <p:txBody>
          <a:bodyPr wrap="square" rtlCol="0">
            <a:spAutoFit/>
          </a:bodyPr>
          <a:lstStyle/>
          <a:p>
            <a:pPr marL="285750" indent="-285750" algn="ctr">
              <a:buFont typeface="Wingdings" panose="05000000000000000000" pitchFamily="2" charset="2"/>
              <a:buChar char="q"/>
            </a:pPr>
            <a:r>
              <a:rPr lang="en-US" sz="6600" b="1" dirty="0">
                <a:latin typeface="+mj-lt"/>
              </a:rPr>
              <a:t> Write down the main ideas in your own words. </a:t>
            </a:r>
          </a:p>
        </p:txBody>
      </p:sp>
    </p:spTree>
    <p:extLst>
      <p:ext uri="{BB962C8B-B14F-4D97-AF65-F5344CB8AC3E}">
        <p14:creationId xmlns:p14="http://schemas.microsoft.com/office/powerpoint/2010/main" val="4487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81000" y="1371600"/>
            <a:ext cx="8458200" cy="3505200"/>
          </a:xfrm>
          <a:prstGeom prst="flowChartPunchedTape">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prstTxWarp prst="textWave2">
              <a:avLst/>
            </a:prstTxWarp>
          </a:bodyPr>
          <a:lstStyle/>
          <a:p>
            <a:pPr algn="ctr"/>
            <a:r>
              <a:rPr lang="en-US" sz="4400" dirty="0" smtClean="0">
                <a:latin typeface="Andalus" pitchFamily="18" charset="-78"/>
                <a:cs typeface="Andalus" pitchFamily="18" charset="-78"/>
              </a:rPr>
              <a:t>Good Bye</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9852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76200"/>
            <a:ext cx="9144000" cy="6477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dirty="0" smtClean="0"/>
              <a:t>Sub:-English For Today</a:t>
            </a:r>
          </a:p>
          <a:p>
            <a:pPr marL="0" indent="0" algn="ctr">
              <a:buFont typeface="Arial" pitchFamily="34" charset="0"/>
              <a:buNone/>
            </a:pPr>
            <a:r>
              <a:rPr lang="en-US" sz="6000" b="1" dirty="0" smtClean="0"/>
              <a:t>Class-Eight</a:t>
            </a:r>
          </a:p>
          <a:p>
            <a:pPr marL="0" indent="0" algn="ctr">
              <a:buFont typeface="Arial" pitchFamily="34" charset="0"/>
              <a:buNone/>
            </a:pPr>
            <a:r>
              <a:rPr lang="en-US" sz="6000" dirty="0" smtClean="0"/>
              <a:t>Time-50</a:t>
            </a:r>
            <a:r>
              <a:rPr lang="en-US" sz="6000" b="1" dirty="0" smtClean="0"/>
              <a:t> Minutes</a:t>
            </a:r>
            <a:endParaRPr lang="en-US" sz="6000" b="1" dirty="0"/>
          </a:p>
        </p:txBody>
      </p:sp>
    </p:spTree>
    <p:extLst>
      <p:ext uri="{BB962C8B-B14F-4D97-AF65-F5344CB8AC3E}">
        <p14:creationId xmlns:p14="http://schemas.microsoft.com/office/powerpoint/2010/main" val="5998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37C845B-C5A9-4039-BA2B-124849AED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721155"/>
            <a:ext cx="4222772" cy="2721155"/>
          </a:xfrm>
          <a:prstGeom prst="rect">
            <a:avLst/>
          </a:prstGeom>
        </p:spPr>
      </p:pic>
      <p:pic>
        <p:nvPicPr>
          <p:cNvPr id="5" name="Picture 4">
            <a:extLst>
              <a:ext uri="{FF2B5EF4-FFF2-40B4-BE49-F238E27FC236}">
                <a16:creationId xmlns="" xmlns:a16="http://schemas.microsoft.com/office/drawing/2014/main" id="{93D6740E-9CEE-47FE-944B-740F744A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9" y="1600525"/>
            <a:ext cx="4512741" cy="3200075"/>
          </a:xfrm>
          <a:prstGeom prst="rect">
            <a:avLst/>
          </a:prstGeom>
        </p:spPr>
      </p:pic>
      <p:pic>
        <p:nvPicPr>
          <p:cNvPr id="7" name="Picture 6">
            <a:extLst>
              <a:ext uri="{FF2B5EF4-FFF2-40B4-BE49-F238E27FC236}">
                <a16:creationId xmlns="" xmlns:a16="http://schemas.microsoft.com/office/drawing/2014/main" id="{32484F57-F5C9-4B16-8E6B-136BB1227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954" y="6858000"/>
            <a:ext cx="4344954" cy="2531970"/>
          </a:xfrm>
          <a:prstGeom prst="rect">
            <a:avLst/>
          </a:prstGeom>
        </p:spPr>
      </p:pic>
      <p:pic>
        <p:nvPicPr>
          <p:cNvPr id="9" name="Picture 8">
            <a:extLst>
              <a:ext uri="{FF2B5EF4-FFF2-40B4-BE49-F238E27FC236}">
                <a16:creationId xmlns="" xmlns:a16="http://schemas.microsoft.com/office/drawing/2014/main" id="{C183C514-1B03-4EF5-9031-45F30D9F1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1" y="6858000"/>
            <a:ext cx="4222772" cy="2515058"/>
          </a:xfrm>
          <a:prstGeom prst="rect">
            <a:avLst/>
          </a:prstGeom>
        </p:spPr>
      </p:pic>
      <p:sp>
        <p:nvSpPr>
          <p:cNvPr id="8" name="TextBox 7">
            <a:extLst>
              <a:ext uri="{FF2B5EF4-FFF2-40B4-BE49-F238E27FC236}">
                <a16:creationId xmlns="" xmlns:a16="http://schemas.microsoft.com/office/drawing/2014/main" id="{C65FBE1F-39D8-4D1D-BC3F-1E3E13EF4B98}"/>
              </a:ext>
            </a:extLst>
          </p:cNvPr>
          <p:cNvSpPr txBox="1"/>
          <p:nvPr/>
        </p:nvSpPr>
        <p:spPr>
          <a:xfrm>
            <a:off x="990601" y="277086"/>
            <a:ext cx="759868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 you see in the pictures?</a:t>
            </a:r>
            <a:r>
              <a:rPr lang="en-US" sz="4000" b="1" dirty="0">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 xmlns:a16="http://schemas.microsoft.com/office/drawing/2014/main" id="{70FC7010-607A-4833-8B3C-45FA454BF372}"/>
              </a:ext>
            </a:extLst>
          </p:cNvPr>
          <p:cNvPicPr>
            <a:picLocks noChangeAspect="1"/>
          </p:cNvPicPr>
          <p:nvPr/>
        </p:nvPicPr>
        <p:blipFill rotWithShape="1">
          <a:blip r:embed="rId6">
            <a:extLst>
              <a:ext uri="{28A0092B-C50C-407E-A947-70E740481C1C}">
                <a14:useLocalDpi xmlns:a14="http://schemas.microsoft.com/office/drawing/2010/main" val="0"/>
              </a:ext>
            </a:extLst>
          </a:blip>
          <a:srcRect t="10988"/>
          <a:stretch/>
        </p:blipFill>
        <p:spPr>
          <a:xfrm>
            <a:off x="5560096" y="1447800"/>
            <a:ext cx="3029187" cy="3352800"/>
          </a:xfrm>
          <a:prstGeom prst="rect">
            <a:avLst/>
          </a:prstGeom>
        </p:spPr>
      </p:pic>
    </p:spTree>
    <p:extLst>
      <p:ext uri="{BB962C8B-B14F-4D97-AF65-F5344CB8AC3E}">
        <p14:creationId xmlns:p14="http://schemas.microsoft.com/office/powerpoint/2010/main" val="36204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23776 -0.18773 L 0.50013 -0.41273 " pathEditMode="relative" rAng="0" ptsTypes="AA">
                                      <p:cBhvr>
                                        <p:cTn id="6" dur="2000" fill="hold"/>
                                        <p:tgtEl>
                                          <p:spTgt spid="7"/>
                                        </p:tgtEl>
                                        <p:attrNameLst>
                                          <p:attrName>ppt_x</p:attrName>
                                          <p:attrName>ppt_y</p:attrName>
                                        </p:attrNameLst>
                                      </p:cBhvr>
                                      <p:rCtr x="13112" y="-11250"/>
                                    </p:animMotion>
                                  </p:childTnLst>
                                </p:cTn>
                              </p:par>
                              <p:par>
                                <p:cTn id="7" presetID="49" presetClass="path" presetSubtype="0" accel="50000" decel="50000" fill="hold" nodeType="withEffect">
                                  <p:stCondLst>
                                    <p:cond delay="0"/>
                                  </p:stCondLst>
                                  <p:childTnLst>
                                    <p:animMotion origin="layout" path="M -0.23073 -0.20208 L -0.48646 -0.4125 " pathEditMode="relative" rAng="0" ptsTypes="AA">
                                      <p:cBhvr>
                                        <p:cTn id="8" dur="2000" fill="hold"/>
                                        <p:tgtEl>
                                          <p:spTgt spid="9"/>
                                        </p:tgtEl>
                                        <p:attrNameLst>
                                          <p:attrName>ppt_x</p:attrName>
                                          <p:attrName>ppt_y</p:attrName>
                                        </p:attrNameLst>
                                      </p:cBhvr>
                                      <p:rCtr x="-12786" y="-10532"/>
                                    </p:animMotion>
                                  </p:childTnLst>
                                </p:cTn>
                              </p:par>
                              <p:par>
                                <p:cTn id="9" presetID="56" presetClass="path" presetSubtype="0" accel="50000" decel="50000" fill="hold" nodeType="withEffect">
                                  <p:stCondLst>
                                    <p:cond delay="0"/>
                                  </p:stCondLst>
                                  <p:childTnLst>
                                    <p:animMotion origin="layout" path="M -0.23503 0.20324 L -0.49076 0.56806 " pathEditMode="relative" rAng="0" ptsTypes="AA">
                                      <p:cBhvr>
                                        <p:cTn id="10" dur="2000" fill="hold"/>
                                        <p:tgtEl>
                                          <p:spTgt spid="3"/>
                                        </p:tgtEl>
                                        <p:attrNameLst>
                                          <p:attrName>ppt_x</p:attrName>
                                          <p:attrName>ppt_y</p:attrName>
                                        </p:attrNameLst>
                                      </p:cBhvr>
                                      <p:rCtr x="-12786" y="18241"/>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6858000" cy="2466915"/>
          </a:xfrm>
          <a:prstGeom prst="ellipse">
            <a:avLst/>
          </a:prstGeom>
          <a:solidFill>
            <a:srgbClr val="002060"/>
          </a:solidFill>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b="1" dirty="0" smtClean="0">
                <a:latin typeface="Book Antiqua" pitchFamily="18" charset="0"/>
              </a:rPr>
              <a:t>Our Today’s Lesson is-</a:t>
            </a:r>
            <a:endParaRPr lang="en-US" sz="5400" b="1" dirty="0">
              <a:latin typeface="Book Antiqua" pitchFamily="18" charset="0"/>
            </a:endParaRPr>
          </a:p>
        </p:txBody>
      </p:sp>
      <p:sp>
        <p:nvSpPr>
          <p:cNvPr id="6" name="Down Arrow 5"/>
          <p:cNvSpPr/>
          <p:nvPr/>
        </p:nvSpPr>
        <p:spPr>
          <a:xfrm>
            <a:off x="3657600" y="2819400"/>
            <a:ext cx="762000" cy="1524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419100" y="4495800"/>
            <a:ext cx="7239000" cy="1905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solidFill>
                  <a:srgbClr val="C00000"/>
                </a:solidFill>
              </a:rPr>
              <a:t>Unit : Seven</a:t>
            </a:r>
          </a:p>
          <a:p>
            <a:pPr algn="ctr"/>
            <a:r>
              <a:rPr lang="en-US" sz="3200" dirty="0" smtClean="0">
                <a:solidFill>
                  <a:srgbClr val="C00000"/>
                </a:solidFill>
              </a:rPr>
              <a:t>Lesson :3  </a:t>
            </a:r>
          </a:p>
          <a:p>
            <a:pPr algn="ctr"/>
            <a:r>
              <a:rPr lang="en-US" sz="3200" dirty="0" smtClean="0">
                <a:solidFill>
                  <a:srgbClr val="C00000"/>
                </a:solidFill>
              </a:rPr>
              <a:t> River gypsies in Bangladesh</a:t>
            </a:r>
            <a:endParaRPr lang="en-US" sz="3200" dirty="0">
              <a:solidFill>
                <a:srgbClr val="C00000"/>
              </a:solidFill>
            </a:endParaRPr>
          </a:p>
        </p:txBody>
      </p:sp>
    </p:spTree>
    <p:extLst>
      <p:ext uri="{BB962C8B-B14F-4D97-AF65-F5344CB8AC3E}">
        <p14:creationId xmlns:p14="http://schemas.microsoft.com/office/powerpoint/2010/main" val="3815765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08248" y="290944"/>
            <a:ext cx="5569528" cy="955964"/>
          </a:xfrm>
          <a:prstGeom prst="horizontalScroll">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u="sng" dirty="0">
                <a:ln w="0"/>
                <a:solidFill>
                  <a:schemeClr val="tx1"/>
                </a:solidFill>
                <a:latin typeface="Times New Roman" panose="02020603050405020304" pitchFamily="18" charset="0"/>
                <a:cs typeface="Times New Roman" panose="02020603050405020304" pitchFamily="18" charset="0"/>
              </a:rPr>
              <a:t>Learning Outcomes</a:t>
            </a:r>
            <a:endParaRPr lang="en-US" sz="66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59766" y="1595887"/>
            <a:ext cx="8080447" cy="1200329"/>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a:ln w="0"/>
                <a:latin typeface="Times New Roman" panose="02020603050405020304" pitchFamily="18" charset="0"/>
                <a:cs typeface="Times New Roman" panose="02020603050405020304" pitchFamily="18" charset="0"/>
              </a:rPr>
              <a:t>By the end of the lesson students will be able to…</a:t>
            </a:r>
          </a:p>
        </p:txBody>
      </p:sp>
      <p:sp>
        <p:nvSpPr>
          <p:cNvPr id="11" name="TextBox 10"/>
          <p:cNvSpPr txBox="1"/>
          <p:nvPr/>
        </p:nvSpPr>
        <p:spPr>
          <a:xfrm>
            <a:off x="238989" y="2686621"/>
            <a:ext cx="8655619" cy="1569660"/>
          </a:xfrm>
          <a:prstGeom prst="rect">
            <a:avLst/>
          </a:prstGeom>
          <a:noFill/>
        </p:spPr>
        <p:txBody>
          <a:bodyPr wrap="square" rtlCol="0">
            <a:spAutoFit/>
          </a:bodyPr>
          <a:lstStyle/>
          <a:p>
            <a:pPr marL="342900" indent="-3429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 use the vocabs ( gypsy, ethnic, nomadic, roam, tarpaulin, tents,  </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remedy, vend, heal, talisman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098DE786-0A8B-4415-A94C-A4E5D7EADC81}"/>
              </a:ext>
            </a:extLst>
          </p:cNvPr>
          <p:cNvSpPr txBox="1"/>
          <p:nvPr/>
        </p:nvSpPr>
        <p:spPr>
          <a:xfrm>
            <a:off x="767753" y="4256281"/>
            <a:ext cx="3799045" cy="1077218"/>
          </a:xfrm>
          <a:prstGeom prst="rect">
            <a:avLst/>
          </a:prstGeom>
          <a:noFill/>
        </p:spPr>
        <p:txBody>
          <a:bodyPr wrap="square" rtlCol="0">
            <a:spAutoFit/>
          </a:bodyPr>
          <a:lstStyle/>
          <a:p>
            <a:pPr marL="342900" indent="-3429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 write a short paragraph.</a:t>
            </a:r>
          </a:p>
        </p:txBody>
      </p:sp>
    </p:spTree>
    <p:extLst>
      <p:ext uri="{BB962C8B-B14F-4D97-AF65-F5344CB8AC3E}">
        <p14:creationId xmlns:p14="http://schemas.microsoft.com/office/powerpoint/2010/main" val="11752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1800" decel="100000" fill="hold"/>
                                        <p:tgtEl>
                                          <p:spTgt spid="11"/>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anim calcmode="lin" valueType="num">
                                      <p:cBhvr>
                                        <p:cTn id="21" dur="2000" fill="hold"/>
                                        <p:tgtEl>
                                          <p:spTgt spid="16"/>
                                        </p:tgtEl>
                                        <p:attrNameLst>
                                          <p:attrName>ppt_x</p:attrName>
                                        </p:attrNameLst>
                                      </p:cBhvr>
                                      <p:tavLst>
                                        <p:tav tm="0">
                                          <p:val>
                                            <p:strVal val="#ppt_x"/>
                                          </p:val>
                                        </p:tav>
                                        <p:tav tm="100000">
                                          <p:val>
                                            <p:strVal val="#ppt_x"/>
                                          </p:val>
                                        </p:tav>
                                      </p:tavLst>
                                    </p:anim>
                                    <p:anim calcmode="lin" valueType="num">
                                      <p:cBhvr>
                                        <p:cTn id="22"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3704" y="1327519"/>
            <a:ext cx="5403272" cy="5262979"/>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River gypsies are an ethnic group of people in Bangladesh. They are known as </a:t>
            </a:r>
            <a:r>
              <a:rPr lang="en-US" sz="1400" i="1" dirty="0" err="1">
                <a:latin typeface="Times New Roman" panose="02020603050405020304" pitchFamily="18" charset="0"/>
                <a:cs typeface="Times New Roman" panose="02020603050405020304" pitchFamily="18" charset="0"/>
              </a:rPr>
              <a:t>bedey</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to local people. The gypsies have their own lifestyle and culture. They live in groups and do not own any land. Therefore, they live a nomadic life, travelling from one place to another. These people roam across our rivers and waters from May to December in small country boats. These boats are their houses and these people are a part of our waters. In winter, many water bodies dry up. At that time they return to the mainland and live in make-shift tarpaulin tents on open river banks. You can see their men relaxing in the tents. Toddlers play with dogs or other pets in the dust. Women often idle away time by hair doing, picking off lice in twos or threes sitting in a row. </a:t>
            </a:r>
          </a:p>
          <a:p>
            <a:pPr algn="just"/>
            <a:r>
              <a:rPr lang="en-US" sz="1400" dirty="0">
                <a:latin typeface="Times New Roman" panose="02020603050405020304" pitchFamily="18" charset="0"/>
                <a:cs typeface="Times New Roman" panose="02020603050405020304" pitchFamily="18" charset="0"/>
              </a:rPr>
              <a:t>Throughout the monsoon, they remain busy with fishing. They also dive for natural pearls in waters. Sometimes, they camp for a couple of weeks. Men catch snakes and entertain people with snake charming and sell herbal cures. Women go from door to door to sell bangles, cosmetics and other things. They also try to heal pains of old people often by sucking out blood from their body. </a:t>
            </a:r>
          </a:p>
          <a:p>
            <a:pPr algn="just"/>
            <a:r>
              <a:rPr lang="en-US" sz="1400" dirty="0">
                <a:latin typeface="Times New Roman" panose="02020603050405020304" pitchFamily="18" charset="0"/>
                <a:cs typeface="Times New Roman" panose="02020603050405020304" pitchFamily="18" charset="0"/>
              </a:rPr>
              <a:t>Many villagers believe in the magical power of the gypsies. They can make an evil spirit leave someone’s body by magic or special powers. </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4" name="Rectangle 3"/>
          <p:cNvSpPr/>
          <p:nvPr/>
        </p:nvSpPr>
        <p:spPr>
          <a:xfrm>
            <a:off x="198551" y="251882"/>
            <a:ext cx="8541327" cy="1569660"/>
          </a:xfrm>
          <a:prstGeom prst="rect">
            <a:avLst/>
          </a:prstGeom>
        </p:spPr>
        <p:txBody>
          <a:bodyPr wrap="square">
            <a:spAutoFit/>
          </a:bodyPr>
          <a:lstStyle/>
          <a:p>
            <a:pPr marL="342900" indent="-342900" algn="just">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Dear students, open your text book, at page 74 and read the text silently. Try to understand the text and find out the unknown words. After finishing the text we will know about the new words. </a:t>
            </a:r>
          </a:p>
        </p:txBody>
      </p:sp>
      <p:sp>
        <p:nvSpPr>
          <p:cNvPr id="9" name="Rectangle 8"/>
          <p:cNvSpPr/>
          <p:nvPr/>
        </p:nvSpPr>
        <p:spPr>
          <a:xfrm>
            <a:off x="609600" y="2362200"/>
            <a:ext cx="2362200" cy="1752600"/>
          </a:xfrm>
          <a:prstGeom prst="rect">
            <a:avLst/>
          </a:prstGeom>
        </p:spPr>
        <p:txBody>
          <a:bodyPr wrap="square">
            <a:prstTxWarp prst="textCircle">
              <a:avLst/>
            </a:prstTxWarp>
            <a:spAutoFit/>
          </a:bodyPr>
          <a:lstStyle/>
          <a:p>
            <a:r>
              <a:rPr lang="en-US" sz="4000" dirty="0">
                <a:solidFill>
                  <a:srgbClr val="FF0000"/>
                </a:solidFill>
                <a:latin typeface="Times New Roman" panose="02020603050405020304" pitchFamily="18" charset="0"/>
                <a:cs typeface="Times New Roman" panose="02020603050405020304" pitchFamily="18" charset="0"/>
              </a:rPr>
              <a:t>Silent Reading </a:t>
            </a:r>
            <a:endParaRPr lang="en-US" sz="4000" dirty="0">
              <a:solidFill>
                <a:srgbClr val="FF00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3238500"/>
            <a:ext cx="2700361" cy="23353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65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618507" y="277084"/>
            <a:ext cx="3273139" cy="674266"/>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solidFill>
                  <a:schemeClr val="tx1"/>
                </a:solidFill>
                <a:latin typeface="Times New Roman" panose="02020603050405020304" pitchFamily="18" charset="0"/>
                <a:cs typeface="Times New Roman" panose="02020603050405020304" pitchFamily="18" charset="0"/>
              </a:rPr>
              <a:t>Vocabulary</a:t>
            </a:r>
          </a:p>
        </p:txBody>
      </p:sp>
      <p:sp>
        <p:nvSpPr>
          <p:cNvPr id="3" name="Flowchart: Process 2"/>
          <p:cNvSpPr/>
          <p:nvPr/>
        </p:nvSpPr>
        <p:spPr>
          <a:xfrm>
            <a:off x="244682" y="1762723"/>
            <a:ext cx="805134"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Gypsy</a:t>
            </a:r>
          </a:p>
        </p:txBody>
      </p:sp>
      <p:sp>
        <p:nvSpPr>
          <p:cNvPr id="14" name="Flowchart: Process 13"/>
          <p:cNvSpPr/>
          <p:nvPr/>
        </p:nvSpPr>
        <p:spPr>
          <a:xfrm>
            <a:off x="249649" y="927229"/>
            <a:ext cx="1598699"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Key Words</a:t>
            </a:r>
          </a:p>
        </p:txBody>
      </p:sp>
      <p:sp>
        <p:nvSpPr>
          <p:cNvPr id="15" name="Rectangle 14"/>
          <p:cNvSpPr/>
          <p:nvPr/>
        </p:nvSpPr>
        <p:spPr>
          <a:xfrm>
            <a:off x="5210232" y="531647"/>
            <a:ext cx="2863505" cy="58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Words &amp; Meaning </a:t>
            </a:r>
          </a:p>
        </p:txBody>
      </p:sp>
      <p:sp>
        <p:nvSpPr>
          <p:cNvPr id="16" name="Right Arrow 15"/>
          <p:cNvSpPr/>
          <p:nvPr/>
        </p:nvSpPr>
        <p:spPr>
          <a:xfrm>
            <a:off x="1123622" y="1942894"/>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ight Arrow 16"/>
          <p:cNvSpPr/>
          <p:nvPr/>
        </p:nvSpPr>
        <p:spPr>
          <a:xfrm>
            <a:off x="2272720" y="1119659"/>
            <a:ext cx="2756480"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445DF992-C54A-4D7E-AA9C-3BD925A2F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429" y="1491397"/>
            <a:ext cx="2062442" cy="1142013"/>
          </a:xfrm>
          <a:prstGeom prst="rect">
            <a:avLst/>
          </a:prstGeom>
        </p:spPr>
      </p:pic>
      <p:sp>
        <p:nvSpPr>
          <p:cNvPr id="24" name="Flowchart: Process 23">
            <a:extLst>
              <a:ext uri="{FF2B5EF4-FFF2-40B4-BE49-F238E27FC236}">
                <a16:creationId xmlns="" xmlns:a16="http://schemas.microsoft.com/office/drawing/2014/main" id="{B291E0B1-DA6D-4BDD-A4B1-47096C2CEA21}"/>
              </a:ext>
            </a:extLst>
          </p:cNvPr>
          <p:cNvSpPr/>
          <p:nvPr/>
        </p:nvSpPr>
        <p:spPr>
          <a:xfrm>
            <a:off x="252960" y="2954471"/>
            <a:ext cx="1024047"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Ethnic</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27" name="Rectangle 26">
            <a:extLst>
              <a:ext uri="{FF2B5EF4-FFF2-40B4-BE49-F238E27FC236}">
                <a16:creationId xmlns="" xmlns:a16="http://schemas.microsoft.com/office/drawing/2014/main" id="{D11BCF53-1B22-4DBA-AE8D-E3D5556E3C10}"/>
              </a:ext>
            </a:extLst>
          </p:cNvPr>
          <p:cNvSpPr/>
          <p:nvPr/>
        </p:nvSpPr>
        <p:spPr>
          <a:xfrm>
            <a:off x="3925612" y="1669543"/>
            <a:ext cx="4963973" cy="77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A number of travelling people with dark skin and hair living by itinerant trade and fortune telling.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8" name="Right Arrow 25">
            <a:extLst>
              <a:ext uri="{FF2B5EF4-FFF2-40B4-BE49-F238E27FC236}">
                <a16:creationId xmlns="" xmlns:a16="http://schemas.microsoft.com/office/drawing/2014/main" id="{3F0F72F0-FCE8-48CD-ABE4-E89F0B6E2AD0}"/>
              </a:ext>
            </a:extLst>
          </p:cNvPr>
          <p:cNvSpPr/>
          <p:nvPr/>
        </p:nvSpPr>
        <p:spPr>
          <a:xfrm>
            <a:off x="1167187" y="3150897"/>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 xmlns:a16="http://schemas.microsoft.com/office/drawing/2014/main" id="{1B9A2558-6333-45B3-80C5-74AF00D60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29" y="2694825"/>
            <a:ext cx="2062442" cy="1171461"/>
          </a:xfrm>
          <a:prstGeom prst="rect">
            <a:avLst/>
          </a:prstGeom>
        </p:spPr>
      </p:pic>
      <p:sp>
        <p:nvSpPr>
          <p:cNvPr id="42" name="Flowchart: Process 41">
            <a:extLst>
              <a:ext uri="{FF2B5EF4-FFF2-40B4-BE49-F238E27FC236}">
                <a16:creationId xmlns="" xmlns:a16="http://schemas.microsoft.com/office/drawing/2014/main" id="{78393458-38DB-4CC0-954E-BAE682DC4C64}"/>
              </a:ext>
            </a:extLst>
          </p:cNvPr>
          <p:cNvSpPr/>
          <p:nvPr/>
        </p:nvSpPr>
        <p:spPr>
          <a:xfrm>
            <a:off x="244679" y="4265829"/>
            <a:ext cx="1024047"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Nomadic</a:t>
            </a:r>
          </a:p>
        </p:txBody>
      </p:sp>
      <p:sp>
        <p:nvSpPr>
          <p:cNvPr id="43" name="Rectangle 42">
            <a:extLst>
              <a:ext uri="{FF2B5EF4-FFF2-40B4-BE49-F238E27FC236}">
                <a16:creationId xmlns="" xmlns:a16="http://schemas.microsoft.com/office/drawing/2014/main" id="{7DB4831D-ECAF-4C5C-9D08-7970AE237309}"/>
              </a:ext>
            </a:extLst>
          </p:cNvPr>
          <p:cNvSpPr/>
          <p:nvPr/>
        </p:nvSpPr>
        <p:spPr>
          <a:xfrm>
            <a:off x="3863473" y="2695900"/>
            <a:ext cx="5026112" cy="1171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Associated with or belonging to a particular race or group of people who have a culture that is different from the main culture of a country.</a:t>
            </a:r>
          </a:p>
        </p:txBody>
      </p:sp>
      <p:sp>
        <p:nvSpPr>
          <p:cNvPr id="44" name="Right Arrow 32">
            <a:extLst>
              <a:ext uri="{FF2B5EF4-FFF2-40B4-BE49-F238E27FC236}">
                <a16:creationId xmlns="" xmlns:a16="http://schemas.microsoft.com/office/drawing/2014/main" id="{93104132-D938-46FD-8C87-AD6B39AF5BEE}"/>
              </a:ext>
            </a:extLst>
          </p:cNvPr>
          <p:cNvSpPr/>
          <p:nvPr/>
        </p:nvSpPr>
        <p:spPr>
          <a:xfrm>
            <a:off x="1248740" y="4471577"/>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 xmlns:a16="http://schemas.microsoft.com/office/drawing/2014/main" id="{5F0FB8BA-A0B6-429B-B49D-8DC382584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429" y="3969204"/>
            <a:ext cx="2062442" cy="1249182"/>
          </a:xfrm>
          <a:prstGeom prst="rect">
            <a:avLst/>
          </a:prstGeom>
        </p:spPr>
      </p:pic>
      <p:sp>
        <p:nvSpPr>
          <p:cNvPr id="51" name="Rectangle 50">
            <a:extLst>
              <a:ext uri="{FF2B5EF4-FFF2-40B4-BE49-F238E27FC236}">
                <a16:creationId xmlns="" xmlns:a16="http://schemas.microsoft.com/office/drawing/2014/main" id="{E9F1F2BB-0999-435A-B360-65B5FE7D1042}"/>
              </a:ext>
            </a:extLst>
          </p:cNvPr>
          <p:cNvSpPr/>
          <p:nvPr/>
        </p:nvSpPr>
        <p:spPr>
          <a:xfrm>
            <a:off x="3858609" y="4062571"/>
            <a:ext cx="3139463" cy="973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Travelling from place to place.</a:t>
            </a:r>
          </a:p>
        </p:txBody>
      </p:sp>
      <p:sp>
        <p:nvSpPr>
          <p:cNvPr id="52" name="Flowchart: Process 51">
            <a:extLst>
              <a:ext uri="{FF2B5EF4-FFF2-40B4-BE49-F238E27FC236}">
                <a16:creationId xmlns="" xmlns:a16="http://schemas.microsoft.com/office/drawing/2014/main" id="{31338251-C839-431A-B0E7-E2B40FBC1301}"/>
              </a:ext>
            </a:extLst>
          </p:cNvPr>
          <p:cNvSpPr/>
          <p:nvPr/>
        </p:nvSpPr>
        <p:spPr>
          <a:xfrm>
            <a:off x="244681" y="5554530"/>
            <a:ext cx="755750"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Roam </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53" name="Right Arrow 32">
            <a:extLst>
              <a:ext uri="{FF2B5EF4-FFF2-40B4-BE49-F238E27FC236}">
                <a16:creationId xmlns="" xmlns:a16="http://schemas.microsoft.com/office/drawing/2014/main" id="{DB3FE4FF-24C3-4AAB-97DC-E6141D43F5B5}"/>
              </a:ext>
            </a:extLst>
          </p:cNvPr>
          <p:cNvSpPr/>
          <p:nvPr/>
        </p:nvSpPr>
        <p:spPr>
          <a:xfrm>
            <a:off x="1118676" y="5757877"/>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5" name="Picture 54">
            <a:extLst>
              <a:ext uri="{FF2B5EF4-FFF2-40B4-BE49-F238E27FC236}">
                <a16:creationId xmlns="" xmlns:a16="http://schemas.microsoft.com/office/drawing/2014/main" id="{0DC52DD6-B4D4-4E0D-91B0-C9AECCDF2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429" y="5331734"/>
            <a:ext cx="2062442" cy="1249182"/>
          </a:xfrm>
          <a:prstGeom prst="rect">
            <a:avLst/>
          </a:prstGeom>
        </p:spPr>
      </p:pic>
      <p:sp>
        <p:nvSpPr>
          <p:cNvPr id="56" name="Rectangle 55">
            <a:extLst>
              <a:ext uri="{FF2B5EF4-FFF2-40B4-BE49-F238E27FC236}">
                <a16:creationId xmlns="" xmlns:a16="http://schemas.microsoft.com/office/drawing/2014/main" id="{FD61CEA1-1A8E-4FF4-BDD6-49A5CA3B749A}"/>
              </a:ext>
            </a:extLst>
          </p:cNvPr>
          <p:cNvSpPr/>
          <p:nvPr/>
        </p:nvSpPr>
        <p:spPr>
          <a:xfrm>
            <a:off x="4005695" y="5420267"/>
            <a:ext cx="3771900" cy="973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To move from place to place without obvious plan. </a:t>
            </a:r>
          </a:p>
        </p:txBody>
      </p:sp>
    </p:spTree>
    <p:extLst>
      <p:ext uri="{BB962C8B-B14F-4D97-AF65-F5344CB8AC3E}">
        <p14:creationId xmlns:p14="http://schemas.microsoft.com/office/powerpoint/2010/main" val="8306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1000" fill="hold"/>
                                        <p:tgtEl>
                                          <p:spTgt spid="49"/>
                                        </p:tgtEl>
                                        <p:attrNameLst>
                                          <p:attrName>ppt_w</p:attrName>
                                        </p:attrNameLst>
                                      </p:cBhvr>
                                      <p:tavLst>
                                        <p:tav tm="0">
                                          <p:val>
                                            <p:fltVal val="0"/>
                                          </p:val>
                                        </p:tav>
                                        <p:tav tm="100000">
                                          <p:val>
                                            <p:strVal val="#ppt_w"/>
                                          </p:val>
                                        </p:tav>
                                      </p:tavLst>
                                    </p:anim>
                                    <p:anim calcmode="lin" valueType="num">
                                      <p:cBhvr>
                                        <p:cTn id="78" dur="1000" fill="hold"/>
                                        <p:tgtEl>
                                          <p:spTgt spid="49"/>
                                        </p:tgtEl>
                                        <p:attrNameLst>
                                          <p:attrName>ppt_h</p:attrName>
                                        </p:attrNameLst>
                                      </p:cBhvr>
                                      <p:tavLst>
                                        <p:tav tm="0">
                                          <p:val>
                                            <p:fltVal val="0"/>
                                          </p:val>
                                        </p:tav>
                                        <p:tav tm="100000">
                                          <p:val>
                                            <p:strVal val="#ppt_h"/>
                                          </p:val>
                                        </p:tav>
                                      </p:tavLst>
                                    </p:anim>
                                    <p:anim calcmode="lin" valueType="num">
                                      <p:cBhvr>
                                        <p:cTn id="79" dur="1000" fill="hold"/>
                                        <p:tgtEl>
                                          <p:spTgt spid="49"/>
                                        </p:tgtEl>
                                        <p:attrNameLst>
                                          <p:attrName>style.rotation</p:attrName>
                                        </p:attrNameLst>
                                      </p:cBhvr>
                                      <p:tavLst>
                                        <p:tav tm="0">
                                          <p:val>
                                            <p:fltVal val="90"/>
                                          </p:val>
                                        </p:tav>
                                        <p:tav tm="100000">
                                          <p:val>
                                            <p:fltVal val="0"/>
                                          </p:val>
                                        </p:tav>
                                      </p:tavLst>
                                    </p:anim>
                                    <p:animEffect transition="in" filter="fade">
                                      <p:cBhvr>
                                        <p:cTn id="80" dur="10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7" presetClass="entr" presetSubtype="10" fill="hold" nodeType="click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p:cTn id="99" dur="500" fill="hold"/>
                                        <p:tgtEl>
                                          <p:spTgt spid="55"/>
                                        </p:tgtEl>
                                        <p:attrNameLst>
                                          <p:attrName>ppt_w</p:attrName>
                                        </p:attrNameLst>
                                      </p:cBhvr>
                                      <p:tavLst>
                                        <p:tav tm="0">
                                          <p:val>
                                            <p:fltVal val="0"/>
                                          </p:val>
                                        </p:tav>
                                        <p:tav tm="100000">
                                          <p:val>
                                            <p:strVal val="#ppt_w"/>
                                          </p:val>
                                        </p:tav>
                                      </p:tavLst>
                                    </p:anim>
                                    <p:anim calcmode="lin" valueType="num">
                                      <p:cBhvr>
                                        <p:cTn id="100"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p:cTn id="105" dur="500" fill="hold"/>
                                        <p:tgtEl>
                                          <p:spTgt spid="56"/>
                                        </p:tgtEl>
                                        <p:attrNameLst>
                                          <p:attrName>ppt_w</p:attrName>
                                        </p:attrNameLst>
                                      </p:cBhvr>
                                      <p:tavLst>
                                        <p:tav tm="0">
                                          <p:val>
                                            <p:fltVal val="0"/>
                                          </p:val>
                                        </p:tav>
                                        <p:tav tm="100000">
                                          <p:val>
                                            <p:strVal val="#ppt_w"/>
                                          </p:val>
                                        </p:tav>
                                      </p:tavLst>
                                    </p:anim>
                                    <p:anim calcmode="lin" valueType="num">
                                      <p:cBhvr>
                                        <p:cTn id="106"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animBg="1"/>
      <p:bldP spid="17" grpId="0" animBg="1"/>
      <p:bldP spid="24" grpId="0"/>
      <p:bldP spid="27" grpId="0"/>
      <p:bldP spid="28" grpId="0" animBg="1"/>
      <p:bldP spid="42" grpId="0"/>
      <p:bldP spid="43" grpId="0"/>
      <p:bldP spid="44" grpId="0" animBg="1"/>
      <p:bldP spid="51" grpId="0"/>
      <p:bldP spid="52" grpId="0"/>
      <p:bldP spid="53" grpId="0" animBg="1"/>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 xmlns:a16="http://schemas.microsoft.com/office/drawing/2014/main" id="{775775D1-63FC-4E8E-BB8D-332AC65BB185}"/>
              </a:ext>
            </a:extLst>
          </p:cNvPr>
          <p:cNvSpPr/>
          <p:nvPr/>
        </p:nvSpPr>
        <p:spPr>
          <a:xfrm>
            <a:off x="244681" y="611844"/>
            <a:ext cx="1219292"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Tarpaulin</a:t>
            </a:r>
          </a:p>
        </p:txBody>
      </p:sp>
      <p:sp>
        <p:nvSpPr>
          <p:cNvPr id="6" name="Right Arrow 15">
            <a:extLst>
              <a:ext uri="{FF2B5EF4-FFF2-40B4-BE49-F238E27FC236}">
                <a16:creationId xmlns="" xmlns:a16="http://schemas.microsoft.com/office/drawing/2014/main" id="{6AB7121D-2432-4077-8FEA-8F185C097849}"/>
              </a:ext>
            </a:extLst>
          </p:cNvPr>
          <p:cNvSpPr/>
          <p:nvPr/>
        </p:nvSpPr>
        <p:spPr>
          <a:xfrm>
            <a:off x="1343831" y="800454"/>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A68DDFBF-F482-411B-840C-D26721426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771" y="326131"/>
            <a:ext cx="2038922" cy="963857"/>
          </a:xfrm>
          <a:prstGeom prst="rect">
            <a:avLst/>
          </a:prstGeom>
        </p:spPr>
      </p:pic>
      <p:sp>
        <p:nvSpPr>
          <p:cNvPr id="27" name="Flowchart: Process 26">
            <a:extLst>
              <a:ext uri="{FF2B5EF4-FFF2-40B4-BE49-F238E27FC236}">
                <a16:creationId xmlns="" xmlns:a16="http://schemas.microsoft.com/office/drawing/2014/main" id="{DA2DB39B-F798-403E-9076-4F82CD695D53}"/>
              </a:ext>
            </a:extLst>
          </p:cNvPr>
          <p:cNvSpPr/>
          <p:nvPr/>
        </p:nvSpPr>
        <p:spPr>
          <a:xfrm>
            <a:off x="252960" y="1598633"/>
            <a:ext cx="1024047"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Tents</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 xmlns:a16="http://schemas.microsoft.com/office/drawing/2014/main" id="{8BF09ED6-0745-4F37-90CD-360DC97063AA}"/>
              </a:ext>
            </a:extLst>
          </p:cNvPr>
          <p:cNvSpPr/>
          <p:nvPr/>
        </p:nvSpPr>
        <p:spPr>
          <a:xfrm>
            <a:off x="4197569" y="518663"/>
            <a:ext cx="4692015" cy="77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A large number of heavy waterproof cloth used as a covering.</a:t>
            </a:r>
          </a:p>
        </p:txBody>
      </p:sp>
      <p:sp>
        <p:nvSpPr>
          <p:cNvPr id="34" name="Right Arrow 25">
            <a:extLst>
              <a:ext uri="{FF2B5EF4-FFF2-40B4-BE49-F238E27FC236}">
                <a16:creationId xmlns="" xmlns:a16="http://schemas.microsoft.com/office/drawing/2014/main" id="{55D40DD2-7C12-4BA0-AA4A-F5709CC04ECB}"/>
              </a:ext>
            </a:extLst>
          </p:cNvPr>
          <p:cNvSpPr/>
          <p:nvPr/>
        </p:nvSpPr>
        <p:spPr>
          <a:xfrm>
            <a:off x="1343831" y="1795093"/>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 xmlns:a16="http://schemas.microsoft.com/office/drawing/2014/main" id="{60D1388B-9411-439F-A18B-385F031AE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916" y="1403125"/>
            <a:ext cx="1936777" cy="917631"/>
          </a:xfrm>
          <a:prstGeom prst="rect">
            <a:avLst/>
          </a:prstGeom>
        </p:spPr>
      </p:pic>
      <p:sp>
        <p:nvSpPr>
          <p:cNvPr id="54" name="Flowchart: Process 53">
            <a:extLst>
              <a:ext uri="{FF2B5EF4-FFF2-40B4-BE49-F238E27FC236}">
                <a16:creationId xmlns="" xmlns:a16="http://schemas.microsoft.com/office/drawing/2014/main" id="{C04289F7-EE68-41FB-8088-9D03E6211329}"/>
              </a:ext>
            </a:extLst>
          </p:cNvPr>
          <p:cNvSpPr/>
          <p:nvPr/>
        </p:nvSpPr>
        <p:spPr>
          <a:xfrm>
            <a:off x="244679" y="2563149"/>
            <a:ext cx="1024047"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Remedy</a:t>
            </a:r>
          </a:p>
        </p:txBody>
      </p:sp>
      <p:sp>
        <p:nvSpPr>
          <p:cNvPr id="55" name="Rectangle 54">
            <a:extLst>
              <a:ext uri="{FF2B5EF4-FFF2-40B4-BE49-F238E27FC236}">
                <a16:creationId xmlns="" xmlns:a16="http://schemas.microsoft.com/office/drawing/2014/main" id="{36E332F0-F913-4FBF-85EF-82FE3443C939}"/>
              </a:ext>
            </a:extLst>
          </p:cNvPr>
          <p:cNvSpPr/>
          <p:nvPr/>
        </p:nvSpPr>
        <p:spPr>
          <a:xfrm>
            <a:off x="4197568" y="1450424"/>
            <a:ext cx="4692016" cy="77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Collapsible shelter of material stretched and supported by poles</a:t>
            </a:r>
          </a:p>
        </p:txBody>
      </p:sp>
      <p:sp>
        <p:nvSpPr>
          <p:cNvPr id="56" name="Right Arrow 32">
            <a:extLst>
              <a:ext uri="{FF2B5EF4-FFF2-40B4-BE49-F238E27FC236}">
                <a16:creationId xmlns="" xmlns:a16="http://schemas.microsoft.com/office/drawing/2014/main" id="{7CEA896D-F819-41D0-9142-DA2672FAD7A4}"/>
              </a:ext>
            </a:extLst>
          </p:cNvPr>
          <p:cNvSpPr/>
          <p:nvPr/>
        </p:nvSpPr>
        <p:spPr>
          <a:xfrm>
            <a:off x="1358361" y="2772239"/>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 xmlns:a16="http://schemas.microsoft.com/office/drawing/2014/main" id="{F69A4099-41C4-4202-814C-E9A25637256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70355" y="2422519"/>
            <a:ext cx="1924643" cy="917631"/>
          </a:xfrm>
          <a:prstGeom prst="rect">
            <a:avLst/>
          </a:prstGeom>
        </p:spPr>
      </p:pic>
      <p:sp>
        <p:nvSpPr>
          <p:cNvPr id="71" name="Rectangle 70">
            <a:extLst>
              <a:ext uri="{FF2B5EF4-FFF2-40B4-BE49-F238E27FC236}">
                <a16:creationId xmlns="" xmlns:a16="http://schemas.microsoft.com/office/drawing/2014/main" id="{8BCED1CB-0824-4DB0-A5E4-7FD368D2FA68}"/>
              </a:ext>
            </a:extLst>
          </p:cNvPr>
          <p:cNvSpPr/>
          <p:nvPr/>
        </p:nvSpPr>
        <p:spPr>
          <a:xfrm>
            <a:off x="4249608" y="2457884"/>
            <a:ext cx="3139463" cy="77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A medicine or treatment that cures or relieves, antidote. </a:t>
            </a:r>
          </a:p>
        </p:txBody>
      </p:sp>
      <p:sp>
        <p:nvSpPr>
          <p:cNvPr id="72" name="Flowchart: Process 71">
            <a:extLst>
              <a:ext uri="{FF2B5EF4-FFF2-40B4-BE49-F238E27FC236}">
                <a16:creationId xmlns="" xmlns:a16="http://schemas.microsoft.com/office/drawing/2014/main" id="{18B56B72-E9B4-4454-9CD5-C69B6F32B909}"/>
              </a:ext>
            </a:extLst>
          </p:cNvPr>
          <p:cNvSpPr/>
          <p:nvPr/>
        </p:nvSpPr>
        <p:spPr>
          <a:xfrm>
            <a:off x="244681" y="3583838"/>
            <a:ext cx="755750"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Vend  </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73" name="Right Arrow 32">
            <a:extLst>
              <a:ext uri="{FF2B5EF4-FFF2-40B4-BE49-F238E27FC236}">
                <a16:creationId xmlns="" xmlns:a16="http://schemas.microsoft.com/office/drawing/2014/main" id="{BA26D397-1629-4FE3-ABD1-532208ECAEF8}"/>
              </a:ext>
            </a:extLst>
          </p:cNvPr>
          <p:cNvSpPr/>
          <p:nvPr/>
        </p:nvSpPr>
        <p:spPr>
          <a:xfrm>
            <a:off x="1343832" y="3787185"/>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8" name="Picture 77">
            <a:extLst>
              <a:ext uri="{FF2B5EF4-FFF2-40B4-BE49-F238E27FC236}">
                <a16:creationId xmlns="" xmlns:a16="http://schemas.microsoft.com/office/drawing/2014/main" id="{02BD7A8D-6B61-463B-BD51-EB047FEF8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355" y="3465861"/>
            <a:ext cx="1935338" cy="963857"/>
          </a:xfrm>
          <a:prstGeom prst="rect">
            <a:avLst/>
          </a:prstGeom>
        </p:spPr>
      </p:pic>
      <p:sp>
        <p:nvSpPr>
          <p:cNvPr id="26" name="Rectangle 25">
            <a:extLst>
              <a:ext uri="{FF2B5EF4-FFF2-40B4-BE49-F238E27FC236}">
                <a16:creationId xmlns="" xmlns:a16="http://schemas.microsoft.com/office/drawing/2014/main" id="{D1F0D731-6B8F-4E31-B9C4-3CE3B3EA1D89}"/>
              </a:ext>
            </a:extLst>
          </p:cNvPr>
          <p:cNvSpPr/>
          <p:nvPr/>
        </p:nvSpPr>
        <p:spPr>
          <a:xfrm>
            <a:off x="4288130" y="3722268"/>
            <a:ext cx="1918198" cy="412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To sell a hawker. </a:t>
            </a:r>
          </a:p>
        </p:txBody>
      </p:sp>
      <p:sp>
        <p:nvSpPr>
          <p:cNvPr id="28" name="Flowchart: Process 27">
            <a:extLst>
              <a:ext uri="{FF2B5EF4-FFF2-40B4-BE49-F238E27FC236}">
                <a16:creationId xmlns="" xmlns:a16="http://schemas.microsoft.com/office/drawing/2014/main" id="{D064ABC9-0B4E-4847-9580-62A9A9368E14}"/>
              </a:ext>
            </a:extLst>
          </p:cNvPr>
          <p:cNvSpPr/>
          <p:nvPr/>
        </p:nvSpPr>
        <p:spPr>
          <a:xfrm>
            <a:off x="244678" y="4682276"/>
            <a:ext cx="755750"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Heal  </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29" name="Right Arrow 32">
            <a:extLst>
              <a:ext uri="{FF2B5EF4-FFF2-40B4-BE49-F238E27FC236}">
                <a16:creationId xmlns="" xmlns:a16="http://schemas.microsoft.com/office/drawing/2014/main" id="{D864FDDB-A47E-4215-B883-1B809FA1B289}"/>
              </a:ext>
            </a:extLst>
          </p:cNvPr>
          <p:cNvSpPr/>
          <p:nvPr/>
        </p:nvSpPr>
        <p:spPr>
          <a:xfrm>
            <a:off x="1358027" y="4885623"/>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 xmlns:a16="http://schemas.microsoft.com/office/drawing/2014/main" id="{59235482-FEB7-4B18-8059-2AF48693993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68916" y="4507773"/>
            <a:ext cx="1924643" cy="1013458"/>
          </a:xfrm>
          <a:prstGeom prst="rect">
            <a:avLst/>
          </a:prstGeom>
        </p:spPr>
      </p:pic>
      <p:sp>
        <p:nvSpPr>
          <p:cNvPr id="31" name="Rectangle 30">
            <a:extLst>
              <a:ext uri="{FF2B5EF4-FFF2-40B4-BE49-F238E27FC236}">
                <a16:creationId xmlns="" xmlns:a16="http://schemas.microsoft.com/office/drawing/2014/main" id="{ECE7DA7C-D3EF-41F4-B27F-E0EEF27AEB5C}"/>
              </a:ext>
            </a:extLst>
          </p:cNvPr>
          <p:cNvSpPr/>
          <p:nvPr/>
        </p:nvSpPr>
        <p:spPr>
          <a:xfrm>
            <a:off x="4249607" y="4732475"/>
            <a:ext cx="2825477" cy="604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To make or become sound. </a:t>
            </a:r>
          </a:p>
        </p:txBody>
      </p:sp>
      <p:sp>
        <p:nvSpPr>
          <p:cNvPr id="33" name="Flowchart: Process 32">
            <a:extLst>
              <a:ext uri="{FF2B5EF4-FFF2-40B4-BE49-F238E27FC236}">
                <a16:creationId xmlns="" xmlns:a16="http://schemas.microsoft.com/office/drawing/2014/main" id="{B8E7EC83-0322-4E3F-8124-CFD762922DE8}"/>
              </a:ext>
            </a:extLst>
          </p:cNvPr>
          <p:cNvSpPr/>
          <p:nvPr/>
        </p:nvSpPr>
        <p:spPr>
          <a:xfrm>
            <a:off x="244678" y="5675220"/>
            <a:ext cx="1032329" cy="59599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Talisman  </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35" name="Right Arrow 32">
            <a:extLst>
              <a:ext uri="{FF2B5EF4-FFF2-40B4-BE49-F238E27FC236}">
                <a16:creationId xmlns="" xmlns:a16="http://schemas.microsoft.com/office/drawing/2014/main" id="{7671B836-EDA7-40EC-B72B-6475B3891D1C}"/>
              </a:ext>
            </a:extLst>
          </p:cNvPr>
          <p:cNvSpPr/>
          <p:nvPr/>
        </p:nvSpPr>
        <p:spPr>
          <a:xfrm>
            <a:off x="1343832" y="5878567"/>
            <a:ext cx="353291" cy="29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 xmlns:a16="http://schemas.microsoft.com/office/drawing/2014/main" id="{2C184B36-2A04-41F4-951A-B5B2FD2FC2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8916" y="5610549"/>
            <a:ext cx="1924643" cy="921320"/>
          </a:xfrm>
          <a:prstGeom prst="rect">
            <a:avLst/>
          </a:prstGeom>
        </p:spPr>
      </p:pic>
      <p:sp>
        <p:nvSpPr>
          <p:cNvPr id="37" name="Rectangle 36">
            <a:extLst>
              <a:ext uri="{FF2B5EF4-FFF2-40B4-BE49-F238E27FC236}">
                <a16:creationId xmlns="" xmlns:a16="http://schemas.microsoft.com/office/drawing/2014/main" id="{A412C4F3-DD98-4A73-AD40-0FC2805E1911}"/>
              </a:ext>
            </a:extLst>
          </p:cNvPr>
          <p:cNvSpPr/>
          <p:nvPr/>
        </p:nvSpPr>
        <p:spPr>
          <a:xfrm>
            <a:off x="4249607" y="5786829"/>
            <a:ext cx="4401270" cy="48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An object thought to act as good fortune </a:t>
            </a:r>
          </a:p>
        </p:txBody>
      </p:sp>
    </p:spTree>
    <p:extLst>
      <p:ext uri="{BB962C8B-B14F-4D97-AF65-F5344CB8AC3E}">
        <p14:creationId xmlns:p14="http://schemas.microsoft.com/office/powerpoint/2010/main" val="25190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anim calcmode="lin" valueType="num">
                                      <p:cBhvr>
                                        <p:cTn id="71" dur="1000" fill="hold"/>
                                        <p:tgtEl>
                                          <p:spTgt spid="78"/>
                                        </p:tgtEl>
                                        <p:attrNameLst>
                                          <p:attrName>ppt_x</p:attrName>
                                        </p:attrNameLst>
                                      </p:cBhvr>
                                      <p:tavLst>
                                        <p:tav tm="0">
                                          <p:val>
                                            <p:strVal val="#ppt_x"/>
                                          </p:val>
                                        </p:tav>
                                        <p:tav tm="100000">
                                          <p:val>
                                            <p:strVal val="#ppt_x"/>
                                          </p:val>
                                        </p:tav>
                                      </p:tavLst>
                                    </p:anim>
                                    <p:anim calcmode="lin" valueType="num">
                                      <p:cBhvr>
                                        <p:cTn id="7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1000" fill="hold"/>
                                        <p:tgtEl>
                                          <p:spTgt spid="30"/>
                                        </p:tgtEl>
                                        <p:attrNameLst>
                                          <p:attrName>ppt_w</p:attrName>
                                        </p:attrNameLst>
                                      </p:cBhvr>
                                      <p:tavLst>
                                        <p:tav tm="0">
                                          <p:val>
                                            <p:strVal val="#ppt_w*0.70"/>
                                          </p:val>
                                        </p:tav>
                                        <p:tav tm="100000">
                                          <p:val>
                                            <p:strVal val="#ppt_w"/>
                                          </p:val>
                                        </p:tav>
                                      </p:tavLst>
                                    </p:anim>
                                    <p:anim calcmode="lin" valueType="num">
                                      <p:cBhvr>
                                        <p:cTn id="92" dur="1000" fill="hold"/>
                                        <p:tgtEl>
                                          <p:spTgt spid="30"/>
                                        </p:tgtEl>
                                        <p:attrNameLst>
                                          <p:attrName>ppt_h</p:attrName>
                                        </p:attrNameLst>
                                      </p:cBhvr>
                                      <p:tavLst>
                                        <p:tav tm="0">
                                          <p:val>
                                            <p:strVal val="#ppt_h"/>
                                          </p:val>
                                        </p:tav>
                                        <p:tav tm="100000">
                                          <p:val>
                                            <p:strVal val="#ppt_h"/>
                                          </p:val>
                                        </p:tav>
                                      </p:tavLst>
                                    </p:anim>
                                    <p:animEffect transition="in" filter="fade">
                                      <p:cBhvr>
                                        <p:cTn id="93" dur="10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500" fill="hold"/>
                                        <p:tgtEl>
                                          <p:spTgt spid="31"/>
                                        </p:tgtEl>
                                        <p:attrNameLst>
                                          <p:attrName>ppt_w</p:attrName>
                                        </p:attrNameLst>
                                      </p:cBhvr>
                                      <p:tavLst>
                                        <p:tav tm="0">
                                          <p:val>
                                            <p:fltVal val="0"/>
                                          </p:val>
                                        </p:tav>
                                        <p:tav tm="100000">
                                          <p:val>
                                            <p:strVal val="#ppt_w"/>
                                          </p:val>
                                        </p:tav>
                                      </p:tavLst>
                                    </p:anim>
                                    <p:anim calcmode="lin" valueType="num">
                                      <p:cBhvr>
                                        <p:cTn id="9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3" presetClass="entr" presetSubtype="16"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plus(in)">
                                      <p:cBhvr>
                                        <p:cTn id="112" dur="20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4" grpId="0" animBg="1"/>
      <p:bldP spid="54" grpId="0"/>
      <p:bldP spid="55" grpId="0"/>
      <p:bldP spid="56" grpId="0" animBg="1"/>
      <p:bldP spid="71" grpId="0"/>
      <p:bldP spid="72" grpId="0"/>
      <p:bldP spid="73" grpId="0" animBg="1"/>
      <p:bldP spid="26" grpId="0"/>
      <p:bldP spid="28" grpId="0"/>
      <p:bldP spid="29" grpId="0" animBg="1"/>
      <p:bldP spid="31" grpId="0"/>
      <p:bldP spid="33" grpId="0"/>
      <p:bldP spid="35" grpId="0" animBg="1"/>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1069</Words>
  <Application>Microsoft Office PowerPoint</Application>
  <PresentationFormat>On-screen Show (4:3)</PresentationFormat>
  <Paragraphs>111</Paragraphs>
  <Slides>21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cp:revision>
  <dcterms:created xsi:type="dcterms:W3CDTF">2020-06-26T04:27:48Z</dcterms:created>
  <dcterms:modified xsi:type="dcterms:W3CDTF">2020-06-26T06:13:12Z</dcterms:modified>
</cp:coreProperties>
</file>