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87" r:id="rId2"/>
    <p:sldId id="278" r:id="rId3"/>
    <p:sldId id="279" r:id="rId4"/>
    <p:sldId id="280" r:id="rId5"/>
    <p:sldId id="283" r:id="rId6"/>
    <p:sldId id="257" r:id="rId7"/>
    <p:sldId id="258" r:id="rId8"/>
    <p:sldId id="285" r:id="rId9"/>
    <p:sldId id="286" r:id="rId10"/>
    <p:sldId id="290" r:id="rId11"/>
    <p:sldId id="291" r:id="rId12"/>
    <p:sldId id="284" r:id="rId13"/>
    <p:sldId id="262" r:id="rId14"/>
    <p:sldId id="261" r:id="rId15"/>
    <p:sldId id="263" r:id="rId16"/>
    <p:sldId id="292" r:id="rId17"/>
    <p:sldId id="265" r:id="rId18"/>
    <p:sldId id="266" r:id="rId19"/>
    <p:sldId id="267" r:id="rId20"/>
    <p:sldId id="282" r:id="rId21"/>
    <p:sldId id="268" r:id="rId22"/>
    <p:sldId id="288" r:id="rId23"/>
    <p:sldId id="289" r:id="rId24"/>
    <p:sldId id="273" r:id="rId25"/>
    <p:sldId id="281" r:id="rId26"/>
  </p:sldIdLst>
  <p:sldSz cx="11430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87661" autoAdjust="0"/>
  </p:normalViewPr>
  <p:slideViewPr>
    <p:cSldViewPr snapToGrid="0">
      <p:cViewPr varScale="1">
        <p:scale>
          <a:sx n="65" d="100"/>
          <a:sy n="65" d="100"/>
        </p:scale>
        <p:origin x="10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6ECE6-3426-4042-BCE5-6AE4C9E50550}" type="datetimeFigureOut">
              <a:rPr lang="en-US" smtClean="0"/>
              <a:t>3/27/2020</a:t>
            </a:fld>
            <a:endParaRPr lang="en-US"/>
          </a:p>
        </p:txBody>
      </p:sp>
      <p:sp>
        <p:nvSpPr>
          <p:cNvPr id="4" name="Slide Image Placeholder 3"/>
          <p:cNvSpPr>
            <a:spLocks noGrp="1" noRot="1" noChangeAspect="1"/>
          </p:cNvSpPr>
          <p:nvPr>
            <p:ph type="sldImg" idx="2"/>
          </p:nvPr>
        </p:nvSpPr>
        <p:spPr>
          <a:xfrm>
            <a:off x="857250" y="1143000"/>
            <a:ext cx="51435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D02B41-EB8F-4878-959B-19E5CB4301F6}" type="slidenum">
              <a:rPr lang="en-US" smtClean="0"/>
              <a:t>‹#›</a:t>
            </a:fld>
            <a:endParaRPr lang="en-US"/>
          </a:p>
        </p:txBody>
      </p:sp>
    </p:spTree>
    <p:extLst>
      <p:ext uri="{BB962C8B-B14F-4D97-AF65-F5344CB8AC3E}">
        <p14:creationId xmlns:p14="http://schemas.microsoft.com/office/powerpoint/2010/main" val="2737003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9D02B41-EB8F-4878-959B-19E5CB4301F6}" type="slidenum">
              <a:rPr lang="en-US" smtClean="0"/>
              <a:t>1</a:t>
            </a:fld>
            <a:endParaRPr lang="en-US"/>
          </a:p>
        </p:txBody>
      </p:sp>
    </p:spTree>
    <p:extLst>
      <p:ext uri="{BB962C8B-B14F-4D97-AF65-F5344CB8AC3E}">
        <p14:creationId xmlns:p14="http://schemas.microsoft.com/office/powerpoint/2010/main" val="951982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ক্যাপশন</a:t>
            </a:r>
            <a:r>
              <a:rPr lang="bn-BD" baseline="0" dirty="0"/>
              <a:t> আসার আগে ছবি দেখে উত্তর নেওয়ার  চেষ্টা করতে হবে। </a:t>
            </a:r>
            <a:r>
              <a:rPr lang="bn-IN" baseline="0" dirty="0"/>
              <a:t> </a:t>
            </a:r>
            <a:endParaRPr lang="en-US" dirty="0"/>
          </a:p>
        </p:txBody>
      </p:sp>
      <p:sp>
        <p:nvSpPr>
          <p:cNvPr id="4" name="Slide Number Placeholder 3"/>
          <p:cNvSpPr>
            <a:spLocks noGrp="1"/>
          </p:cNvSpPr>
          <p:nvPr>
            <p:ph type="sldNum" sz="quarter" idx="5"/>
          </p:nvPr>
        </p:nvSpPr>
        <p:spPr/>
        <p:txBody>
          <a:bodyPr/>
          <a:lstStyle/>
          <a:p>
            <a:fld id="{09D02B41-EB8F-4878-959B-19E5CB4301F6}" type="slidenum">
              <a:rPr lang="en-US" smtClean="0"/>
              <a:t>10</a:t>
            </a:fld>
            <a:endParaRPr lang="en-US"/>
          </a:p>
        </p:txBody>
      </p:sp>
    </p:spTree>
    <p:extLst>
      <p:ext uri="{BB962C8B-B14F-4D97-AF65-F5344CB8AC3E}">
        <p14:creationId xmlns:p14="http://schemas.microsoft.com/office/powerpoint/2010/main" val="3802392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ক্যাপশন</a:t>
            </a:r>
            <a:r>
              <a:rPr lang="bn-BD" baseline="0" dirty="0"/>
              <a:t> আসার আগে ছবি দেখে উত্তর নেওয়ার  চেষ্টা করতে হবে। </a:t>
            </a:r>
            <a:r>
              <a:rPr lang="bn-IN" baseline="0" dirty="0"/>
              <a:t> </a:t>
            </a:r>
            <a:endParaRPr lang="en-US" dirty="0"/>
          </a:p>
        </p:txBody>
      </p:sp>
      <p:sp>
        <p:nvSpPr>
          <p:cNvPr id="4" name="Slide Number Placeholder 3"/>
          <p:cNvSpPr>
            <a:spLocks noGrp="1"/>
          </p:cNvSpPr>
          <p:nvPr>
            <p:ph type="sldNum" sz="quarter" idx="5"/>
          </p:nvPr>
        </p:nvSpPr>
        <p:spPr/>
        <p:txBody>
          <a:bodyPr/>
          <a:lstStyle/>
          <a:p>
            <a:fld id="{09D02B41-EB8F-4878-959B-19E5CB4301F6}" type="slidenum">
              <a:rPr lang="en-US" smtClean="0"/>
              <a:t>11</a:t>
            </a:fld>
            <a:endParaRPr lang="en-US"/>
          </a:p>
        </p:txBody>
      </p:sp>
    </p:spTree>
    <p:extLst>
      <p:ext uri="{BB962C8B-B14F-4D97-AF65-F5344CB8AC3E}">
        <p14:creationId xmlns:p14="http://schemas.microsoft.com/office/powerpoint/2010/main" val="2915677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dirty="0"/>
              <a:t>ক্যাপশন</a:t>
            </a:r>
            <a:r>
              <a:rPr lang="bn-BD" baseline="0" dirty="0"/>
              <a:t> আসার আগে ছবি দেখে উত্তর নেওয়ার  চেষ্টা করতে হবে। </a:t>
            </a:r>
            <a:r>
              <a:rPr lang="bn-IN" baseline="0" dirty="0"/>
              <a:t>বিভিন্ন নামের উপর ক্লিক করে স্থানের সাথে পরিচিতি করিয়ে দেওয়া যেতে পারে। </a:t>
            </a:r>
            <a:endParaRPr lang="en-US" sz="1200" dirty="0">
              <a:effectLst>
                <a:glow rad="228600">
                  <a:schemeClr val="accent2">
                    <a:satMod val="175000"/>
                    <a:alpha val="40000"/>
                  </a:schemeClr>
                </a:glow>
              </a:effectLst>
              <a:latin typeface="Saroda" pitchFamily="2" charset="0"/>
            </a:endParaRPr>
          </a:p>
          <a:p>
            <a:endParaRPr lang="en-US" dirty="0"/>
          </a:p>
        </p:txBody>
      </p:sp>
      <p:sp>
        <p:nvSpPr>
          <p:cNvPr id="4" name="Slide Number Placeholder 3"/>
          <p:cNvSpPr>
            <a:spLocks noGrp="1"/>
          </p:cNvSpPr>
          <p:nvPr>
            <p:ph type="sldNum" sz="quarter" idx="5"/>
          </p:nvPr>
        </p:nvSpPr>
        <p:spPr/>
        <p:txBody>
          <a:bodyPr/>
          <a:lstStyle/>
          <a:p>
            <a:fld id="{09D02B41-EB8F-4878-959B-19E5CB4301F6}" type="slidenum">
              <a:rPr lang="en-US" smtClean="0"/>
              <a:t>12</a:t>
            </a:fld>
            <a:endParaRPr lang="en-US"/>
          </a:p>
        </p:txBody>
      </p:sp>
    </p:spTree>
    <p:extLst>
      <p:ext uri="{BB962C8B-B14F-4D97-AF65-F5344CB8AC3E}">
        <p14:creationId xmlns:p14="http://schemas.microsoft.com/office/powerpoint/2010/main" val="2167048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dirty="0"/>
              <a:t>ক্যাপশন</a:t>
            </a:r>
            <a:r>
              <a:rPr lang="bn-BD" baseline="0" dirty="0"/>
              <a:t> আসার আগে ছবি দেখে উত্তর নেওয়ার  চেষ্টা করতে হবে। </a:t>
            </a:r>
            <a:endParaRPr lang="en-US" sz="1200" dirty="0">
              <a:effectLst>
                <a:glow rad="228600">
                  <a:schemeClr val="accent2">
                    <a:satMod val="175000"/>
                    <a:alpha val="40000"/>
                  </a:schemeClr>
                </a:glow>
              </a:effectLst>
              <a:latin typeface="Saroda" pitchFamily="2" charset="0"/>
            </a:endParaRPr>
          </a:p>
        </p:txBody>
      </p:sp>
      <p:sp>
        <p:nvSpPr>
          <p:cNvPr id="4" name="Slide Number Placeholder 3"/>
          <p:cNvSpPr>
            <a:spLocks noGrp="1"/>
          </p:cNvSpPr>
          <p:nvPr>
            <p:ph type="sldNum" sz="quarter" idx="5"/>
          </p:nvPr>
        </p:nvSpPr>
        <p:spPr/>
        <p:txBody>
          <a:bodyPr/>
          <a:lstStyle/>
          <a:p>
            <a:fld id="{09D02B41-EB8F-4878-959B-19E5CB4301F6}" type="slidenum">
              <a:rPr lang="en-US" smtClean="0"/>
              <a:t>13</a:t>
            </a:fld>
            <a:endParaRPr lang="en-US"/>
          </a:p>
        </p:txBody>
      </p:sp>
    </p:spTree>
    <p:extLst>
      <p:ext uri="{BB962C8B-B14F-4D97-AF65-F5344CB8AC3E}">
        <p14:creationId xmlns:p14="http://schemas.microsoft.com/office/powerpoint/2010/main" val="557246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dirty="0"/>
              <a:t>ছবি</a:t>
            </a:r>
            <a:r>
              <a:rPr lang="bn-BD" baseline="0" dirty="0"/>
              <a:t> দেখে যেন বুঝতে পারে কি উত্তর হতে পারে এ জন্য এ ছবি দেওয়া। একজনের খাতা অন্যের মাধ্যমে মূল্যায়ন করে নেওয়া যেতে পারে। </a:t>
            </a:r>
            <a:endParaRPr lang="en-US" dirty="0"/>
          </a:p>
        </p:txBody>
      </p:sp>
      <p:sp>
        <p:nvSpPr>
          <p:cNvPr id="4" name="Slide Number Placeholder 3"/>
          <p:cNvSpPr>
            <a:spLocks noGrp="1"/>
          </p:cNvSpPr>
          <p:nvPr>
            <p:ph type="sldNum" sz="quarter" idx="5"/>
          </p:nvPr>
        </p:nvSpPr>
        <p:spPr/>
        <p:txBody>
          <a:bodyPr/>
          <a:lstStyle/>
          <a:p>
            <a:fld id="{09D02B41-EB8F-4878-959B-19E5CB4301F6}" type="slidenum">
              <a:rPr lang="en-US" smtClean="0"/>
              <a:t>14</a:t>
            </a:fld>
            <a:endParaRPr lang="en-US"/>
          </a:p>
        </p:txBody>
      </p:sp>
    </p:spTree>
    <p:extLst>
      <p:ext uri="{BB962C8B-B14F-4D97-AF65-F5344CB8AC3E}">
        <p14:creationId xmlns:p14="http://schemas.microsoft.com/office/powerpoint/2010/main" val="3959414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dirty="0"/>
              <a:t>ক্যাপশন</a:t>
            </a:r>
            <a:r>
              <a:rPr lang="bn-BD" baseline="0" dirty="0"/>
              <a:t> আসার আগে ছবি দেখে উত্তর নেওয়ার  চেষ্টা করতে হবে। </a:t>
            </a:r>
            <a:r>
              <a:rPr lang="bn-IN" baseline="0" dirty="0"/>
              <a:t>হাদিস লেখার আগে তিনি যে উল্লেখযোগ্য বিষয় পালন তার বর্ণনা দিতে হবে। </a:t>
            </a:r>
            <a:endParaRPr lang="en-US" sz="1200" dirty="0">
              <a:effectLst>
                <a:glow rad="228600">
                  <a:schemeClr val="accent2">
                    <a:satMod val="175000"/>
                    <a:alpha val="40000"/>
                  </a:schemeClr>
                </a:glow>
              </a:effectLst>
              <a:latin typeface="Saroda" pitchFamily="2" charset="0"/>
            </a:endParaRPr>
          </a:p>
          <a:p>
            <a:endParaRPr lang="en-US" dirty="0"/>
          </a:p>
        </p:txBody>
      </p:sp>
      <p:sp>
        <p:nvSpPr>
          <p:cNvPr id="4" name="Slide Number Placeholder 3"/>
          <p:cNvSpPr>
            <a:spLocks noGrp="1"/>
          </p:cNvSpPr>
          <p:nvPr>
            <p:ph type="sldNum" sz="quarter" idx="5"/>
          </p:nvPr>
        </p:nvSpPr>
        <p:spPr/>
        <p:txBody>
          <a:bodyPr/>
          <a:lstStyle/>
          <a:p>
            <a:fld id="{09D02B41-EB8F-4878-959B-19E5CB4301F6}" type="slidenum">
              <a:rPr lang="en-US" smtClean="0"/>
              <a:t>15</a:t>
            </a:fld>
            <a:endParaRPr lang="en-US"/>
          </a:p>
        </p:txBody>
      </p:sp>
    </p:spTree>
    <p:extLst>
      <p:ext uri="{BB962C8B-B14F-4D97-AF65-F5344CB8AC3E}">
        <p14:creationId xmlns:p14="http://schemas.microsoft.com/office/powerpoint/2010/main" val="1320726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sz="1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বাদশা</a:t>
            </a:r>
            <a:r>
              <a:rPr lang="bn-IN" sz="1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খালেদ ইবনে আহমেদের সাথে ইমাম বুখারীর এর বিরোধ এর বর্ণনা দিতে হবে। </a:t>
            </a:r>
            <a:endParaRPr lang="bn-BD" sz="1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09D02B41-EB8F-4878-959B-19E5CB4301F6}" type="slidenum">
              <a:rPr lang="en-US" smtClean="0"/>
              <a:t>16</a:t>
            </a:fld>
            <a:endParaRPr lang="en-US"/>
          </a:p>
        </p:txBody>
      </p:sp>
    </p:spTree>
    <p:extLst>
      <p:ext uri="{BB962C8B-B14F-4D97-AF65-F5344CB8AC3E}">
        <p14:creationId xmlns:p14="http://schemas.microsoft.com/office/powerpoint/2010/main" val="2390064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dirty="0"/>
              <a:t>ক্যাপশন</a:t>
            </a:r>
            <a:r>
              <a:rPr lang="bn-BD" baseline="0" dirty="0"/>
              <a:t> আসার আগে ছবি দেখে উত্তর নেওয়ার  চেষ্টা করতে হবে। </a:t>
            </a:r>
            <a:r>
              <a:rPr lang="bn-IN" baseline="0" dirty="0"/>
              <a:t>মানচিত্রের মাধ্যমে ত্যাগের বিষয়টি স্পষ্ট করে দিতে হবে। </a:t>
            </a:r>
            <a:endParaRPr lang="en-US" sz="1200" dirty="0">
              <a:effectLst>
                <a:glow rad="228600">
                  <a:schemeClr val="accent2">
                    <a:satMod val="175000"/>
                    <a:alpha val="40000"/>
                  </a:schemeClr>
                </a:glow>
              </a:effectLst>
              <a:latin typeface="Saroda" pitchFamily="2" charset="0"/>
            </a:endParaRPr>
          </a:p>
          <a:p>
            <a:endParaRPr lang="en-US" dirty="0"/>
          </a:p>
        </p:txBody>
      </p:sp>
      <p:sp>
        <p:nvSpPr>
          <p:cNvPr id="4" name="Slide Number Placeholder 3"/>
          <p:cNvSpPr>
            <a:spLocks noGrp="1"/>
          </p:cNvSpPr>
          <p:nvPr>
            <p:ph type="sldNum" sz="quarter" idx="5"/>
          </p:nvPr>
        </p:nvSpPr>
        <p:spPr/>
        <p:txBody>
          <a:bodyPr/>
          <a:lstStyle/>
          <a:p>
            <a:fld id="{09D02B41-EB8F-4878-959B-19E5CB4301F6}" type="slidenum">
              <a:rPr lang="en-US" smtClean="0"/>
              <a:t>17</a:t>
            </a:fld>
            <a:endParaRPr lang="en-US"/>
          </a:p>
        </p:txBody>
      </p:sp>
    </p:spTree>
    <p:extLst>
      <p:ext uri="{BB962C8B-B14F-4D97-AF65-F5344CB8AC3E}">
        <p14:creationId xmlns:p14="http://schemas.microsoft.com/office/powerpoint/2010/main" val="1410217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dirty="0"/>
              <a:t>ছবি</a:t>
            </a:r>
            <a:r>
              <a:rPr lang="bn-BD" baseline="0" dirty="0"/>
              <a:t> দেখে যেন বুঝতে পারে কি উত্তর হতে পারে এ জন্য এ ছবি দেওয়া। একজনের খাতা অন্যের মাধ্যমে মূল্যায়ন করে নেওয়া যেতে পারে। </a:t>
            </a:r>
            <a:r>
              <a:rPr lang="bn-BD" sz="1200" baseline="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dirty="0"/>
          </a:p>
        </p:txBody>
      </p:sp>
      <p:sp>
        <p:nvSpPr>
          <p:cNvPr id="4" name="Slide Number Placeholder 3"/>
          <p:cNvSpPr>
            <a:spLocks noGrp="1"/>
          </p:cNvSpPr>
          <p:nvPr>
            <p:ph type="sldNum" sz="quarter" idx="5"/>
          </p:nvPr>
        </p:nvSpPr>
        <p:spPr/>
        <p:txBody>
          <a:bodyPr/>
          <a:lstStyle/>
          <a:p>
            <a:fld id="{09D02B41-EB8F-4878-959B-19E5CB4301F6}" type="slidenum">
              <a:rPr lang="en-US" smtClean="0"/>
              <a:t>18</a:t>
            </a:fld>
            <a:endParaRPr lang="en-US"/>
          </a:p>
        </p:txBody>
      </p:sp>
    </p:spTree>
    <p:extLst>
      <p:ext uri="{BB962C8B-B14F-4D97-AF65-F5344CB8AC3E}">
        <p14:creationId xmlns:p14="http://schemas.microsoft.com/office/powerpoint/2010/main" val="2347780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dirty="0"/>
              <a:t>ক্যাপশন</a:t>
            </a:r>
            <a:r>
              <a:rPr lang="bn-BD" baseline="0" dirty="0"/>
              <a:t> আসার আগে ছবি দেখে উত্তর নেওয়ার  চেষ্টা করতে হবে। </a:t>
            </a:r>
            <a:endParaRPr lang="en-US" sz="1200" dirty="0">
              <a:effectLst>
                <a:glow rad="228600">
                  <a:schemeClr val="accent2">
                    <a:satMod val="175000"/>
                    <a:alpha val="40000"/>
                  </a:schemeClr>
                </a:glow>
              </a:effectLst>
              <a:latin typeface="Saroda" pitchFamily="2" charset="0"/>
            </a:endParaRPr>
          </a:p>
        </p:txBody>
      </p:sp>
      <p:sp>
        <p:nvSpPr>
          <p:cNvPr id="4" name="Slide Number Placeholder 3"/>
          <p:cNvSpPr>
            <a:spLocks noGrp="1"/>
          </p:cNvSpPr>
          <p:nvPr>
            <p:ph type="sldNum" sz="quarter" idx="5"/>
          </p:nvPr>
        </p:nvSpPr>
        <p:spPr/>
        <p:txBody>
          <a:bodyPr/>
          <a:lstStyle/>
          <a:p>
            <a:fld id="{09D02B41-EB8F-4878-959B-19E5CB4301F6}" type="slidenum">
              <a:rPr lang="en-US" smtClean="0"/>
              <a:t>19</a:t>
            </a:fld>
            <a:endParaRPr lang="en-US"/>
          </a:p>
        </p:txBody>
      </p:sp>
    </p:spTree>
    <p:extLst>
      <p:ext uri="{BB962C8B-B14F-4D97-AF65-F5344CB8AC3E}">
        <p14:creationId xmlns:p14="http://schemas.microsoft.com/office/powerpoint/2010/main" val="26492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1143000"/>
            <a:ext cx="51435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76D302-91B2-4B0A-963A-B879AB9C5920}" type="slidenum">
              <a:rPr lang="en-US" smtClean="0"/>
              <a:t>2</a:t>
            </a:fld>
            <a:endParaRPr lang="en-US"/>
          </a:p>
        </p:txBody>
      </p:sp>
    </p:spTree>
    <p:extLst>
      <p:ext uri="{BB962C8B-B14F-4D97-AF65-F5344CB8AC3E}">
        <p14:creationId xmlns:p14="http://schemas.microsoft.com/office/powerpoint/2010/main" val="3372489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dirty="0"/>
              <a:t>ক্যাপশন</a:t>
            </a:r>
            <a:r>
              <a:rPr lang="bn-BD" baseline="0" dirty="0"/>
              <a:t> আসার আগে ছবি দেখে উত্তর নেওয়ার  চেষ্টা করতে হবে। </a:t>
            </a:r>
            <a:r>
              <a:rPr lang="bn-IN" baseline="0" dirty="0"/>
              <a:t>কয়েকজন ইমাম বুখারীর প্রশিদ্ধ ছাত্রের নাম বলা যেতে পারে। </a:t>
            </a:r>
            <a:endParaRPr lang="en-US" sz="1200" dirty="0">
              <a:effectLst>
                <a:glow rad="228600">
                  <a:schemeClr val="accent2">
                    <a:satMod val="175000"/>
                    <a:alpha val="40000"/>
                  </a:schemeClr>
                </a:glow>
              </a:effectLst>
              <a:latin typeface="Saroda" pitchFamily="2" charset="0"/>
            </a:endParaRPr>
          </a:p>
          <a:p>
            <a:endParaRPr lang="en-US" dirty="0"/>
          </a:p>
        </p:txBody>
      </p:sp>
      <p:sp>
        <p:nvSpPr>
          <p:cNvPr id="4" name="Slide Number Placeholder 3"/>
          <p:cNvSpPr>
            <a:spLocks noGrp="1"/>
          </p:cNvSpPr>
          <p:nvPr>
            <p:ph type="sldNum" sz="quarter" idx="5"/>
          </p:nvPr>
        </p:nvSpPr>
        <p:spPr/>
        <p:txBody>
          <a:bodyPr/>
          <a:lstStyle/>
          <a:p>
            <a:fld id="{09D02B41-EB8F-4878-959B-19E5CB4301F6}" type="slidenum">
              <a:rPr lang="en-US" smtClean="0"/>
              <a:t>20</a:t>
            </a:fld>
            <a:endParaRPr lang="en-US"/>
          </a:p>
        </p:txBody>
      </p:sp>
    </p:spTree>
    <p:extLst>
      <p:ext uri="{BB962C8B-B14F-4D97-AF65-F5344CB8AC3E}">
        <p14:creationId xmlns:p14="http://schemas.microsoft.com/office/powerpoint/2010/main" val="981029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dirty="0"/>
              <a:t>দলে</a:t>
            </a:r>
            <a:r>
              <a:rPr lang="bn-BD" baseline="0" dirty="0"/>
              <a:t> ভাগ করার ক্ষেত্রে আমার পরামর্শ ক্লাশ শুরুর আগে এটা করতে হবে এবং একজন দলনেতা নিযুক্ত করতে হবে। সেক্ষেত্রে প্রতি দলে সমান সংখ্যক শিক্ষার্থী রাখতে হবে এবং জোড় হতে হবে । যেমন ৪,৬,৮ ১০ জন। </a:t>
            </a:r>
            <a:r>
              <a:rPr lang="bn-BD" dirty="0"/>
              <a:t>কাজ শেষে </a:t>
            </a:r>
            <a:r>
              <a:rPr lang="bn-BD" baseline="0" dirty="0"/>
              <a:t>খাতা পরিবর্তনের মাধ্যমে  শিক্ষার্থীদের দ্বারা মূল্যায়ন করে নেওয়া যেতে পারে । উত্তর যেমন হতে পারে-জনসচেতনতা সৃষ্টি, ধর্মীয় মূল্যবোধ জাগ্রত করণ। </a:t>
            </a:r>
            <a:r>
              <a:rPr lang="bn-IN" baseline="0" dirty="0"/>
              <a:t> দলগত কাজে সময় না থাকলে স্লাইটটি হাইট করে রাখা যেতে পারে। </a:t>
            </a:r>
            <a:endParaRPr lang="en-US" dirty="0"/>
          </a:p>
        </p:txBody>
      </p:sp>
      <p:sp>
        <p:nvSpPr>
          <p:cNvPr id="4" name="Slide Number Placeholder 3"/>
          <p:cNvSpPr>
            <a:spLocks noGrp="1"/>
          </p:cNvSpPr>
          <p:nvPr>
            <p:ph type="sldNum" sz="quarter" idx="5"/>
          </p:nvPr>
        </p:nvSpPr>
        <p:spPr/>
        <p:txBody>
          <a:bodyPr/>
          <a:lstStyle/>
          <a:p>
            <a:fld id="{09D02B41-EB8F-4878-959B-19E5CB4301F6}" type="slidenum">
              <a:rPr lang="en-US" smtClean="0"/>
              <a:t>21</a:t>
            </a:fld>
            <a:endParaRPr lang="en-US"/>
          </a:p>
        </p:txBody>
      </p:sp>
    </p:spTree>
    <p:extLst>
      <p:ext uri="{BB962C8B-B14F-4D97-AF65-F5344CB8AC3E}">
        <p14:creationId xmlns:p14="http://schemas.microsoft.com/office/powerpoint/2010/main" val="1458248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dirty="0"/>
              <a:t>শিক্ষার্থীদের</a:t>
            </a:r>
            <a:r>
              <a:rPr lang="bn-BD" baseline="0" dirty="0"/>
              <a:t>  দ্বারা মাউস ক্লিক করে নেওয়ার মাধ্যমে উত্তর নেওয়ার চেষ্টা করতে হবে।</a:t>
            </a:r>
            <a:endParaRPr lang="en-US" dirty="0"/>
          </a:p>
        </p:txBody>
      </p:sp>
      <p:sp>
        <p:nvSpPr>
          <p:cNvPr id="4" name="Slide Number Placeholder 3"/>
          <p:cNvSpPr>
            <a:spLocks noGrp="1"/>
          </p:cNvSpPr>
          <p:nvPr>
            <p:ph type="sldNum" sz="quarter" idx="5"/>
          </p:nvPr>
        </p:nvSpPr>
        <p:spPr/>
        <p:txBody>
          <a:bodyPr/>
          <a:lstStyle/>
          <a:p>
            <a:fld id="{09D02B41-EB8F-4878-959B-19E5CB4301F6}" type="slidenum">
              <a:rPr lang="en-US" smtClean="0"/>
              <a:t>22</a:t>
            </a:fld>
            <a:endParaRPr lang="en-US"/>
          </a:p>
        </p:txBody>
      </p:sp>
    </p:spTree>
    <p:extLst>
      <p:ext uri="{BB962C8B-B14F-4D97-AF65-F5344CB8AC3E}">
        <p14:creationId xmlns:p14="http://schemas.microsoft.com/office/powerpoint/2010/main" val="1468675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dirty="0"/>
              <a:t>শিক্ষার্থীদের</a:t>
            </a:r>
            <a:r>
              <a:rPr lang="bn-BD" baseline="0" dirty="0"/>
              <a:t>  দ্বারা মাউস ক্লিক করে নেওয়ার মাধ্যমে উত্তর নেওয়ার চেষ্টা করতে হবে।</a:t>
            </a:r>
            <a:endParaRPr lang="en-US" dirty="0"/>
          </a:p>
        </p:txBody>
      </p:sp>
      <p:sp>
        <p:nvSpPr>
          <p:cNvPr id="4" name="Slide Number Placeholder 3"/>
          <p:cNvSpPr>
            <a:spLocks noGrp="1"/>
          </p:cNvSpPr>
          <p:nvPr>
            <p:ph type="sldNum" sz="quarter" idx="5"/>
          </p:nvPr>
        </p:nvSpPr>
        <p:spPr/>
        <p:txBody>
          <a:bodyPr/>
          <a:lstStyle/>
          <a:p>
            <a:fld id="{09D02B41-EB8F-4878-959B-19E5CB4301F6}" type="slidenum">
              <a:rPr lang="en-US" smtClean="0"/>
              <a:t>23</a:t>
            </a:fld>
            <a:endParaRPr lang="en-US"/>
          </a:p>
        </p:txBody>
      </p:sp>
    </p:spTree>
    <p:extLst>
      <p:ext uri="{BB962C8B-B14F-4D97-AF65-F5344CB8AC3E}">
        <p14:creationId xmlns:p14="http://schemas.microsoft.com/office/powerpoint/2010/main" val="1502087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bn-BD" dirty="0"/>
              <a:t>ছবি</a:t>
            </a:r>
            <a:r>
              <a:rPr lang="bn-BD" baseline="0" dirty="0"/>
              <a:t> শুধু আবহ সৃষ্টির জন্য । </a:t>
            </a:r>
            <a:r>
              <a:rPr lang="bn-BD" dirty="0"/>
              <a:t>বাড়ির কাজ শিক্ষার্থীদের</a:t>
            </a:r>
            <a:r>
              <a:rPr lang="bn-BD" baseline="0" dirty="0"/>
              <a:t> খাতায় লেখে নেওয়া নি</a:t>
            </a:r>
            <a:r>
              <a:rPr lang="bn-IN" baseline="0" dirty="0"/>
              <a:t>শ্চি</a:t>
            </a:r>
            <a:r>
              <a:rPr lang="bn-BD" baseline="0" dirty="0"/>
              <a:t>ত করতে হবে । আগামী দিন এই কাজ দেখতে হবে কয়েক জনের এবং বাকি কাজ দল</a:t>
            </a:r>
            <a:r>
              <a:rPr lang="en-US" baseline="0" dirty="0"/>
              <a:t> </a:t>
            </a:r>
            <a:r>
              <a:rPr lang="bn-BD" baseline="0" dirty="0"/>
              <a:t>নেতার দ্বারা মূল্যায়ন করে নেওয়া যেতে পারে।</a:t>
            </a:r>
            <a:endParaRPr lang="en-US" sz="1600" b="1" dirty="0">
              <a:solidFill>
                <a:srgbClr val="00B050"/>
              </a:solidFill>
              <a:latin typeface="NikoshBAN" pitchFamily="2" charset="0"/>
              <a:cs typeface="NikoshBAN" pitchFamily="2" charset="0"/>
            </a:endParaRPr>
          </a:p>
        </p:txBody>
      </p:sp>
      <p:sp>
        <p:nvSpPr>
          <p:cNvPr id="4" name="Slide Number Placeholder 3"/>
          <p:cNvSpPr>
            <a:spLocks noGrp="1"/>
          </p:cNvSpPr>
          <p:nvPr>
            <p:ph type="sldNum" sz="quarter" idx="5"/>
          </p:nvPr>
        </p:nvSpPr>
        <p:spPr/>
        <p:txBody>
          <a:bodyPr/>
          <a:lstStyle/>
          <a:p>
            <a:fld id="{09D02B41-EB8F-4878-959B-19E5CB4301F6}" type="slidenum">
              <a:rPr lang="en-US" smtClean="0"/>
              <a:t>24</a:t>
            </a:fld>
            <a:endParaRPr lang="en-US"/>
          </a:p>
        </p:txBody>
      </p:sp>
    </p:spTree>
    <p:extLst>
      <p:ext uri="{BB962C8B-B14F-4D97-AF65-F5344CB8AC3E}">
        <p14:creationId xmlns:p14="http://schemas.microsoft.com/office/powerpoint/2010/main" val="3831055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dirty="0"/>
              <a:t>আল্লাহ</a:t>
            </a:r>
            <a:r>
              <a:rPr lang="bn-BD" baseline="0" dirty="0"/>
              <a:t> হাফেজ লেখা আছে  দৃশ্যের উপর। কারণ শিক্ষার্থীদের যেন স্মরণ থাকে আমরা আজ কী পড়ে আসলাম।</a:t>
            </a:r>
            <a:endParaRPr lang="en-US" dirty="0"/>
          </a:p>
        </p:txBody>
      </p:sp>
      <p:sp>
        <p:nvSpPr>
          <p:cNvPr id="4" name="Slide Number Placeholder 3"/>
          <p:cNvSpPr>
            <a:spLocks noGrp="1"/>
          </p:cNvSpPr>
          <p:nvPr>
            <p:ph type="sldNum" sz="quarter" idx="5"/>
          </p:nvPr>
        </p:nvSpPr>
        <p:spPr/>
        <p:txBody>
          <a:bodyPr/>
          <a:lstStyle/>
          <a:p>
            <a:fld id="{09D02B41-EB8F-4878-959B-19E5CB4301F6}" type="slidenum">
              <a:rPr lang="en-US" smtClean="0"/>
              <a:t>25</a:t>
            </a:fld>
            <a:endParaRPr lang="en-US"/>
          </a:p>
        </p:txBody>
      </p:sp>
    </p:spTree>
    <p:extLst>
      <p:ext uri="{BB962C8B-B14F-4D97-AF65-F5344CB8AC3E}">
        <p14:creationId xmlns:p14="http://schemas.microsoft.com/office/powerpoint/2010/main" val="2185286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dirty="0"/>
              <a:t>সম্মানিত</a:t>
            </a:r>
            <a:r>
              <a:rPr lang="bn-BD" baseline="0" dirty="0"/>
              <a:t> শিক্ষকমন্ডলী আপনারা ইচ্ছে করলে এই </a:t>
            </a:r>
            <a:r>
              <a:rPr lang="en-US" baseline="0" dirty="0"/>
              <a:t>slide </a:t>
            </a:r>
            <a:r>
              <a:rPr lang="bn-BD" baseline="0" dirty="0"/>
              <a:t>টি </a:t>
            </a:r>
            <a:r>
              <a:rPr lang="en-US" baseline="0" dirty="0"/>
              <a:t>Hide </a:t>
            </a:r>
            <a:r>
              <a:rPr lang="bn-BD" baseline="0" dirty="0"/>
              <a:t>করে রাখতে পারবেন। </a:t>
            </a:r>
            <a:r>
              <a:rPr lang="en-US" baseline="0" dirty="0"/>
              <a:t>Hide </a:t>
            </a:r>
            <a:r>
              <a:rPr lang="bn-BD" baseline="0" dirty="0"/>
              <a:t>করার পদ্ধতি হলো রিবন বার এর </a:t>
            </a:r>
            <a:r>
              <a:rPr lang="en-US" baseline="0" dirty="0"/>
              <a:t>Slide Show </a:t>
            </a:r>
            <a:r>
              <a:rPr lang="bn-BD" baseline="0" dirty="0"/>
              <a:t>তে ক্লিক করে </a:t>
            </a:r>
            <a:r>
              <a:rPr lang="en-US" baseline="0" dirty="0"/>
              <a:t>Hide Slide </a:t>
            </a:r>
            <a:r>
              <a:rPr lang="bn-BD" baseline="0" dirty="0"/>
              <a:t>এর উপর ক্লিক করলে </a:t>
            </a:r>
            <a:r>
              <a:rPr lang="en-US" baseline="0" dirty="0"/>
              <a:t>hide </a:t>
            </a:r>
            <a:r>
              <a:rPr lang="bn-BD" baseline="0" dirty="0"/>
              <a:t> হয়ে যাবে। এক্ষেত্রে </a:t>
            </a:r>
            <a:r>
              <a:rPr lang="en-US" baseline="0" dirty="0"/>
              <a:t>f5 </a:t>
            </a:r>
            <a:r>
              <a:rPr lang="bn-BD" baseline="0" dirty="0"/>
              <a:t>চেপে </a:t>
            </a:r>
            <a:r>
              <a:rPr lang="en-US" baseline="0" dirty="0"/>
              <a:t>Slide Show </a:t>
            </a:r>
            <a:r>
              <a:rPr lang="bn-BD" baseline="0" dirty="0"/>
              <a:t>করলে </a:t>
            </a:r>
            <a:r>
              <a:rPr lang="en-US" baseline="0" dirty="0"/>
              <a:t>Hide </a:t>
            </a:r>
            <a:r>
              <a:rPr lang="bn-BD" baseline="0" dirty="0"/>
              <a:t>করা </a:t>
            </a:r>
            <a:r>
              <a:rPr lang="en-US" baseline="0" dirty="0"/>
              <a:t>page </a:t>
            </a:r>
            <a:r>
              <a:rPr lang="bn-BD" baseline="0" dirty="0"/>
              <a:t>আর দেখা যাবে না।  </a:t>
            </a:r>
            <a:endParaRPr lang="en-US" dirty="0"/>
          </a:p>
          <a:p>
            <a:endParaRPr lang="en-US" dirty="0"/>
          </a:p>
        </p:txBody>
      </p:sp>
      <p:sp>
        <p:nvSpPr>
          <p:cNvPr id="4" name="Slide Number Placeholder 3"/>
          <p:cNvSpPr>
            <a:spLocks noGrp="1"/>
          </p:cNvSpPr>
          <p:nvPr>
            <p:ph type="sldNum" sz="quarter" idx="5"/>
          </p:nvPr>
        </p:nvSpPr>
        <p:spPr/>
        <p:txBody>
          <a:bodyPr/>
          <a:lstStyle/>
          <a:p>
            <a:fld id="{09D02B41-EB8F-4878-959B-19E5CB4301F6}" type="slidenum">
              <a:rPr lang="en-US" smtClean="0"/>
              <a:t>3</a:t>
            </a:fld>
            <a:endParaRPr lang="en-US"/>
          </a:p>
        </p:txBody>
      </p:sp>
    </p:spTree>
    <p:extLst>
      <p:ext uri="{BB962C8B-B14F-4D97-AF65-F5344CB8AC3E}">
        <p14:creationId xmlns:p14="http://schemas.microsoft.com/office/powerpoint/2010/main" val="162519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dirty="0"/>
              <a:t>শিক্ষার্থীরা</a:t>
            </a:r>
            <a:r>
              <a:rPr lang="bn-BD" baseline="0" dirty="0"/>
              <a:t> বিভিন্ন উত্তর দিবে তা থেকে সঠিক উত্তর গ্রহণ করতে হবে</a:t>
            </a:r>
            <a:r>
              <a:rPr lang="bn-IN" baseline="0" dirty="0"/>
              <a:t> </a:t>
            </a:r>
            <a:r>
              <a:rPr lang="bn-BD" baseline="0" dirty="0"/>
              <a:t>। </a:t>
            </a:r>
            <a:r>
              <a:rPr lang="bn-IN" baseline="0" dirty="0"/>
              <a:t>প্রয়োজনে শিক্ষক ক্লাসে বুখারী শরীফ নিয়ে যাবেন এবং তা দেখাবেন। </a:t>
            </a:r>
            <a:endParaRPr lang="en-US" dirty="0"/>
          </a:p>
          <a:p>
            <a:endParaRPr lang="en-US" dirty="0"/>
          </a:p>
        </p:txBody>
      </p:sp>
      <p:sp>
        <p:nvSpPr>
          <p:cNvPr id="4" name="Slide Number Placeholder 3"/>
          <p:cNvSpPr>
            <a:spLocks noGrp="1"/>
          </p:cNvSpPr>
          <p:nvPr>
            <p:ph type="sldNum" sz="quarter" idx="5"/>
          </p:nvPr>
        </p:nvSpPr>
        <p:spPr/>
        <p:txBody>
          <a:bodyPr/>
          <a:lstStyle/>
          <a:p>
            <a:fld id="{09D02B41-EB8F-4878-959B-19E5CB4301F6}" type="slidenum">
              <a:rPr lang="en-US" smtClean="0"/>
              <a:t>4</a:t>
            </a:fld>
            <a:endParaRPr lang="en-US"/>
          </a:p>
        </p:txBody>
      </p:sp>
    </p:spTree>
    <p:extLst>
      <p:ext uri="{BB962C8B-B14F-4D97-AF65-F5344CB8AC3E}">
        <p14:creationId xmlns:p14="http://schemas.microsoft.com/office/powerpoint/2010/main" val="2661187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dirty="0"/>
              <a:t>শিক্ষার্থীরা</a:t>
            </a:r>
            <a:r>
              <a:rPr lang="bn-BD" baseline="0" dirty="0"/>
              <a:t> বিভিন্ন উত্তর দিবে তা থেকে সঠিক উত্তর গ্রহণ করতে হবে</a:t>
            </a:r>
            <a:r>
              <a:rPr lang="bn-IN" baseline="0" dirty="0"/>
              <a:t> </a:t>
            </a:r>
            <a:r>
              <a:rPr lang="bn-BD" baseline="0" dirty="0"/>
              <a:t>। </a:t>
            </a:r>
            <a:endParaRPr lang="en-US" dirty="0"/>
          </a:p>
        </p:txBody>
      </p:sp>
      <p:sp>
        <p:nvSpPr>
          <p:cNvPr id="4" name="Slide Number Placeholder 3"/>
          <p:cNvSpPr>
            <a:spLocks noGrp="1"/>
          </p:cNvSpPr>
          <p:nvPr>
            <p:ph type="sldNum" sz="quarter" idx="5"/>
          </p:nvPr>
        </p:nvSpPr>
        <p:spPr/>
        <p:txBody>
          <a:bodyPr/>
          <a:lstStyle/>
          <a:p>
            <a:fld id="{09D02B41-EB8F-4878-959B-19E5CB4301F6}" type="slidenum">
              <a:rPr lang="en-US" smtClean="0"/>
              <a:t>5</a:t>
            </a:fld>
            <a:endParaRPr lang="en-US"/>
          </a:p>
        </p:txBody>
      </p:sp>
    </p:spTree>
    <p:extLst>
      <p:ext uri="{BB962C8B-B14F-4D97-AF65-F5344CB8AC3E}">
        <p14:creationId xmlns:p14="http://schemas.microsoft.com/office/powerpoint/2010/main" val="34001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পাঠের</a:t>
            </a:r>
            <a:r>
              <a:rPr lang="bn-BD" baseline="0" dirty="0"/>
              <a:t> শিরোনাম আসার আগে শিক্ষার্থীদের দ্বারা পাঠের শিরোনাম ঘোষণার চেষ্টা করতে হবে। পাঠ শিরোনাম বোর্ডে লিখতে হবে। </a:t>
            </a:r>
            <a:endParaRPr lang="en-US" dirty="0"/>
          </a:p>
        </p:txBody>
      </p:sp>
      <p:sp>
        <p:nvSpPr>
          <p:cNvPr id="4" name="Slide Number Placeholder 3"/>
          <p:cNvSpPr>
            <a:spLocks noGrp="1"/>
          </p:cNvSpPr>
          <p:nvPr>
            <p:ph type="sldNum" sz="quarter" idx="5"/>
          </p:nvPr>
        </p:nvSpPr>
        <p:spPr/>
        <p:txBody>
          <a:bodyPr/>
          <a:lstStyle/>
          <a:p>
            <a:fld id="{09D02B41-EB8F-4878-959B-19E5CB4301F6}" type="slidenum">
              <a:rPr lang="en-US" smtClean="0"/>
              <a:t>6</a:t>
            </a:fld>
            <a:endParaRPr lang="en-US"/>
          </a:p>
        </p:txBody>
      </p:sp>
    </p:spTree>
    <p:extLst>
      <p:ext uri="{BB962C8B-B14F-4D97-AF65-F5344CB8AC3E}">
        <p14:creationId xmlns:p14="http://schemas.microsoft.com/office/powerpoint/2010/main" val="397590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dirty="0"/>
              <a:t>শিক্ষার্থীদের</a:t>
            </a:r>
            <a:r>
              <a:rPr lang="bn-BD" baseline="0" dirty="0"/>
              <a:t>  দ্বারা </a:t>
            </a:r>
            <a:r>
              <a:rPr lang="bn-IN" baseline="0" dirty="0"/>
              <a:t>আজকে আমরা কি কি পড়বো জেনে নেওয়া যেতে পারে</a:t>
            </a:r>
            <a:r>
              <a:rPr lang="bn-BD" baseline="0" dirty="0"/>
              <a:t>। </a:t>
            </a:r>
            <a:r>
              <a:rPr lang="bn-BD" dirty="0"/>
              <a:t>সম্মানিত</a:t>
            </a:r>
            <a:r>
              <a:rPr lang="bn-BD" baseline="0" dirty="0"/>
              <a:t> শিক্ষকমন্ডলী আপনারা ইচ্ছে করলে এই </a:t>
            </a:r>
            <a:r>
              <a:rPr lang="en-US" baseline="0" dirty="0"/>
              <a:t>slide </a:t>
            </a:r>
            <a:r>
              <a:rPr lang="bn-BD" baseline="0" dirty="0"/>
              <a:t>টি </a:t>
            </a:r>
            <a:r>
              <a:rPr lang="en-US" baseline="0" dirty="0"/>
              <a:t>Hide </a:t>
            </a:r>
            <a:r>
              <a:rPr lang="bn-BD" baseline="0" dirty="0"/>
              <a:t>করে রাখতে পারবেন।</a:t>
            </a:r>
            <a:endParaRPr lang="en-US" dirty="0"/>
          </a:p>
        </p:txBody>
      </p:sp>
      <p:sp>
        <p:nvSpPr>
          <p:cNvPr id="4" name="Slide Number Placeholder 3"/>
          <p:cNvSpPr>
            <a:spLocks noGrp="1"/>
          </p:cNvSpPr>
          <p:nvPr>
            <p:ph type="sldNum" sz="quarter" idx="5"/>
          </p:nvPr>
        </p:nvSpPr>
        <p:spPr/>
        <p:txBody>
          <a:bodyPr/>
          <a:lstStyle/>
          <a:p>
            <a:fld id="{09D02B41-EB8F-4878-959B-19E5CB4301F6}" type="slidenum">
              <a:rPr lang="en-US" smtClean="0"/>
              <a:t>7</a:t>
            </a:fld>
            <a:endParaRPr lang="en-US"/>
          </a:p>
        </p:txBody>
      </p:sp>
    </p:spTree>
    <p:extLst>
      <p:ext uri="{BB962C8B-B14F-4D97-AF65-F5344CB8AC3E}">
        <p14:creationId xmlns:p14="http://schemas.microsoft.com/office/powerpoint/2010/main" val="3563025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dirty="0"/>
              <a:t>ক্যাপশন</a:t>
            </a:r>
            <a:r>
              <a:rPr lang="bn-BD" baseline="0" dirty="0"/>
              <a:t> আসার আগে ছবি দেখে উত্তর নেওয়ার  চেষ্টা করতে হবে।</a:t>
            </a:r>
            <a:r>
              <a:rPr lang="en-US" baseline="0" dirty="0"/>
              <a:t> </a:t>
            </a:r>
            <a:r>
              <a:rPr lang="en-US" baseline="0" dirty="0" err="1"/>
              <a:t>নিরব</a:t>
            </a:r>
            <a:r>
              <a:rPr lang="en-US" baseline="0" dirty="0"/>
              <a:t> </a:t>
            </a:r>
            <a:r>
              <a:rPr lang="en-US" baseline="0" dirty="0" err="1"/>
              <a:t>পা</a:t>
            </a:r>
            <a:r>
              <a:rPr lang="as-IN" baseline="0" dirty="0"/>
              <a:t>ঠ</a:t>
            </a:r>
            <a:r>
              <a:rPr lang="en-US" baseline="0" dirty="0"/>
              <a:t> </a:t>
            </a:r>
            <a:r>
              <a:rPr lang="bn-IN" baseline="0" dirty="0"/>
              <a:t>, ১ মিনিট শিক্ষার্থীদেরকে পাঠ্যবইয়ের ইমাম বুখারীর পরিচিতি পড়ানো যেতে পারে। </a:t>
            </a:r>
            <a:endParaRPr lang="en-US" dirty="0"/>
          </a:p>
        </p:txBody>
      </p:sp>
      <p:sp>
        <p:nvSpPr>
          <p:cNvPr id="4" name="Slide Number Placeholder 3"/>
          <p:cNvSpPr>
            <a:spLocks noGrp="1"/>
          </p:cNvSpPr>
          <p:nvPr>
            <p:ph type="sldNum" sz="quarter" idx="5"/>
          </p:nvPr>
        </p:nvSpPr>
        <p:spPr/>
        <p:txBody>
          <a:bodyPr/>
          <a:lstStyle/>
          <a:p>
            <a:fld id="{09D02B41-EB8F-4878-959B-19E5CB4301F6}" type="slidenum">
              <a:rPr lang="en-US" smtClean="0"/>
              <a:t>8</a:t>
            </a:fld>
            <a:endParaRPr lang="en-US"/>
          </a:p>
        </p:txBody>
      </p:sp>
    </p:spTree>
    <p:extLst>
      <p:ext uri="{BB962C8B-B14F-4D97-AF65-F5344CB8AC3E}">
        <p14:creationId xmlns:p14="http://schemas.microsoft.com/office/powerpoint/2010/main" val="3367933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1143000"/>
            <a:ext cx="5143500" cy="3086100"/>
          </a:xfrm>
        </p:spPr>
      </p:sp>
      <p:sp>
        <p:nvSpPr>
          <p:cNvPr id="3" name="Notes Placeholder 2"/>
          <p:cNvSpPr>
            <a:spLocks noGrp="1"/>
          </p:cNvSpPr>
          <p:nvPr>
            <p:ph type="body" idx="1"/>
          </p:nvPr>
        </p:nvSpPr>
        <p:spPr/>
        <p:txBody>
          <a:bodyPr/>
          <a:lstStyle/>
          <a:p>
            <a:r>
              <a:rPr lang="bn-IN" dirty="0"/>
              <a:t>বয়সের তালে তালে কাজের ব্ররণনা স্পষ্ট করতে হবে। </a:t>
            </a:r>
            <a:endParaRPr lang="en-US" dirty="0"/>
          </a:p>
        </p:txBody>
      </p:sp>
      <p:sp>
        <p:nvSpPr>
          <p:cNvPr id="4" name="Slide Number Placeholder 3"/>
          <p:cNvSpPr>
            <a:spLocks noGrp="1"/>
          </p:cNvSpPr>
          <p:nvPr>
            <p:ph type="sldNum" sz="quarter" idx="5"/>
          </p:nvPr>
        </p:nvSpPr>
        <p:spPr/>
        <p:txBody>
          <a:bodyPr/>
          <a:lstStyle/>
          <a:p>
            <a:fld id="{09D02B41-EB8F-4878-959B-19E5CB4301F6}" type="slidenum">
              <a:rPr lang="en-US" smtClean="0"/>
              <a:t>9</a:t>
            </a:fld>
            <a:endParaRPr lang="en-US"/>
          </a:p>
        </p:txBody>
      </p:sp>
    </p:spTree>
    <p:extLst>
      <p:ext uri="{BB962C8B-B14F-4D97-AF65-F5344CB8AC3E}">
        <p14:creationId xmlns:p14="http://schemas.microsoft.com/office/powerpoint/2010/main" val="2339583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8750" y="1122363"/>
            <a:ext cx="8572500" cy="2387600"/>
          </a:xfrm>
        </p:spPr>
        <p:txBody>
          <a:bodyPr anchor="b"/>
          <a:lstStyle>
            <a:lvl1pPr algn="ctr">
              <a:defRPr sz="5625"/>
            </a:lvl1pPr>
          </a:lstStyle>
          <a:p>
            <a:r>
              <a:rPr lang="en-US"/>
              <a:t>Click to edit Master title style</a:t>
            </a:r>
            <a:endParaRPr lang="en-US" dirty="0"/>
          </a:p>
        </p:txBody>
      </p:sp>
      <p:sp>
        <p:nvSpPr>
          <p:cNvPr id="3" name="Subtitle 2"/>
          <p:cNvSpPr>
            <a:spLocks noGrp="1"/>
          </p:cNvSpPr>
          <p:nvPr>
            <p:ph type="subTitle" idx="1"/>
          </p:nvPr>
        </p:nvSpPr>
        <p:spPr>
          <a:xfrm>
            <a:off x="1428750" y="3602038"/>
            <a:ext cx="8572500" cy="1655762"/>
          </a:xfrm>
        </p:spPr>
        <p:txBody>
          <a:bodyPr/>
          <a:lstStyle>
            <a:lvl1pPr marL="0" indent="0" algn="ctr">
              <a:buNone/>
              <a:defRPr sz="2250"/>
            </a:lvl1pPr>
            <a:lvl2pPr marL="428625" indent="0" algn="ctr">
              <a:buNone/>
              <a:defRPr sz="1875"/>
            </a:lvl2pPr>
            <a:lvl3pPr marL="857250" indent="0" algn="ctr">
              <a:buNone/>
              <a:defRPr sz="1688"/>
            </a:lvl3pPr>
            <a:lvl4pPr marL="1285875" indent="0" algn="ctr">
              <a:buNone/>
              <a:defRPr sz="1500"/>
            </a:lvl4pPr>
            <a:lvl5pPr marL="1714500" indent="0" algn="ctr">
              <a:buNone/>
              <a:defRPr sz="1500"/>
            </a:lvl5pPr>
            <a:lvl6pPr marL="2143125" indent="0" algn="ctr">
              <a:buNone/>
              <a:defRPr sz="1500"/>
            </a:lvl6pPr>
            <a:lvl7pPr marL="2571750" indent="0" algn="ctr">
              <a:buNone/>
              <a:defRPr sz="1500"/>
            </a:lvl7pPr>
            <a:lvl8pPr marL="3000375" indent="0" algn="ctr">
              <a:buNone/>
              <a:defRPr sz="1500"/>
            </a:lvl8pPr>
            <a:lvl9pPr marL="34290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a:xfrm>
            <a:off x="785813" y="6356351"/>
            <a:ext cx="2571750" cy="365125"/>
          </a:xfrm>
          <a:prstGeom prst="rect">
            <a:avLst/>
          </a:prstGeom>
        </p:spPr>
        <p:txBody>
          <a:bodyPr/>
          <a:lstStyle/>
          <a:p>
            <a:fld id="{CD062A2A-CF2A-4512-B851-A5889697360A}" type="datetime2">
              <a:rPr lang="en-US" smtClean="0"/>
              <a:t>Friday, March 27, 2020</a:t>
            </a:fld>
            <a:endParaRPr lang="en-US"/>
          </a:p>
        </p:txBody>
      </p:sp>
      <p:sp>
        <p:nvSpPr>
          <p:cNvPr id="5" name="Footer Placeholder 4"/>
          <p:cNvSpPr>
            <a:spLocks noGrp="1"/>
          </p:cNvSpPr>
          <p:nvPr>
            <p:ph type="ftr" sz="quarter" idx="11"/>
          </p:nvPr>
        </p:nvSpPr>
        <p:spPr>
          <a:xfrm>
            <a:off x="3786188" y="6356351"/>
            <a:ext cx="3857625" cy="365125"/>
          </a:xfrm>
          <a:prstGeom prst="rect">
            <a:avLst/>
          </a:prstGeom>
        </p:spPr>
        <p:txBody>
          <a:bodyPr/>
          <a:lstStyle/>
          <a:p>
            <a:r>
              <a:rPr lang="en-US"/>
              <a:t>Md Salah Uddin Mahmud </a:t>
            </a:r>
          </a:p>
        </p:txBody>
      </p:sp>
      <p:sp>
        <p:nvSpPr>
          <p:cNvPr id="6" name="Slide Number Placeholder 5"/>
          <p:cNvSpPr>
            <a:spLocks noGrp="1"/>
          </p:cNvSpPr>
          <p:nvPr>
            <p:ph type="sldNum" sz="quarter" idx="12"/>
          </p:nvPr>
        </p:nvSpPr>
        <p:spPr>
          <a:xfrm>
            <a:off x="8072438" y="6356351"/>
            <a:ext cx="2571750" cy="365125"/>
          </a:xfrm>
          <a:prstGeom prst="rect">
            <a:avLst/>
          </a:prstGeom>
        </p:spPr>
        <p:txBody>
          <a:bodyPr/>
          <a:lstStyle/>
          <a:p>
            <a:fld id="{FF882838-6E05-408D-AAF2-994680057466}" type="slidenum">
              <a:rPr lang="en-US" smtClean="0"/>
              <a:t>‹#›</a:t>
            </a:fld>
            <a:endParaRPr lang="en-US"/>
          </a:p>
        </p:txBody>
      </p:sp>
    </p:spTree>
    <p:extLst>
      <p:ext uri="{BB962C8B-B14F-4D97-AF65-F5344CB8AC3E}">
        <p14:creationId xmlns:p14="http://schemas.microsoft.com/office/powerpoint/2010/main" val="2963186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5813" y="6356351"/>
            <a:ext cx="2571750" cy="365125"/>
          </a:xfrm>
          <a:prstGeom prst="rect">
            <a:avLst/>
          </a:prstGeom>
        </p:spPr>
        <p:txBody>
          <a:bodyPr/>
          <a:lstStyle/>
          <a:p>
            <a:fld id="{BD50FFA4-7379-45EF-9134-5E0E17660BF4}" type="datetime2">
              <a:rPr lang="en-US" smtClean="0"/>
              <a:t>Friday, March 27, 2020</a:t>
            </a:fld>
            <a:endParaRPr lang="en-US"/>
          </a:p>
        </p:txBody>
      </p:sp>
      <p:sp>
        <p:nvSpPr>
          <p:cNvPr id="5" name="Footer Placeholder 4"/>
          <p:cNvSpPr>
            <a:spLocks noGrp="1"/>
          </p:cNvSpPr>
          <p:nvPr>
            <p:ph type="ftr" sz="quarter" idx="11"/>
          </p:nvPr>
        </p:nvSpPr>
        <p:spPr>
          <a:xfrm>
            <a:off x="3786188" y="6356351"/>
            <a:ext cx="3857625" cy="365125"/>
          </a:xfrm>
          <a:prstGeom prst="rect">
            <a:avLst/>
          </a:prstGeom>
        </p:spPr>
        <p:txBody>
          <a:bodyPr/>
          <a:lstStyle/>
          <a:p>
            <a:r>
              <a:rPr lang="en-US"/>
              <a:t>Md Salah Uddin Mahmud </a:t>
            </a:r>
          </a:p>
        </p:txBody>
      </p:sp>
      <p:sp>
        <p:nvSpPr>
          <p:cNvPr id="6" name="Slide Number Placeholder 5"/>
          <p:cNvSpPr>
            <a:spLocks noGrp="1"/>
          </p:cNvSpPr>
          <p:nvPr>
            <p:ph type="sldNum" sz="quarter" idx="12"/>
          </p:nvPr>
        </p:nvSpPr>
        <p:spPr>
          <a:xfrm>
            <a:off x="8072438" y="6356351"/>
            <a:ext cx="2571750" cy="365125"/>
          </a:xfrm>
          <a:prstGeom prst="rect">
            <a:avLst/>
          </a:prstGeom>
        </p:spPr>
        <p:txBody>
          <a:bodyPr/>
          <a:lstStyle/>
          <a:p>
            <a:fld id="{FF882838-6E05-408D-AAF2-994680057466}" type="slidenum">
              <a:rPr lang="en-US" smtClean="0"/>
              <a:t>‹#›</a:t>
            </a:fld>
            <a:endParaRPr lang="en-US"/>
          </a:p>
        </p:txBody>
      </p:sp>
    </p:spTree>
    <p:extLst>
      <p:ext uri="{BB962C8B-B14F-4D97-AF65-F5344CB8AC3E}">
        <p14:creationId xmlns:p14="http://schemas.microsoft.com/office/powerpoint/2010/main" val="1793958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79594" y="365125"/>
            <a:ext cx="2464594"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85813" y="365125"/>
            <a:ext cx="725090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5813" y="6356351"/>
            <a:ext cx="2571750" cy="365125"/>
          </a:xfrm>
          <a:prstGeom prst="rect">
            <a:avLst/>
          </a:prstGeom>
        </p:spPr>
        <p:txBody>
          <a:bodyPr/>
          <a:lstStyle/>
          <a:p>
            <a:fld id="{2F5D5D1B-DFD3-4B95-9628-EDDB872E6676}" type="datetime2">
              <a:rPr lang="en-US" smtClean="0"/>
              <a:t>Friday, March 27, 2020</a:t>
            </a:fld>
            <a:endParaRPr lang="en-US"/>
          </a:p>
        </p:txBody>
      </p:sp>
      <p:sp>
        <p:nvSpPr>
          <p:cNvPr id="5" name="Footer Placeholder 4"/>
          <p:cNvSpPr>
            <a:spLocks noGrp="1"/>
          </p:cNvSpPr>
          <p:nvPr>
            <p:ph type="ftr" sz="quarter" idx="11"/>
          </p:nvPr>
        </p:nvSpPr>
        <p:spPr>
          <a:xfrm>
            <a:off x="3786188" y="6356351"/>
            <a:ext cx="3857625" cy="365125"/>
          </a:xfrm>
          <a:prstGeom prst="rect">
            <a:avLst/>
          </a:prstGeom>
        </p:spPr>
        <p:txBody>
          <a:bodyPr/>
          <a:lstStyle/>
          <a:p>
            <a:r>
              <a:rPr lang="en-US"/>
              <a:t>Md Salah Uddin Mahmud </a:t>
            </a:r>
          </a:p>
        </p:txBody>
      </p:sp>
      <p:sp>
        <p:nvSpPr>
          <p:cNvPr id="6" name="Slide Number Placeholder 5"/>
          <p:cNvSpPr>
            <a:spLocks noGrp="1"/>
          </p:cNvSpPr>
          <p:nvPr>
            <p:ph type="sldNum" sz="quarter" idx="12"/>
          </p:nvPr>
        </p:nvSpPr>
        <p:spPr>
          <a:xfrm>
            <a:off x="8072438" y="6356351"/>
            <a:ext cx="2571750" cy="365125"/>
          </a:xfrm>
          <a:prstGeom prst="rect">
            <a:avLst/>
          </a:prstGeom>
        </p:spPr>
        <p:txBody>
          <a:bodyPr/>
          <a:lstStyle/>
          <a:p>
            <a:fld id="{FF882838-6E05-408D-AAF2-994680057466}" type="slidenum">
              <a:rPr lang="en-US" smtClean="0"/>
              <a:t>‹#›</a:t>
            </a:fld>
            <a:endParaRPr lang="en-US"/>
          </a:p>
        </p:txBody>
      </p:sp>
    </p:spTree>
    <p:extLst>
      <p:ext uri="{BB962C8B-B14F-4D97-AF65-F5344CB8AC3E}">
        <p14:creationId xmlns:p14="http://schemas.microsoft.com/office/powerpoint/2010/main" val="258737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5813" y="6356351"/>
            <a:ext cx="2571750" cy="365125"/>
          </a:xfrm>
          <a:prstGeom prst="rect">
            <a:avLst/>
          </a:prstGeom>
        </p:spPr>
        <p:txBody>
          <a:bodyPr/>
          <a:lstStyle/>
          <a:p>
            <a:fld id="{1AA6DE88-FD1E-4CA7-B1E2-19F9ABACCD2D}" type="datetime2">
              <a:rPr lang="en-US" smtClean="0"/>
              <a:t>Friday, March 27, 2020</a:t>
            </a:fld>
            <a:endParaRPr lang="en-US"/>
          </a:p>
        </p:txBody>
      </p:sp>
      <p:sp>
        <p:nvSpPr>
          <p:cNvPr id="5" name="Footer Placeholder 4"/>
          <p:cNvSpPr>
            <a:spLocks noGrp="1"/>
          </p:cNvSpPr>
          <p:nvPr>
            <p:ph type="ftr" sz="quarter" idx="11"/>
          </p:nvPr>
        </p:nvSpPr>
        <p:spPr>
          <a:xfrm>
            <a:off x="3786188" y="6356351"/>
            <a:ext cx="3857625" cy="365125"/>
          </a:xfrm>
          <a:prstGeom prst="rect">
            <a:avLst/>
          </a:prstGeom>
        </p:spPr>
        <p:txBody>
          <a:bodyPr/>
          <a:lstStyle/>
          <a:p>
            <a:r>
              <a:rPr lang="en-US"/>
              <a:t>Md Salah Uddin Mahmud </a:t>
            </a:r>
          </a:p>
        </p:txBody>
      </p:sp>
      <p:sp>
        <p:nvSpPr>
          <p:cNvPr id="6" name="Slide Number Placeholder 5"/>
          <p:cNvSpPr>
            <a:spLocks noGrp="1"/>
          </p:cNvSpPr>
          <p:nvPr>
            <p:ph type="sldNum" sz="quarter" idx="12"/>
          </p:nvPr>
        </p:nvSpPr>
        <p:spPr>
          <a:xfrm>
            <a:off x="8072438" y="6356351"/>
            <a:ext cx="2571750" cy="365125"/>
          </a:xfrm>
          <a:prstGeom prst="rect">
            <a:avLst/>
          </a:prstGeom>
        </p:spPr>
        <p:txBody>
          <a:bodyPr/>
          <a:lstStyle/>
          <a:p>
            <a:fld id="{FF882838-6E05-408D-AAF2-994680057466}" type="slidenum">
              <a:rPr lang="en-US" smtClean="0"/>
              <a:t>‹#›</a:t>
            </a:fld>
            <a:endParaRPr lang="en-US"/>
          </a:p>
        </p:txBody>
      </p:sp>
    </p:spTree>
    <p:extLst>
      <p:ext uri="{BB962C8B-B14F-4D97-AF65-F5344CB8AC3E}">
        <p14:creationId xmlns:p14="http://schemas.microsoft.com/office/powerpoint/2010/main" val="393977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9859" y="1709739"/>
            <a:ext cx="9858375" cy="2852737"/>
          </a:xfrm>
        </p:spPr>
        <p:txBody>
          <a:bodyPr anchor="b"/>
          <a:lstStyle>
            <a:lvl1pPr>
              <a:defRPr sz="5625"/>
            </a:lvl1pPr>
          </a:lstStyle>
          <a:p>
            <a:r>
              <a:rPr lang="en-US"/>
              <a:t>Click to edit Master title style</a:t>
            </a:r>
            <a:endParaRPr lang="en-US" dirty="0"/>
          </a:p>
        </p:txBody>
      </p:sp>
      <p:sp>
        <p:nvSpPr>
          <p:cNvPr id="3" name="Text Placeholder 2"/>
          <p:cNvSpPr>
            <a:spLocks noGrp="1"/>
          </p:cNvSpPr>
          <p:nvPr>
            <p:ph type="body" idx="1"/>
          </p:nvPr>
        </p:nvSpPr>
        <p:spPr>
          <a:xfrm>
            <a:off x="779859" y="4589464"/>
            <a:ext cx="9858375" cy="1500187"/>
          </a:xfrm>
        </p:spPr>
        <p:txBody>
          <a:bodyPr/>
          <a:lstStyle>
            <a:lvl1pPr marL="0" indent="0">
              <a:buNone/>
              <a:defRPr sz="2250">
                <a:solidFill>
                  <a:schemeClr val="tx1">
                    <a:tint val="75000"/>
                  </a:schemeClr>
                </a:solidFill>
              </a:defRPr>
            </a:lvl1pPr>
            <a:lvl2pPr marL="428625" indent="0">
              <a:buNone/>
              <a:defRPr sz="1875">
                <a:solidFill>
                  <a:schemeClr val="tx1">
                    <a:tint val="75000"/>
                  </a:schemeClr>
                </a:solidFill>
              </a:defRPr>
            </a:lvl2pPr>
            <a:lvl3pPr marL="857250" indent="0">
              <a:buNone/>
              <a:defRPr sz="1688">
                <a:solidFill>
                  <a:schemeClr val="tx1">
                    <a:tint val="75000"/>
                  </a:schemeClr>
                </a:solidFill>
              </a:defRPr>
            </a:lvl3pPr>
            <a:lvl4pPr marL="1285875" indent="0">
              <a:buNone/>
              <a:defRPr sz="1500">
                <a:solidFill>
                  <a:schemeClr val="tx1">
                    <a:tint val="75000"/>
                  </a:schemeClr>
                </a:solidFill>
              </a:defRPr>
            </a:lvl4pPr>
            <a:lvl5pPr marL="1714500" indent="0">
              <a:buNone/>
              <a:defRPr sz="1500">
                <a:solidFill>
                  <a:schemeClr val="tx1">
                    <a:tint val="75000"/>
                  </a:schemeClr>
                </a:solidFill>
              </a:defRPr>
            </a:lvl5pPr>
            <a:lvl6pPr marL="2143125" indent="0">
              <a:buNone/>
              <a:defRPr sz="1500">
                <a:solidFill>
                  <a:schemeClr val="tx1">
                    <a:tint val="75000"/>
                  </a:schemeClr>
                </a:solidFill>
              </a:defRPr>
            </a:lvl6pPr>
            <a:lvl7pPr marL="2571750" indent="0">
              <a:buNone/>
              <a:defRPr sz="1500">
                <a:solidFill>
                  <a:schemeClr val="tx1">
                    <a:tint val="75000"/>
                  </a:schemeClr>
                </a:solidFill>
              </a:defRPr>
            </a:lvl7pPr>
            <a:lvl8pPr marL="3000375" indent="0">
              <a:buNone/>
              <a:defRPr sz="1500">
                <a:solidFill>
                  <a:schemeClr val="tx1">
                    <a:tint val="75000"/>
                  </a:schemeClr>
                </a:solidFill>
              </a:defRPr>
            </a:lvl8pPr>
            <a:lvl9pPr marL="3429000"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5813" y="6356351"/>
            <a:ext cx="2571750" cy="365125"/>
          </a:xfrm>
          <a:prstGeom prst="rect">
            <a:avLst/>
          </a:prstGeom>
        </p:spPr>
        <p:txBody>
          <a:bodyPr/>
          <a:lstStyle/>
          <a:p>
            <a:fld id="{2F11E798-3A11-471A-807A-1C24FD9EB436}" type="datetime2">
              <a:rPr lang="en-US" smtClean="0"/>
              <a:t>Friday, March 27, 2020</a:t>
            </a:fld>
            <a:endParaRPr lang="en-US"/>
          </a:p>
        </p:txBody>
      </p:sp>
      <p:sp>
        <p:nvSpPr>
          <p:cNvPr id="5" name="Footer Placeholder 4"/>
          <p:cNvSpPr>
            <a:spLocks noGrp="1"/>
          </p:cNvSpPr>
          <p:nvPr>
            <p:ph type="ftr" sz="quarter" idx="11"/>
          </p:nvPr>
        </p:nvSpPr>
        <p:spPr>
          <a:xfrm>
            <a:off x="3786188" y="6356351"/>
            <a:ext cx="3857625" cy="365125"/>
          </a:xfrm>
          <a:prstGeom prst="rect">
            <a:avLst/>
          </a:prstGeom>
        </p:spPr>
        <p:txBody>
          <a:bodyPr/>
          <a:lstStyle/>
          <a:p>
            <a:r>
              <a:rPr lang="en-US"/>
              <a:t>Md Salah Uddin Mahmud </a:t>
            </a:r>
          </a:p>
        </p:txBody>
      </p:sp>
      <p:sp>
        <p:nvSpPr>
          <p:cNvPr id="6" name="Slide Number Placeholder 5"/>
          <p:cNvSpPr>
            <a:spLocks noGrp="1"/>
          </p:cNvSpPr>
          <p:nvPr>
            <p:ph type="sldNum" sz="quarter" idx="12"/>
          </p:nvPr>
        </p:nvSpPr>
        <p:spPr>
          <a:xfrm>
            <a:off x="8072438" y="6356351"/>
            <a:ext cx="2571750" cy="365125"/>
          </a:xfrm>
          <a:prstGeom prst="rect">
            <a:avLst/>
          </a:prstGeom>
        </p:spPr>
        <p:txBody>
          <a:bodyPr/>
          <a:lstStyle/>
          <a:p>
            <a:fld id="{FF882838-6E05-408D-AAF2-994680057466}" type="slidenum">
              <a:rPr lang="en-US" smtClean="0"/>
              <a:t>‹#›</a:t>
            </a:fld>
            <a:endParaRPr lang="en-US"/>
          </a:p>
        </p:txBody>
      </p:sp>
    </p:spTree>
    <p:extLst>
      <p:ext uri="{BB962C8B-B14F-4D97-AF65-F5344CB8AC3E}">
        <p14:creationId xmlns:p14="http://schemas.microsoft.com/office/powerpoint/2010/main" val="2265999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85813" y="1825625"/>
            <a:ext cx="48577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86438" y="1825625"/>
            <a:ext cx="48577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85813" y="6356351"/>
            <a:ext cx="2571750" cy="365125"/>
          </a:xfrm>
          <a:prstGeom prst="rect">
            <a:avLst/>
          </a:prstGeom>
        </p:spPr>
        <p:txBody>
          <a:bodyPr/>
          <a:lstStyle/>
          <a:p>
            <a:fld id="{9B7A9971-2363-4DB5-85CB-4CF2C869100E}" type="datetime2">
              <a:rPr lang="en-US" smtClean="0"/>
              <a:t>Friday, March 27, 2020</a:t>
            </a:fld>
            <a:endParaRPr lang="en-US"/>
          </a:p>
        </p:txBody>
      </p:sp>
      <p:sp>
        <p:nvSpPr>
          <p:cNvPr id="6" name="Footer Placeholder 5"/>
          <p:cNvSpPr>
            <a:spLocks noGrp="1"/>
          </p:cNvSpPr>
          <p:nvPr>
            <p:ph type="ftr" sz="quarter" idx="11"/>
          </p:nvPr>
        </p:nvSpPr>
        <p:spPr>
          <a:xfrm>
            <a:off x="3786188" y="6356351"/>
            <a:ext cx="3857625" cy="365125"/>
          </a:xfrm>
          <a:prstGeom prst="rect">
            <a:avLst/>
          </a:prstGeom>
        </p:spPr>
        <p:txBody>
          <a:bodyPr/>
          <a:lstStyle/>
          <a:p>
            <a:r>
              <a:rPr lang="en-US"/>
              <a:t>Md Salah Uddin Mahmud </a:t>
            </a:r>
          </a:p>
        </p:txBody>
      </p:sp>
      <p:sp>
        <p:nvSpPr>
          <p:cNvPr id="7" name="Slide Number Placeholder 6"/>
          <p:cNvSpPr>
            <a:spLocks noGrp="1"/>
          </p:cNvSpPr>
          <p:nvPr>
            <p:ph type="sldNum" sz="quarter" idx="12"/>
          </p:nvPr>
        </p:nvSpPr>
        <p:spPr>
          <a:xfrm>
            <a:off x="8072438" y="6356351"/>
            <a:ext cx="2571750" cy="365125"/>
          </a:xfrm>
          <a:prstGeom prst="rect">
            <a:avLst/>
          </a:prstGeom>
        </p:spPr>
        <p:txBody>
          <a:bodyPr/>
          <a:lstStyle/>
          <a:p>
            <a:fld id="{FF882838-6E05-408D-AAF2-994680057466}" type="slidenum">
              <a:rPr lang="en-US" smtClean="0"/>
              <a:t>‹#›</a:t>
            </a:fld>
            <a:endParaRPr lang="en-US"/>
          </a:p>
        </p:txBody>
      </p:sp>
    </p:spTree>
    <p:extLst>
      <p:ext uri="{BB962C8B-B14F-4D97-AF65-F5344CB8AC3E}">
        <p14:creationId xmlns:p14="http://schemas.microsoft.com/office/powerpoint/2010/main" val="284043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87301" y="365126"/>
            <a:ext cx="985837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787302" y="1681163"/>
            <a:ext cx="4835425" cy="823912"/>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787302" y="2505075"/>
            <a:ext cx="483542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86437" y="1681163"/>
            <a:ext cx="4859239" cy="823912"/>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786437" y="2505075"/>
            <a:ext cx="485923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85813" y="6356351"/>
            <a:ext cx="2571750" cy="365125"/>
          </a:xfrm>
          <a:prstGeom prst="rect">
            <a:avLst/>
          </a:prstGeom>
        </p:spPr>
        <p:txBody>
          <a:bodyPr/>
          <a:lstStyle/>
          <a:p>
            <a:fld id="{F79228A1-BEE1-426A-832A-9FB8E35A4431}" type="datetime2">
              <a:rPr lang="en-US" smtClean="0"/>
              <a:t>Friday, March 27, 2020</a:t>
            </a:fld>
            <a:endParaRPr lang="en-US"/>
          </a:p>
        </p:txBody>
      </p:sp>
      <p:sp>
        <p:nvSpPr>
          <p:cNvPr id="8" name="Footer Placeholder 7"/>
          <p:cNvSpPr>
            <a:spLocks noGrp="1"/>
          </p:cNvSpPr>
          <p:nvPr>
            <p:ph type="ftr" sz="quarter" idx="11"/>
          </p:nvPr>
        </p:nvSpPr>
        <p:spPr>
          <a:xfrm>
            <a:off x="3786188" y="6356351"/>
            <a:ext cx="3857625" cy="365125"/>
          </a:xfrm>
          <a:prstGeom prst="rect">
            <a:avLst/>
          </a:prstGeom>
        </p:spPr>
        <p:txBody>
          <a:bodyPr/>
          <a:lstStyle/>
          <a:p>
            <a:r>
              <a:rPr lang="en-US"/>
              <a:t>Md Salah Uddin Mahmud </a:t>
            </a:r>
          </a:p>
        </p:txBody>
      </p:sp>
      <p:sp>
        <p:nvSpPr>
          <p:cNvPr id="9" name="Slide Number Placeholder 8"/>
          <p:cNvSpPr>
            <a:spLocks noGrp="1"/>
          </p:cNvSpPr>
          <p:nvPr>
            <p:ph type="sldNum" sz="quarter" idx="12"/>
          </p:nvPr>
        </p:nvSpPr>
        <p:spPr>
          <a:xfrm>
            <a:off x="8072438" y="6356351"/>
            <a:ext cx="2571750" cy="365125"/>
          </a:xfrm>
          <a:prstGeom prst="rect">
            <a:avLst/>
          </a:prstGeom>
        </p:spPr>
        <p:txBody>
          <a:bodyPr/>
          <a:lstStyle/>
          <a:p>
            <a:fld id="{FF882838-6E05-408D-AAF2-994680057466}" type="slidenum">
              <a:rPr lang="en-US" smtClean="0"/>
              <a:t>‹#›</a:t>
            </a:fld>
            <a:endParaRPr lang="en-US"/>
          </a:p>
        </p:txBody>
      </p:sp>
    </p:spTree>
    <p:extLst>
      <p:ext uri="{BB962C8B-B14F-4D97-AF65-F5344CB8AC3E}">
        <p14:creationId xmlns:p14="http://schemas.microsoft.com/office/powerpoint/2010/main" val="3454518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85813" y="6356351"/>
            <a:ext cx="2571750" cy="365125"/>
          </a:xfrm>
          <a:prstGeom prst="rect">
            <a:avLst/>
          </a:prstGeom>
        </p:spPr>
        <p:txBody>
          <a:bodyPr/>
          <a:lstStyle/>
          <a:p>
            <a:fld id="{7254D996-FB9E-4405-B51C-FF6712E71B5F}" type="datetime2">
              <a:rPr lang="en-US" smtClean="0"/>
              <a:t>Friday, March 27, 2020</a:t>
            </a:fld>
            <a:endParaRPr lang="en-US"/>
          </a:p>
        </p:txBody>
      </p:sp>
      <p:sp>
        <p:nvSpPr>
          <p:cNvPr id="4" name="Footer Placeholder 3"/>
          <p:cNvSpPr>
            <a:spLocks noGrp="1"/>
          </p:cNvSpPr>
          <p:nvPr>
            <p:ph type="ftr" sz="quarter" idx="11"/>
          </p:nvPr>
        </p:nvSpPr>
        <p:spPr>
          <a:xfrm>
            <a:off x="3786188" y="6356351"/>
            <a:ext cx="3857625" cy="365125"/>
          </a:xfrm>
          <a:prstGeom prst="rect">
            <a:avLst/>
          </a:prstGeom>
        </p:spPr>
        <p:txBody>
          <a:bodyPr/>
          <a:lstStyle/>
          <a:p>
            <a:r>
              <a:rPr lang="en-US"/>
              <a:t>Md Salah Uddin Mahmud </a:t>
            </a:r>
          </a:p>
        </p:txBody>
      </p:sp>
      <p:sp>
        <p:nvSpPr>
          <p:cNvPr id="5" name="Slide Number Placeholder 4"/>
          <p:cNvSpPr>
            <a:spLocks noGrp="1"/>
          </p:cNvSpPr>
          <p:nvPr>
            <p:ph type="sldNum" sz="quarter" idx="12"/>
          </p:nvPr>
        </p:nvSpPr>
        <p:spPr>
          <a:xfrm>
            <a:off x="8072438" y="6356351"/>
            <a:ext cx="2571750" cy="365125"/>
          </a:xfrm>
          <a:prstGeom prst="rect">
            <a:avLst/>
          </a:prstGeom>
        </p:spPr>
        <p:txBody>
          <a:bodyPr/>
          <a:lstStyle/>
          <a:p>
            <a:fld id="{FF882838-6E05-408D-AAF2-994680057466}" type="slidenum">
              <a:rPr lang="en-US" smtClean="0"/>
              <a:t>‹#›</a:t>
            </a:fld>
            <a:endParaRPr lang="en-US"/>
          </a:p>
        </p:txBody>
      </p:sp>
    </p:spTree>
    <p:extLst>
      <p:ext uri="{BB962C8B-B14F-4D97-AF65-F5344CB8AC3E}">
        <p14:creationId xmlns:p14="http://schemas.microsoft.com/office/powerpoint/2010/main" val="2765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5813" y="6356351"/>
            <a:ext cx="2571750" cy="365125"/>
          </a:xfrm>
          <a:prstGeom prst="rect">
            <a:avLst/>
          </a:prstGeom>
        </p:spPr>
        <p:txBody>
          <a:bodyPr/>
          <a:lstStyle/>
          <a:p>
            <a:fld id="{144555F9-F15C-4ECF-B517-17B8A2C801BA}" type="datetime2">
              <a:rPr lang="en-US" smtClean="0"/>
              <a:t>Friday, March 27, 2020</a:t>
            </a:fld>
            <a:endParaRPr lang="en-US"/>
          </a:p>
        </p:txBody>
      </p:sp>
      <p:sp>
        <p:nvSpPr>
          <p:cNvPr id="3" name="Footer Placeholder 2"/>
          <p:cNvSpPr>
            <a:spLocks noGrp="1"/>
          </p:cNvSpPr>
          <p:nvPr>
            <p:ph type="ftr" sz="quarter" idx="11"/>
          </p:nvPr>
        </p:nvSpPr>
        <p:spPr>
          <a:xfrm>
            <a:off x="3786188" y="6356351"/>
            <a:ext cx="3857625" cy="365125"/>
          </a:xfrm>
          <a:prstGeom prst="rect">
            <a:avLst/>
          </a:prstGeom>
        </p:spPr>
        <p:txBody>
          <a:bodyPr/>
          <a:lstStyle/>
          <a:p>
            <a:r>
              <a:rPr lang="en-US"/>
              <a:t>Md Salah Uddin Mahmud </a:t>
            </a:r>
          </a:p>
        </p:txBody>
      </p:sp>
      <p:sp>
        <p:nvSpPr>
          <p:cNvPr id="4" name="Slide Number Placeholder 3"/>
          <p:cNvSpPr>
            <a:spLocks noGrp="1"/>
          </p:cNvSpPr>
          <p:nvPr>
            <p:ph type="sldNum" sz="quarter" idx="12"/>
          </p:nvPr>
        </p:nvSpPr>
        <p:spPr>
          <a:xfrm>
            <a:off x="8072438" y="6356351"/>
            <a:ext cx="2571750" cy="365125"/>
          </a:xfrm>
          <a:prstGeom prst="rect">
            <a:avLst/>
          </a:prstGeom>
        </p:spPr>
        <p:txBody>
          <a:bodyPr/>
          <a:lstStyle/>
          <a:p>
            <a:fld id="{FF882838-6E05-408D-AAF2-994680057466}" type="slidenum">
              <a:rPr lang="en-US" smtClean="0"/>
              <a:t>‹#›</a:t>
            </a:fld>
            <a:endParaRPr lang="en-US"/>
          </a:p>
        </p:txBody>
      </p:sp>
    </p:spTree>
    <p:extLst>
      <p:ext uri="{BB962C8B-B14F-4D97-AF65-F5344CB8AC3E}">
        <p14:creationId xmlns:p14="http://schemas.microsoft.com/office/powerpoint/2010/main" val="199313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302" y="457200"/>
            <a:ext cx="3686472" cy="1600200"/>
          </a:xfrm>
        </p:spPr>
        <p:txBody>
          <a:bodyPr anchor="b"/>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4859238" y="987426"/>
            <a:ext cx="5786438" cy="4873625"/>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302" y="2057400"/>
            <a:ext cx="3686472" cy="3811588"/>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Click to edit Master text styles</a:t>
            </a:r>
          </a:p>
        </p:txBody>
      </p:sp>
      <p:sp>
        <p:nvSpPr>
          <p:cNvPr id="5" name="Date Placeholder 4"/>
          <p:cNvSpPr>
            <a:spLocks noGrp="1"/>
          </p:cNvSpPr>
          <p:nvPr>
            <p:ph type="dt" sz="half" idx="10"/>
          </p:nvPr>
        </p:nvSpPr>
        <p:spPr>
          <a:xfrm>
            <a:off x="785813" y="6356351"/>
            <a:ext cx="2571750" cy="365125"/>
          </a:xfrm>
          <a:prstGeom prst="rect">
            <a:avLst/>
          </a:prstGeom>
        </p:spPr>
        <p:txBody>
          <a:bodyPr/>
          <a:lstStyle/>
          <a:p>
            <a:fld id="{DD341A17-864D-4FC9-B02C-9C4B4C40A8A3}" type="datetime2">
              <a:rPr lang="en-US" smtClean="0"/>
              <a:t>Friday, March 27, 2020</a:t>
            </a:fld>
            <a:endParaRPr lang="en-US"/>
          </a:p>
        </p:txBody>
      </p:sp>
      <p:sp>
        <p:nvSpPr>
          <p:cNvPr id="6" name="Footer Placeholder 5"/>
          <p:cNvSpPr>
            <a:spLocks noGrp="1"/>
          </p:cNvSpPr>
          <p:nvPr>
            <p:ph type="ftr" sz="quarter" idx="11"/>
          </p:nvPr>
        </p:nvSpPr>
        <p:spPr>
          <a:xfrm>
            <a:off x="3786188" y="6356351"/>
            <a:ext cx="3857625" cy="365125"/>
          </a:xfrm>
          <a:prstGeom prst="rect">
            <a:avLst/>
          </a:prstGeom>
        </p:spPr>
        <p:txBody>
          <a:bodyPr/>
          <a:lstStyle/>
          <a:p>
            <a:r>
              <a:rPr lang="en-US"/>
              <a:t>Md Salah Uddin Mahmud </a:t>
            </a:r>
          </a:p>
        </p:txBody>
      </p:sp>
      <p:sp>
        <p:nvSpPr>
          <p:cNvPr id="7" name="Slide Number Placeholder 6"/>
          <p:cNvSpPr>
            <a:spLocks noGrp="1"/>
          </p:cNvSpPr>
          <p:nvPr>
            <p:ph type="sldNum" sz="quarter" idx="12"/>
          </p:nvPr>
        </p:nvSpPr>
        <p:spPr>
          <a:xfrm>
            <a:off x="8072438" y="6356351"/>
            <a:ext cx="2571750" cy="365125"/>
          </a:xfrm>
          <a:prstGeom prst="rect">
            <a:avLst/>
          </a:prstGeom>
        </p:spPr>
        <p:txBody>
          <a:bodyPr/>
          <a:lstStyle/>
          <a:p>
            <a:fld id="{FF882838-6E05-408D-AAF2-994680057466}" type="slidenum">
              <a:rPr lang="en-US" smtClean="0"/>
              <a:t>‹#›</a:t>
            </a:fld>
            <a:endParaRPr lang="en-US"/>
          </a:p>
        </p:txBody>
      </p:sp>
    </p:spTree>
    <p:extLst>
      <p:ext uri="{BB962C8B-B14F-4D97-AF65-F5344CB8AC3E}">
        <p14:creationId xmlns:p14="http://schemas.microsoft.com/office/powerpoint/2010/main" val="2026210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302" y="457200"/>
            <a:ext cx="3686472" cy="1600200"/>
          </a:xfrm>
        </p:spPr>
        <p:txBody>
          <a:bodyPr anchor="b"/>
          <a:lstStyle>
            <a:lvl1pPr>
              <a:defRPr sz="3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59238" y="987426"/>
            <a:ext cx="5786438" cy="4873625"/>
          </a:xfrm>
        </p:spPr>
        <p:txBody>
          <a:bodyPr anchor="t"/>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r>
              <a:rPr lang="en-US"/>
              <a:t>Click icon to add picture</a:t>
            </a:r>
            <a:endParaRPr lang="en-US" dirty="0"/>
          </a:p>
        </p:txBody>
      </p:sp>
      <p:sp>
        <p:nvSpPr>
          <p:cNvPr id="4" name="Text Placeholder 3"/>
          <p:cNvSpPr>
            <a:spLocks noGrp="1"/>
          </p:cNvSpPr>
          <p:nvPr>
            <p:ph type="body" sz="half" idx="2"/>
          </p:nvPr>
        </p:nvSpPr>
        <p:spPr>
          <a:xfrm>
            <a:off x="787302" y="2057400"/>
            <a:ext cx="3686472" cy="3811588"/>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a:t>Click to edit Master text styles</a:t>
            </a:r>
          </a:p>
        </p:txBody>
      </p:sp>
      <p:sp>
        <p:nvSpPr>
          <p:cNvPr id="5" name="Date Placeholder 4"/>
          <p:cNvSpPr>
            <a:spLocks noGrp="1"/>
          </p:cNvSpPr>
          <p:nvPr>
            <p:ph type="dt" sz="half" idx="10"/>
          </p:nvPr>
        </p:nvSpPr>
        <p:spPr>
          <a:xfrm>
            <a:off x="785813" y="6356351"/>
            <a:ext cx="2571750" cy="365125"/>
          </a:xfrm>
          <a:prstGeom prst="rect">
            <a:avLst/>
          </a:prstGeom>
        </p:spPr>
        <p:txBody>
          <a:bodyPr/>
          <a:lstStyle/>
          <a:p>
            <a:fld id="{E45DDE4F-05EE-4F8F-98D5-B41E61533347}" type="datetime2">
              <a:rPr lang="en-US" smtClean="0"/>
              <a:t>Friday, March 27, 2020</a:t>
            </a:fld>
            <a:endParaRPr lang="en-US"/>
          </a:p>
        </p:txBody>
      </p:sp>
      <p:sp>
        <p:nvSpPr>
          <p:cNvPr id="6" name="Footer Placeholder 5"/>
          <p:cNvSpPr>
            <a:spLocks noGrp="1"/>
          </p:cNvSpPr>
          <p:nvPr>
            <p:ph type="ftr" sz="quarter" idx="11"/>
          </p:nvPr>
        </p:nvSpPr>
        <p:spPr>
          <a:xfrm>
            <a:off x="3786188" y="6356351"/>
            <a:ext cx="3857625" cy="365125"/>
          </a:xfrm>
          <a:prstGeom prst="rect">
            <a:avLst/>
          </a:prstGeom>
        </p:spPr>
        <p:txBody>
          <a:bodyPr/>
          <a:lstStyle/>
          <a:p>
            <a:r>
              <a:rPr lang="en-US"/>
              <a:t>Md Salah Uddin Mahmud </a:t>
            </a:r>
          </a:p>
        </p:txBody>
      </p:sp>
      <p:sp>
        <p:nvSpPr>
          <p:cNvPr id="7" name="Slide Number Placeholder 6"/>
          <p:cNvSpPr>
            <a:spLocks noGrp="1"/>
          </p:cNvSpPr>
          <p:nvPr>
            <p:ph type="sldNum" sz="quarter" idx="12"/>
          </p:nvPr>
        </p:nvSpPr>
        <p:spPr>
          <a:xfrm>
            <a:off x="8072438" y="6356351"/>
            <a:ext cx="2571750" cy="365125"/>
          </a:xfrm>
          <a:prstGeom prst="rect">
            <a:avLst/>
          </a:prstGeom>
        </p:spPr>
        <p:txBody>
          <a:bodyPr/>
          <a:lstStyle/>
          <a:p>
            <a:fld id="{FF882838-6E05-408D-AAF2-994680057466}" type="slidenum">
              <a:rPr lang="en-US" smtClean="0"/>
              <a:t>‹#›</a:t>
            </a:fld>
            <a:endParaRPr lang="en-US"/>
          </a:p>
        </p:txBody>
      </p:sp>
    </p:spTree>
    <p:extLst>
      <p:ext uri="{BB962C8B-B14F-4D97-AF65-F5344CB8AC3E}">
        <p14:creationId xmlns:p14="http://schemas.microsoft.com/office/powerpoint/2010/main" val="382166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5813" y="365126"/>
            <a:ext cx="985837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85813" y="1825625"/>
            <a:ext cx="985837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42203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islam.stackexchange.com/questions/24157/why-are-depictions-of-mohammed-approved-of-in-iran" TargetMode="Externa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C1DC8A2-3D8F-4FEB-8A44-848CC025C35F}"/>
              </a:ext>
            </a:extLst>
          </p:cNvPr>
          <p:cNvSpPr txBox="1"/>
          <p:nvPr/>
        </p:nvSpPr>
        <p:spPr>
          <a:xfrm>
            <a:off x="959531" y="1051560"/>
            <a:ext cx="9510937" cy="452431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bn-BD" sz="3600" dirty="0">
                <a:solidFill>
                  <a:schemeClr val="tx1"/>
                </a:solidFill>
                <a:latin typeface="NikoshBAN" pitchFamily="2" charset="0"/>
                <a:cs typeface="NikoshBAN" pitchFamily="2" charset="0"/>
              </a:rPr>
              <a:t>এই স্লাইডটি সম্মানিত শিক্ষকবৃন্দের জন্য। </a:t>
            </a:r>
          </a:p>
          <a:p>
            <a:pPr algn="ctr"/>
            <a:r>
              <a:rPr lang="bn-BD"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স্লাইডটি</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উপস্থাপনের</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পূর্বে</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পাঠ্য</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পুস্তকের</a:t>
            </a:r>
            <a:r>
              <a:rPr lang="en-US" sz="3600" dirty="0">
                <a:solidFill>
                  <a:schemeClr val="tx1"/>
                </a:solidFill>
                <a:latin typeface="NikoshBAN" pitchFamily="2" charset="0"/>
                <a:cs typeface="NikoshBAN" pitchFamily="2" charset="0"/>
              </a:rPr>
              <a:t> </a:t>
            </a:r>
            <a:endParaRPr lang="bn-BD" sz="3600" dirty="0">
              <a:solidFill>
                <a:schemeClr val="tx1"/>
              </a:solidFill>
              <a:latin typeface="NikoshBAN" pitchFamily="2" charset="0"/>
              <a:cs typeface="NikoshBAN" pitchFamily="2" charset="0"/>
            </a:endParaRPr>
          </a:p>
          <a:p>
            <a:pPr algn="ctr"/>
            <a:r>
              <a:rPr lang="bn-BD"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সংশ্লিষ্ট</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পাঠের</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সাথে</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মিলিয়ে</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নিতে</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পারেন</a:t>
            </a:r>
            <a:r>
              <a:rPr lang="en-US" sz="3600" dirty="0">
                <a:solidFill>
                  <a:schemeClr val="tx1"/>
                </a:solidFill>
                <a:latin typeface="NikoshBAN" pitchFamily="2" charset="0"/>
                <a:cs typeface="NikoshBAN" pitchFamily="2" charset="0"/>
              </a:rPr>
              <a:t>। </a:t>
            </a:r>
          </a:p>
          <a:p>
            <a:endParaRPr lang="en-US" sz="3600" dirty="0">
              <a:latin typeface="NikoshBAN" pitchFamily="2" charset="0"/>
              <a:cs typeface="NikoshBAN" pitchFamily="2" charset="0"/>
            </a:endParaRPr>
          </a:p>
          <a:p>
            <a:r>
              <a:rPr lang="bn-BD" sz="3600" dirty="0">
                <a:latin typeface="NikoshBAN" pitchFamily="2" charset="0"/>
                <a:cs typeface="NikoshBAN" pitchFamily="2" charset="0"/>
              </a:rPr>
              <a:t>এই পাঠটি শ্রেণিকক্ষে উপস্থাপনের সময় প্রয়োজনীয় পরামর্শ প্রতিটি</a:t>
            </a:r>
          </a:p>
          <a:p>
            <a:r>
              <a:rPr lang="bn-BD" sz="3600" dirty="0">
                <a:latin typeface="NikoshBAN" pitchFamily="2" charset="0"/>
                <a:cs typeface="NikoshBAN" pitchFamily="2" charset="0"/>
              </a:rPr>
              <a:t> স্লাইডের নিচে অর্থাৎ </a:t>
            </a:r>
            <a:r>
              <a:rPr lang="en-US" sz="3600" dirty="0">
                <a:latin typeface="NikoshBAN" pitchFamily="2" charset="0"/>
                <a:cs typeface="NikoshBAN" pitchFamily="2" charset="0"/>
              </a:rPr>
              <a:t>Slide Note </a:t>
            </a:r>
            <a:r>
              <a:rPr lang="bn-BD" sz="3600" dirty="0">
                <a:latin typeface="NikoshBAN" pitchFamily="2" charset="0"/>
                <a:cs typeface="NikoshBAN" pitchFamily="2" charset="0"/>
              </a:rPr>
              <a:t>এ সংযোজন করা হয়েছে। </a:t>
            </a:r>
          </a:p>
          <a:p>
            <a:r>
              <a:rPr lang="bn-BD" sz="3600" dirty="0">
                <a:latin typeface="NikoshBAN" pitchFamily="2" charset="0"/>
                <a:cs typeface="NikoshBAN" pitchFamily="2" charset="0"/>
              </a:rPr>
              <a:t>আশা করি সম্মানিত শিক্ষকগণ পাঠটি উপস্থাপনের পূর্বে  উল্লেখিত</a:t>
            </a:r>
          </a:p>
          <a:p>
            <a:r>
              <a:rPr lang="bn-BD" sz="3600" dirty="0">
                <a:latin typeface="NikoshBAN" pitchFamily="2" charset="0"/>
                <a:cs typeface="NikoshBAN" pitchFamily="2" charset="0"/>
              </a:rPr>
              <a:t> </a:t>
            </a:r>
            <a:r>
              <a:rPr lang="en-US" sz="3600" dirty="0">
                <a:latin typeface="NikoshBAN" pitchFamily="2" charset="0"/>
                <a:cs typeface="NikoshBAN" pitchFamily="2" charset="0"/>
              </a:rPr>
              <a:t>Note </a:t>
            </a:r>
            <a:r>
              <a:rPr lang="bn-BD" sz="3600" dirty="0">
                <a:latin typeface="NikoshBAN" pitchFamily="2" charset="0"/>
                <a:cs typeface="NikoshBAN" pitchFamily="2" charset="0"/>
              </a:rPr>
              <a:t>দেখে নেবেন</a:t>
            </a:r>
            <a:r>
              <a:rPr lang="en-US" sz="3600" dirty="0">
                <a:latin typeface="NikoshBAN" pitchFamily="2" charset="0"/>
                <a:cs typeface="NikoshBAN" pitchFamily="2" charset="0"/>
              </a:rPr>
              <a:t> </a:t>
            </a:r>
            <a:r>
              <a:rPr lang="bn-BD" sz="3600" dirty="0">
                <a:latin typeface="NikoshBAN" pitchFamily="2" charset="0"/>
                <a:cs typeface="NikoshBAN" pitchFamily="2" charset="0"/>
              </a:rPr>
              <a:t>এবং </a:t>
            </a:r>
            <a:r>
              <a:rPr lang="en-US" sz="3600" dirty="0">
                <a:latin typeface="NikoshBAN" pitchFamily="2" charset="0"/>
                <a:cs typeface="NikoshBAN" pitchFamily="2" charset="0"/>
              </a:rPr>
              <a:t>F</a:t>
            </a:r>
            <a:r>
              <a:rPr lang="en-US" sz="3600" dirty="0">
                <a:latin typeface="Times New Roman" pitchFamily="18" charset="0"/>
                <a:cs typeface="Times New Roman" pitchFamily="18" charset="0"/>
              </a:rPr>
              <a:t>5 </a:t>
            </a:r>
            <a:r>
              <a:rPr lang="bn-BD" sz="3600" dirty="0">
                <a:latin typeface="NikoshBAN" pitchFamily="2" charset="0"/>
                <a:cs typeface="NikoshBAN" pitchFamily="2" charset="0"/>
              </a:rPr>
              <a:t>চেপে উপস্থাপন শুরু করতে পারেন।</a:t>
            </a:r>
            <a:endParaRPr lang="en-US" sz="3600" dirty="0">
              <a:latin typeface="NikoshBAN" pitchFamily="2" charset="0"/>
              <a:cs typeface="NikoshBAN" pitchFamily="2" charset="0"/>
            </a:endParaRPr>
          </a:p>
        </p:txBody>
      </p:sp>
      <p:sp>
        <p:nvSpPr>
          <p:cNvPr id="7" name="Frame 6">
            <a:extLst>
              <a:ext uri="{FF2B5EF4-FFF2-40B4-BE49-F238E27FC236}">
                <a16:creationId xmlns:a16="http://schemas.microsoft.com/office/drawing/2014/main" id="{847CB659-AE66-4188-B3C5-E0F7409A72A4}"/>
              </a:ext>
            </a:extLst>
          </p:cNvPr>
          <p:cNvSpPr/>
          <p:nvPr/>
        </p:nvSpPr>
        <p:spPr>
          <a:xfrm>
            <a:off x="0" y="0"/>
            <a:ext cx="11430000" cy="6858000"/>
          </a:xfrm>
          <a:prstGeom prst="frame">
            <a:avLst>
              <a:gd name="adj1" fmla="val 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71162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CF2584-0027-4C78-8938-3742F5257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900" y="1124836"/>
            <a:ext cx="4191000" cy="3549762"/>
          </a:xfrm>
          <a:prstGeom prst="rect">
            <a:avLst/>
          </a:prstGeom>
          <a:ln>
            <a:solidFill>
              <a:schemeClr val="tx1"/>
            </a:solidFill>
          </a:ln>
        </p:spPr>
      </p:pic>
      <p:pic>
        <p:nvPicPr>
          <p:cNvPr id="13" name="Picture 12">
            <a:extLst>
              <a:ext uri="{FF2B5EF4-FFF2-40B4-BE49-F238E27FC236}">
                <a16:creationId xmlns:a16="http://schemas.microsoft.com/office/drawing/2014/main" id="{1872494E-8E7D-4929-9F4E-1C2EAF52D2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8142" y="1183749"/>
            <a:ext cx="4600841" cy="3516740"/>
          </a:xfrm>
          <a:prstGeom prst="rect">
            <a:avLst/>
          </a:prstGeom>
          <a:ln>
            <a:solidFill>
              <a:schemeClr val="tx1"/>
            </a:solidFill>
          </a:ln>
        </p:spPr>
      </p:pic>
      <p:sp>
        <p:nvSpPr>
          <p:cNvPr id="14" name="Arrow: Right 13">
            <a:extLst>
              <a:ext uri="{FF2B5EF4-FFF2-40B4-BE49-F238E27FC236}">
                <a16:creationId xmlns:a16="http://schemas.microsoft.com/office/drawing/2014/main" id="{035B1F3E-79A2-4313-8D21-9B6FB470C72A}"/>
              </a:ext>
            </a:extLst>
          </p:cNvPr>
          <p:cNvSpPr/>
          <p:nvPr/>
        </p:nvSpPr>
        <p:spPr>
          <a:xfrm>
            <a:off x="5314949" y="1913234"/>
            <a:ext cx="1352551" cy="1515766"/>
          </a:xfrm>
          <a:prstGeom prst="rightArrow">
            <a:avLst>
              <a:gd name="adj1" fmla="val 47651"/>
              <a:gd name="adj2" fmla="val 179721"/>
            </a:avLst>
          </a:prstGeom>
          <a:noFill/>
          <a:ln w="1174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55C5254-58F7-4C65-9B04-73818F4CA390}"/>
              </a:ext>
            </a:extLst>
          </p:cNvPr>
          <p:cNvSpPr txBox="1"/>
          <p:nvPr/>
        </p:nvSpPr>
        <p:spPr>
          <a:xfrm>
            <a:off x="247650" y="5051841"/>
            <a:ext cx="11068050" cy="622409"/>
          </a:xfrm>
          <a:prstGeom prst="rect">
            <a:avLst/>
          </a:prstGeom>
          <a:noFill/>
        </p:spPr>
        <p:txBody>
          <a:bodyPr wrap="square" rtlCol="0">
            <a:spAutoFit/>
          </a:bodyPr>
          <a:lstStyle/>
          <a:p>
            <a:pPr algn="ctr"/>
            <a:r>
              <a:rPr lang="bn-IN" sz="3600" b="1" dirty="0">
                <a:latin typeface="NikoshBAN" panose="02000000000000000000" pitchFamily="2" charset="0"/>
                <a:cs typeface="NikoshBAN" panose="02000000000000000000" pitchFamily="2" charset="0"/>
              </a:rPr>
              <a:t>তিনি তার মা ও ভাইসহ হজ পালন করতে পবিত্র মক্কা নগরীতে গমন করেন।</a:t>
            </a:r>
            <a:endParaRPr lang="en-US" sz="3600" b="1" dirty="0">
              <a:latin typeface="NikoshBAN" panose="02000000000000000000" pitchFamily="2" charset="0"/>
              <a:cs typeface="NikoshBAN" panose="02000000000000000000" pitchFamily="2" charset="0"/>
            </a:endParaRPr>
          </a:p>
        </p:txBody>
      </p:sp>
      <p:sp>
        <p:nvSpPr>
          <p:cNvPr id="16" name="Rounded Rectangle 8">
            <a:extLst>
              <a:ext uri="{FF2B5EF4-FFF2-40B4-BE49-F238E27FC236}">
                <a16:creationId xmlns:a16="http://schemas.microsoft.com/office/drawing/2014/main" id="{D27C767E-F3EA-49F2-9D3B-53E71964EE9A}"/>
              </a:ext>
            </a:extLst>
          </p:cNvPr>
          <p:cNvSpPr/>
          <p:nvPr/>
        </p:nvSpPr>
        <p:spPr>
          <a:xfrm>
            <a:off x="693952" y="239403"/>
            <a:ext cx="3076996" cy="768670"/>
          </a:xfrm>
          <a:prstGeom prst="roundRect">
            <a:avLst/>
          </a:prstGeom>
          <a:ln/>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IN" sz="48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হজ পালন </a:t>
            </a:r>
            <a:r>
              <a:rPr lang="bn-BD" sz="48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endParaRPr lang="en-US" sz="48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7304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8000"/>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3BF980-9121-4D09-A3CD-2C278E22DD17}"/>
              </a:ext>
            </a:extLst>
          </p:cNvPr>
          <p:cNvGrpSpPr/>
          <p:nvPr/>
        </p:nvGrpSpPr>
        <p:grpSpPr>
          <a:xfrm>
            <a:off x="0" y="5867400"/>
            <a:ext cx="11430000" cy="990600"/>
            <a:chOff x="0" y="5836920"/>
            <a:chExt cx="11430000" cy="990600"/>
          </a:xfrm>
        </p:grpSpPr>
        <p:sp>
          <p:nvSpPr>
            <p:cNvPr id="5" name="Rectangle 4">
              <a:extLst>
                <a:ext uri="{FF2B5EF4-FFF2-40B4-BE49-F238E27FC236}">
                  <a16:creationId xmlns:a16="http://schemas.microsoft.com/office/drawing/2014/main" id="{C12889C5-228E-43D0-B335-A058A047DACD}"/>
                </a:ext>
              </a:extLst>
            </p:cNvPr>
            <p:cNvSpPr/>
            <p:nvPr/>
          </p:nvSpPr>
          <p:spPr>
            <a:xfrm>
              <a:off x="0" y="5836920"/>
              <a:ext cx="11430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64B7F87-B1ED-43CF-9D0B-5C4CB6206646}"/>
                </a:ext>
              </a:extLst>
            </p:cNvPr>
            <p:cNvSpPr txBox="1"/>
            <p:nvPr/>
          </p:nvSpPr>
          <p:spPr>
            <a:xfrm>
              <a:off x="0" y="6033185"/>
              <a:ext cx="11430000" cy="646331"/>
            </a:xfrm>
            <a:prstGeom prst="rect">
              <a:avLst/>
            </a:prstGeom>
            <a:noFill/>
          </p:spPr>
          <p:txBody>
            <a:bodyPr wrap="square" rtlCol="0">
              <a:prstTxWarp prst="textPlain">
                <a:avLst/>
              </a:prstTxWarp>
              <a:spAutoFit/>
            </a:bodyPr>
            <a:lstStyle/>
            <a:p>
              <a:pPr algn="ctr"/>
              <a:r>
                <a:rPr lang="bn-IN" sz="3600" b="1" dirty="0">
                  <a:solidFill>
                    <a:srgbClr val="FFFF00"/>
                  </a:solidFill>
                  <a:latin typeface="NikoshBAN" panose="02000000000000000000" pitchFamily="2" charset="0"/>
                  <a:cs typeface="NikoshBAN" panose="02000000000000000000" pitchFamily="2" charset="0"/>
                </a:rPr>
                <a:t>হিজাজের মুহাদ্দিসগণের কাছ থেকে হাদিসের জ্ঞান লাভ করেন </a:t>
              </a:r>
              <a:endParaRPr lang="en-US" sz="3600" b="1" dirty="0">
                <a:solidFill>
                  <a:srgbClr val="FFFF0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71373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867279-2DBE-439E-A5FA-ED61DEBDA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760" y="335280"/>
            <a:ext cx="7940040" cy="5153027"/>
          </a:xfrm>
          <a:prstGeom prst="rect">
            <a:avLst/>
          </a:prstGeom>
        </p:spPr>
      </p:pic>
      <p:sp>
        <p:nvSpPr>
          <p:cNvPr id="7" name="Frame 6">
            <a:extLst>
              <a:ext uri="{FF2B5EF4-FFF2-40B4-BE49-F238E27FC236}">
                <a16:creationId xmlns:a16="http://schemas.microsoft.com/office/drawing/2014/main" id="{188742A3-25EA-4CC1-B0B2-B472FBCFDF37}"/>
              </a:ext>
            </a:extLst>
          </p:cNvPr>
          <p:cNvSpPr/>
          <p:nvPr/>
        </p:nvSpPr>
        <p:spPr>
          <a:xfrm>
            <a:off x="0" y="0"/>
            <a:ext cx="11430000" cy="6858000"/>
          </a:xfrm>
          <a:prstGeom prst="frame">
            <a:avLst>
              <a:gd name="adj1" fmla="val 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3F791C79-ACEA-4402-9835-22AC978F6DC0}"/>
              </a:ext>
            </a:extLst>
          </p:cNvPr>
          <p:cNvSpPr txBox="1"/>
          <p:nvPr/>
        </p:nvSpPr>
        <p:spPr>
          <a:xfrm>
            <a:off x="1920240" y="5814981"/>
            <a:ext cx="8138160" cy="707886"/>
          </a:xfrm>
          <a:prstGeom prst="rect">
            <a:avLst/>
          </a:prstGeom>
          <a:noFill/>
        </p:spPr>
        <p:txBody>
          <a:bodyPr wrap="square" rtlCol="0">
            <a:spAutoFit/>
          </a:bodyPr>
          <a:lstStyle/>
          <a:p>
            <a:pPr algn="ctr"/>
            <a:r>
              <a:rPr lang="bn-IN" sz="4000" dirty="0">
                <a:latin typeface="NikoshBAN" panose="02000000000000000000" pitchFamily="2" charset="0"/>
                <a:cs typeface="NikoshBAN" panose="02000000000000000000" pitchFamily="2" charset="0"/>
              </a:rPr>
              <a:t>হাদিস সংগ্রহে বিভিন্ন স্থানে গমন </a:t>
            </a:r>
            <a:endParaRPr lang="en-US" sz="4000" dirty="0">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id="{80A17259-C4F4-4EBF-A285-7FCCE83BF3C8}"/>
              </a:ext>
            </a:extLst>
          </p:cNvPr>
          <p:cNvSpPr txBox="1"/>
          <p:nvPr/>
        </p:nvSpPr>
        <p:spPr>
          <a:xfrm>
            <a:off x="701040" y="822960"/>
            <a:ext cx="187452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600" dirty="0">
                <a:latin typeface="NikoshBAN" panose="02000000000000000000" pitchFamily="2" charset="0"/>
                <a:cs typeface="NikoshBAN" panose="02000000000000000000" pitchFamily="2" charset="0"/>
              </a:rPr>
              <a:t>কূফা</a:t>
            </a:r>
          </a:p>
        </p:txBody>
      </p:sp>
      <p:sp>
        <p:nvSpPr>
          <p:cNvPr id="9" name="TextBox 8">
            <a:extLst>
              <a:ext uri="{FF2B5EF4-FFF2-40B4-BE49-F238E27FC236}">
                <a16:creationId xmlns:a16="http://schemas.microsoft.com/office/drawing/2014/main" id="{CDFD8BC7-91BB-4C0E-B687-53DDBFFDE1E1}"/>
              </a:ext>
            </a:extLst>
          </p:cNvPr>
          <p:cNvSpPr txBox="1"/>
          <p:nvPr/>
        </p:nvSpPr>
        <p:spPr>
          <a:xfrm>
            <a:off x="701040" y="1713497"/>
            <a:ext cx="187452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600" dirty="0">
                <a:latin typeface="NikoshBAN" panose="02000000000000000000" pitchFamily="2" charset="0"/>
                <a:cs typeface="NikoshBAN" panose="02000000000000000000" pitchFamily="2" charset="0"/>
              </a:rPr>
              <a:t>বাগদাদ</a:t>
            </a:r>
          </a:p>
        </p:txBody>
      </p:sp>
      <p:sp>
        <p:nvSpPr>
          <p:cNvPr id="11" name="TextBox 10">
            <a:extLst>
              <a:ext uri="{FF2B5EF4-FFF2-40B4-BE49-F238E27FC236}">
                <a16:creationId xmlns:a16="http://schemas.microsoft.com/office/drawing/2014/main" id="{F8A113E5-C9BA-43B1-82C7-4260940DB05A}"/>
              </a:ext>
            </a:extLst>
          </p:cNvPr>
          <p:cNvSpPr txBox="1"/>
          <p:nvPr/>
        </p:nvSpPr>
        <p:spPr>
          <a:xfrm>
            <a:off x="685800" y="2647696"/>
            <a:ext cx="187452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dirty="0">
                <a:latin typeface="NikoshBAN" panose="02000000000000000000" pitchFamily="2" charset="0"/>
                <a:cs typeface="NikoshBAN" panose="02000000000000000000" pitchFamily="2" charset="0"/>
              </a:rPr>
              <a:t>বসরা</a:t>
            </a:r>
          </a:p>
        </p:txBody>
      </p:sp>
      <p:sp>
        <p:nvSpPr>
          <p:cNvPr id="12" name="TextBox 11">
            <a:extLst>
              <a:ext uri="{FF2B5EF4-FFF2-40B4-BE49-F238E27FC236}">
                <a16:creationId xmlns:a16="http://schemas.microsoft.com/office/drawing/2014/main" id="{E6D9482B-4389-4921-982F-4243A2566930}"/>
              </a:ext>
            </a:extLst>
          </p:cNvPr>
          <p:cNvSpPr txBox="1"/>
          <p:nvPr/>
        </p:nvSpPr>
        <p:spPr>
          <a:xfrm>
            <a:off x="685800" y="3661609"/>
            <a:ext cx="187452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dirty="0">
                <a:latin typeface="NikoshBAN" panose="02000000000000000000" pitchFamily="2" charset="0"/>
                <a:cs typeface="NikoshBAN" panose="02000000000000000000" pitchFamily="2" charset="0"/>
              </a:rPr>
              <a:t>মিসর</a:t>
            </a:r>
          </a:p>
        </p:txBody>
      </p:sp>
      <p:sp>
        <p:nvSpPr>
          <p:cNvPr id="13" name="TextBox 12">
            <a:extLst>
              <a:ext uri="{FF2B5EF4-FFF2-40B4-BE49-F238E27FC236}">
                <a16:creationId xmlns:a16="http://schemas.microsoft.com/office/drawing/2014/main" id="{9996567D-84B3-4DA7-81A4-4FC5212BE724}"/>
              </a:ext>
            </a:extLst>
          </p:cNvPr>
          <p:cNvSpPr txBox="1"/>
          <p:nvPr/>
        </p:nvSpPr>
        <p:spPr>
          <a:xfrm>
            <a:off x="701040" y="4634614"/>
            <a:ext cx="1874520"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600" dirty="0">
                <a:latin typeface="NikoshBAN" panose="02000000000000000000" pitchFamily="2" charset="0"/>
                <a:cs typeface="NikoshBAN" panose="02000000000000000000" pitchFamily="2" charset="0"/>
              </a:rPr>
              <a:t>স</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র</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য়</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p>
        </p:txBody>
      </p:sp>
      <p:sp>
        <p:nvSpPr>
          <p:cNvPr id="3" name="Star: 5 Points 2">
            <a:extLst>
              <a:ext uri="{FF2B5EF4-FFF2-40B4-BE49-F238E27FC236}">
                <a16:creationId xmlns:a16="http://schemas.microsoft.com/office/drawing/2014/main" id="{2D6EA2B9-4190-47B2-9525-3A77FB0EB8CB}"/>
              </a:ext>
            </a:extLst>
          </p:cNvPr>
          <p:cNvSpPr/>
          <p:nvPr/>
        </p:nvSpPr>
        <p:spPr>
          <a:xfrm>
            <a:off x="5989320" y="3072417"/>
            <a:ext cx="655320" cy="58919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EE1306E2-0B32-4320-9CB8-DC037E6E35F2}"/>
              </a:ext>
            </a:extLst>
          </p:cNvPr>
          <p:cNvSpPr/>
          <p:nvPr/>
        </p:nvSpPr>
        <p:spPr>
          <a:xfrm>
            <a:off x="6035040" y="1649733"/>
            <a:ext cx="655320" cy="589192"/>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E064FFE6-6F85-45AB-984E-7771C37BEC20}"/>
              </a:ext>
            </a:extLst>
          </p:cNvPr>
          <p:cNvSpPr/>
          <p:nvPr/>
        </p:nvSpPr>
        <p:spPr>
          <a:xfrm>
            <a:off x="7528560" y="2967335"/>
            <a:ext cx="655320" cy="694274"/>
          </a:xfrm>
          <a:prstGeom prst="star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Star: 5 Points 15">
            <a:extLst>
              <a:ext uri="{FF2B5EF4-FFF2-40B4-BE49-F238E27FC236}">
                <a16:creationId xmlns:a16="http://schemas.microsoft.com/office/drawing/2014/main" id="{7919ED3C-3C37-4069-A234-EDE050E1A3A6}"/>
              </a:ext>
            </a:extLst>
          </p:cNvPr>
          <p:cNvSpPr/>
          <p:nvPr/>
        </p:nvSpPr>
        <p:spPr>
          <a:xfrm>
            <a:off x="8008620" y="880939"/>
            <a:ext cx="655320" cy="589192"/>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7" name="Star: 5 Points 16">
            <a:extLst>
              <a:ext uri="{FF2B5EF4-FFF2-40B4-BE49-F238E27FC236}">
                <a16:creationId xmlns:a16="http://schemas.microsoft.com/office/drawing/2014/main" id="{A7B7D308-C307-43D8-9C6D-AE542C94BA04}"/>
              </a:ext>
            </a:extLst>
          </p:cNvPr>
          <p:cNvSpPr/>
          <p:nvPr/>
        </p:nvSpPr>
        <p:spPr>
          <a:xfrm>
            <a:off x="10104120" y="2704835"/>
            <a:ext cx="655320" cy="589192"/>
          </a:xfrm>
          <a:prstGeom prst="star5">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0009DCB-4F47-46BF-AC64-A0E0D4B64D6C}"/>
              </a:ext>
            </a:extLst>
          </p:cNvPr>
          <p:cNvSpPr txBox="1"/>
          <p:nvPr/>
        </p:nvSpPr>
        <p:spPr>
          <a:xfrm>
            <a:off x="7399020" y="1482664"/>
            <a:ext cx="1874520"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2400" dirty="0">
                <a:latin typeface="NikoshBAN" panose="02000000000000000000" pitchFamily="2" charset="0"/>
                <a:cs typeface="NikoshBAN" panose="02000000000000000000" pitchFamily="2" charset="0"/>
              </a:rPr>
              <a:t>Egypt</a:t>
            </a:r>
          </a:p>
        </p:txBody>
      </p:sp>
      <p:sp>
        <p:nvSpPr>
          <p:cNvPr id="20" name="TextBox 19">
            <a:extLst>
              <a:ext uri="{FF2B5EF4-FFF2-40B4-BE49-F238E27FC236}">
                <a16:creationId xmlns:a16="http://schemas.microsoft.com/office/drawing/2014/main" id="{9FAA7BF2-89A5-459C-A6D9-1912C31877A2}"/>
              </a:ext>
            </a:extLst>
          </p:cNvPr>
          <p:cNvSpPr txBox="1"/>
          <p:nvPr/>
        </p:nvSpPr>
        <p:spPr>
          <a:xfrm>
            <a:off x="9372600" y="3296685"/>
            <a:ext cx="1874520" cy="523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2800" dirty="0">
                <a:latin typeface="NikoshBAN" panose="02000000000000000000" pitchFamily="2" charset="0"/>
                <a:cs typeface="NikoshBAN" panose="02000000000000000000" pitchFamily="2" charset="0"/>
              </a:rPr>
              <a:t>Syria</a:t>
            </a:r>
          </a:p>
        </p:txBody>
      </p:sp>
    </p:spTree>
    <p:extLst>
      <p:ext uri="{BB962C8B-B14F-4D97-AF65-F5344CB8AC3E}">
        <p14:creationId xmlns:p14="http://schemas.microsoft.com/office/powerpoint/2010/main" val="22845587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 calcmode="lin" valueType="num">
                                      <p:cBhvr>
                                        <p:cTn id="18" dur="1000" fill="hold"/>
                                        <p:tgtEl>
                                          <p:spTgt spid="14"/>
                                        </p:tgtEl>
                                        <p:attrNameLst>
                                          <p:attrName>style.rotation</p:attrName>
                                        </p:attrNameLst>
                                      </p:cBhvr>
                                      <p:tavLst>
                                        <p:tav tm="0">
                                          <p:val>
                                            <p:fltVal val="90"/>
                                          </p:val>
                                        </p:tav>
                                        <p:tav tm="100000">
                                          <p:val>
                                            <p:fltVal val="0"/>
                                          </p:val>
                                        </p:tav>
                                      </p:tavLst>
                                    </p:anim>
                                    <p:animEffect transition="in" filter="fade">
                                      <p:cBhvr>
                                        <p:cTn id="19" dur="1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000" fill="hold"/>
                                        <p:tgtEl>
                                          <p:spTgt spid="16"/>
                                        </p:tgtEl>
                                        <p:attrNameLst>
                                          <p:attrName>ppt_w</p:attrName>
                                        </p:attrNameLst>
                                      </p:cBhvr>
                                      <p:tavLst>
                                        <p:tav tm="0">
                                          <p:val>
                                            <p:fltVal val="0"/>
                                          </p:val>
                                        </p:tav>
                                        <p:tav tm="100000">
                                          <p:val>
                                            <p:strVal val="#ppt_w"/>
                                          </p:val>
                                        </p:tav>
                                      </p:tavLst>
                                    </p:anim>
                                    <p:anim calcmode="lin" valueType="num">
                                      <p:cBhvr>
                                        <p:cTn id="35" dur="1000" fill="hold"/>
                                        <p:tgtEl>
                                          <p:spTgt spid="16"/>
                                        </p:tgtEl>
                                        <p:attrNameLst>
                                          <p:attrName>ppt_h</p:attrName>
                                        </p:attrNameLst>
                                      </p:cBhvr>
                                      <p:tavLst>
                                        <p:tav tm="0">
                                          <p:val>
                                            <p:fltVal val="0"/>
                                          </p:val>
                                        </p:tav>
                                        <p:tav tm="100000">
                                          <p:val>
                                            <p:strVal val="#ppt_h"/>
                                          </p:val>
                                        </p:tav>
                                      </p:tavLst>
                                    </p:anim>
                                    <p:anim calcmode="lin" valueType="num">
                                      <p:cBhvr>
                                        <p:cTn id="36" dur="1000" fill="hold"/>
                                        <p:tgtEl>
                                          <p:spTgt spid="16"/>
                                        </p:tgtEl>
                                        <p:attrNameLst>
                                          <p:attrName>style.rotation</p:attrName>
                                        </p:attrNameLst>
                                      </p:cBhvr>
                                      <p:tavLst>
                                        <p:tav tm="0">
                                          <p:val>
                                            <p:fltVal val="90"/>
                                          </p:val>
                                        </p:tav>
                                        <p:tav tm="100000">
                                          <p:val>
                                            <p:fltVal val="0"/>
                                          </p:val>
                                        </p:tav>
                                      </p:tavLst>
                                    </p:anim>
                                    <p:animEffect transition="in" filter="fade">
                                      <p:cBhvr>
                                        <p:cTn id="37" dur="10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1000" fill="hold"/>
                                        <p:tgtEl>
                                          <p:spTgt spid="17"/>
                                        </p:tgtEl>
                                        <p:attrNameLst>
                                          <p:attrName>ppt_w</p:attrName>
                                        </p:attrNameLst>
                                      </p:cBhvr>
                                      <p:tavLst>
                                        <p:tav tm="0">
                                          <p:val>
                                            <p:fltVal val="0"/>
                                          </p:val>
                                        </p:tav>
                                        <p:tav tm="100000">
                                          <p:val>
                                            <p:strVal val="#ppt_w"/>
                                          </p:val>
                                        </p:tav>
                                      </p:tavLst>
                                    </p:anim>
                                    <p:anim calcmode="lin" valueType="num">
                                      <p:cBhvr>
                                        <p:cTn id="44" dur="1000" fill="hold"/>
                                        <p:tgtEl>
                                          <p:spTgt spid="17"/>
                                        </p:tgtEl>
                                        <p:attrNameLst>
                                          <p:attrName>ppt_h</p:attrName>
                                        </p:attrNameLst>
                                      </p:cBhvr>
                                      <p:tavLst>
                                        <p:tav tm="0">
                                          <p:val>
                                            <p:fltVal val="0"/>
                                          </p:val>
                                        </p:tav>
                                        <p:tav tm="100000">
                                          <p:val>
                                            <p:strVal val="#ppt_h"/>
                                          </p:val>
                                        </p:tav>
                                      </p:tavLst>
                                    </p:anim>
                                    <p:anim calcmode="lin" valueType="num">
                                      <p:cBhvr>
                                        <p:cTn id="45" dur="1000" fill="hold"/>
                                        <p:tgtEl>
                                          <p:spTgt spid="17"/>
                                        </p:tgtEl>
                                        <p:attrNameLst>
                                          <p:attrName>style.rotation</p:attrName>
                                        </p:attrNameLst>
                                      </p:cBhvr>
                                      <p:tavLst>
                                        <p:tav tm="0">
                                          <p:val>
                                            <p:fltVal val="90"/>
                                          </p:val>
                                        </p:tav>
                                        <p:tav tm="100000">
                                          <p:val>
                                            <p:fltVal val="0"/>
                                          </p:val>
                                        </p:tav>
                                      </p:tavLst>
                                    </p:anim>
                                    <p:animEffect transition="in" filter="fade">
                                      <p:cBhvr>
                                        <p:cTn id="46" dur="1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13"/>
                  </p:tgtEl>
                </p:cond>
              </p:nextCondLst>
            </p:seq>
          </p:childTnLst>
        </p:cTn>
      </p:par>
    </p:tnLst>
    <p:bldLst>
      <p:bldP spid="3"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8">
            <a:extLst>
              <a:ext uri="{FF2B5EF4-FFF2-40B4-BE49-F238E27FC236}">
                <a16:creationId xmlns:a16="http://schemas.microsoft.com/office/drawing/2014/main" id="{CBE5DABF-88FC-4334-8B2A-5F45F14F63B6}"/>
              </a:ext>
            </a:extLst>
          </p:cNvPr>
          <p:cNvSpPr/>
          <p:nvPr/>
        </p:nvSpPr>
        <p:spPr>
          <a:xfrm>
            <a:off x="3605213" y="351123"/>
            <a:ext cx="4038600" cy="768670"/>
          </a:xfrm>
          <a:prstGeom prst="roundRect">
            <a:avLst>
              <a:gd name="adj" fmla="val 50000"/>
            </a:avLst>
          </a:prstGeom>
          <a:ln/>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BD" sz="48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হাদিস সংগ্রহ </a:t>
            </a:r>
            <a:endParaRPr lang="en-US" sz="48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 name="Rounded Rectangle 9">
            <a:extLst>
              <a:ext uri="{FF2B5EF4-FFF2-40B4-BE49-F238E27FC236}">
                <a16:creationId xmlns:a16="http://schemas.microsoft.com/office/drawing/2014/main" id="{574D574C-344A-4D4D-821F-047709827BBC}"/>
              </a:ext>
            </a:extLst>
          </p:cNvPr>
          <p:cNvSpPr/>
          <p:nvPr/>
        </p:nvSpPr>
        <p:spPr>
          <a:xfrm>
            <a:off x="746760" y="5505066"/>
            <a:ext cx="9936480" cy="1118860"/>
          </a:xfrm>
          <a:prstGeom prst="roundRect">
            <a:avLst>
              <a:gd name="adj" fmla="val 50000"/>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bn-BD" sz="3600"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তিনি</a:t>
            </a:r>
            <a:r>
              <a:rPr lang="bn-IN" sz="3600"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বিভিন্ন জায়গা থেকে হাদিস সংগ্রহ করে </a:t>
            </a:r>
            <a:r>
              <a:rPr lang="bn-BD" sz="3600"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লক্ষাধিক হাদিস সনদসহ মুখস্থ করেন। </a:t>
            </a:r>
          </a:p>
        </p:txBody>
      </p:sp>
      <p:pic>
        <p:nvPicPr>
          <p:cNvPr id="10" name="Picture 9">
            <a:extLst>
              <a:ext uri="{FF2B5EF4-FFF2-40B4-BE49-F238E27FC236}">
                <a16:creationId xmlns:a16="http://schemas.microsoft.com/office/drawing/2014/main" id="{C04ED7FC-F09F-4389-8316-B74E454EA0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0749" y="1352934"/>
            <a:ext cx="6586435" cy="385914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Frame 7">
            <a:extLst>
              <a:ext uri="{FF2B5EF4-FFF2-40B4-BE49-F238E27FC236}">
                <a16:creationId xmlns:a16="http://schemas.microsoft.com/office/drawing/2014/main" id="{8CE78857-F97E-48FF-84C3-9127D9B09EA2}"/>
              </a:ext>
            </a:extLst>
          </p:cNvPr>
          <p:cNvSpPr/>
          <p:nvPr/>
        </p:nvSpPr>
        <p:spPr>
          <a:xfrm>
            <a:off x="0" y="0"/>
            <a:ext cx="11430000" cy="6858000"/>
          </a:xfrm>
          <a:prstGeom prst="frame">
            <a:avLst>
              <a:gd name="adj1" fmla="val 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4124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rizontal Scroll 2">
            <a:extLst>
              <a:ext uri="{FF2B5EF4-FFF2-40B4-BE49-F238E27FC236}">
                <a16:creationId xmlns:a16="http://schemas.microsoft.com/office/drawing/2014/main" id="{EEF93622-5BEB-460B-B45C-B2A94D047D20}"/>
              </a:ext>
            </a:extLst>
          </p:cNvPr>
          <p:cNvSpPr/>
          <p:nvPr/>
        </p:nvSpPr>
        <p:spPr>
          <a:xfrm>
            <a:off x="1280160" y="5523266"/>
            <a:ext cx="9668163" cy="86995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0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ইমাম বুখারি রহঃ কীভাবে জ্ঞান অর্জন করেন</a:t>
            </a:r>
            <a:r>
              <a:rPr lang="bn-IN" sz="40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a:t>
            </a:r>
            <a:endParaRPr lang="en-US" sz="40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4" name="Flowchart: Terminator 3">
            <a:extLst>
              <a:ext uri="{FF2B5EF4-FFF2-40B4-BE49-F238E27FC236}">
                <a16:creationId xmlns:a16="http://schemas.microsoft.com/office/drawing/2014/main" id="{832209DF-3BAF-405E-A4A8-50AA51FCD360}"/>
              </a:ext>
            </a:extLst>
          </p:cNvPr>
          <p:cNvSpPr/>
          <p:nvPr/>
        </p:nvSpPr>
        <p:spPr>
          <a:xfrm>
            <a:off x="4072048" y="340995"/>
            <a:ext cx="3285904" cy="869950"/>
          </a:xfrm>
          <a:prstGeom prst="flowChartTerminator">
            <a:avLst/>
          </a:prstGeom>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bn-BD" sz="6000" b="1" dirty="0">
                <a:ln w="11430"/>
                <a:solidFill>
                  <a:schemeClr val="tx1"/>
                </a:solidFill>
                <a:effectLst>
                  <a:outerShdw blurRad="80000" dist="40000" dir="5040000" algn="tl">
                    <a:srgbClr val="000000">
                      <a:alpha val="30000"/>
                    </a:srgbClr>
                  </a:outerShdw>
                </a:effectLst>
                <a:latin typeface="NikoshBAN" panose="02000000000000000000" pitchFamily="2" charset="0"/>
                <a:cs typeface="NikoshBAN" panose="02000000000000000000" pitchFamily="2" charset="0"/>
              </a:rPr>
              <a:t>একক কাজ</a:t>
            </a:r>
            <a:endParaRPr lang="en-US" sz="6000" b="1" dirty="0">
              <a:ln w="11430"/>
              <a:solidFill>
                <a:schemeClr val="tx1"/>
              </a:solidFill>
              <a:effectLst>
                <a:outerShdw blurRad="80000" dist="40000" dir="5040000" algn="tl">
                  <a:srgbClr val="000000">
                    <a:alpha val="30000"/>
                  </a:srgbClr>
                </a:outerShdw>
              </a:effectLst>
              <a:latin typeface="NikoshBAN" panose="02000000000000000000" pitchFamily="2" charset="0"/>
              <a:cs typeface="NikoshBAN" panose="02000000000000000000" pitchFamily="2" charset="0"/>
            </a:endParaRPr>
          </a:p>
        </p:txBody>
      </p:sp>
      <p:sp>
        <p:nvSpPr>
          <p:cNvPr id="9" name="Flowchart: Alternate Process 8">
            <a:extLst>
              <a:ext uri="{FF2B5EF4-FFF2-40B4-BE49-F238E27FC236}">
                <a16:creationId xmlns:a16="http://schemas.microsoft.com/office/drawing/2014/main" id="{08FC96F5-8482-4DAA-BDFD-337105BCD894}"/>
              </a:ext>
            </a:extLst>
          </p:cNvPr>
          <p:cNvSpPr/>
          <p:nvPr/>
        </p:nvSpPr>
        <p:spPr>
          <a:xfrm>
            <a:off x="9540240" y="1505231"/>
            <a:ext cx="1266443" cy="1464310"/>
          </a:xfrm>
          <a:prstGeom prst="flowChartAlternateProcess">
            <a:avLst/>
          </a:prstGeom>
          <a:ln>
            <a:solidFill>
              <a:srgbClr val="00B0F0"/>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 </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2</a:t>
            </a:r>
            <a:r>
              <a:rPr lang="bn-IN"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মিনিট </a:t>
            </a:r>
            <a:endPar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Frame 9">
            <a:extLst>
              <a:ext uri="{FF2B5EF4-FFF2-40B4-BE49-F238E27FC236}">
                <a16:creationId xmlns:a16="http://schemas.microsoft.com/office/drawing/2014/main" id="{0C0CDA9A-1533-4B99-9BFC-C499273E888C}"/>
              </a:ext>
            </a:extLst>
          </p:cNvPr>
          <p:cNvSpPr/>
          <p:nvPr/>
        </p:nvSpPr>
        <p:spPr>
          <a:xfrm>
            <a:off x="0" y="0"/>
            <a:ext cx="11430000" cy="6858000"/>
          </a:xfrm>
          <a:prstGeom prst="frame">
            <a:avLst>
              <a:gd name="adj1" fmla="val 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DACB52D8-F84A-4A47-BD9E-2E8023097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4315" y="1505231"/>
            <a:ext cx="5241941" cy="3847537"/>
          </a:xfrm>
          <a:prstGeom prst="rect">
            <a:avLst/>
          </a:prstGeom>
        </p:spPr>
      </p:pic>
    </p:spTree>
    <p:extLst>
      <p:ext uri="{BB962C8B-B14F-4D97-AF65-F5344CB8AC3E}">
        <p14:creationId xmlns:p14="http://schemas.microsoft.com/office/powerpoint/2010/main" val="1537925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8">
            <a:extLst>
              <a:ext uri="{FF2B5EF4-FFF2-40B4-BE49-F238E27FC236}">
                <a16:creationId xmlns:a16="http://schemas.microsoft.com/office/drawing/2014/main" id="{070151B3-2BC6-4544-A968-6F19F29A2607}"/>
              </a:ext>
            </a:extLst>
          </p:cNvPr>
          <p:cNvSpPr/>
          <p:nvPr/>
        </p:nvSpPr>
        <p:spPr>
          <a:xfrm>
            <a:off x="3080819" y="345224"/>
            <a:ext cx="5562600" cy="768670"/>
          </a:xfrm>
          <a:prstGeom prst="roundRect">
            <a:avLst>
              <a:gd name="adj" fmla="val 50000"/>
            </a:avLst>
          </a:prstGeom>
          <a:ln/>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BD" sz="48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বুখারি শরিফ সংকলন </a:t>
            </a:r>
            <a:endParaRPr lang="en-US" sz="48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 name="Rounded Rectangle 9">
            <a:extLst>
              <a:ext uri="{FF2B5EF4-FFF2-40B4-BE49-F238E27FC236}">
                <a16:creationId xmlns:a16="http://schemas.microsoft.com/office/drawing/2014/main" id="{D89C1193-AA4B-41C7-9ABC-197E6D454BC7}"/>
              </a:ext>
            </a:extLst>
          </p:cNvPr>
          <p:cNvSpPr/>
          <p:nvPr/>
        </p:nvSpPr>
        <p:spPr>
          <a:xfrm>
            <a:off x="3096059" y="1369639"/>
            <a:ext cx="5237882" cy="5105158"/>
          </a:xfrm>
          <a:prstGeom prst="roundRect">
            <a:avLst>
              <a:gd name="adj" fmla="val 7242"/>
            </a:avLst>
          </a:prstGeom>
          <a:ln/>
        </p:spPr>
        <p:style>
          <a:lnRef idx="2">
            <a:schemeClr val="dk1"/>
          </a:lnRef>
          <a:fillRef idx="1">
            <a:schemeClr val="lt1"/>
          </a:fillRef>
          <a:effectRef idx="0">
            <a:schemeClr val="dk1"/>
          </a:effectRef>
          <a:fontRef idx="minor">
            <a:schemeClr val="dk1"/>
          </a:fontRef>
        </p:style>
        <p:txBody>
          <a:bodyPr rtlCol="0" anchor="ctr"/>
          <a:lstStyle/>
          <a:p>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 </a:t>
            </a:r>
            <a:r>
              <a:rPr lang="bn-BD"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তিনি দীর্ঘ ১৬ বছর সাধনা করে বিশুদ্ধতার পরীক্ষা নিরীক্ষা করে ৭২৭৫ টি হাদিস বুখারি শরিফে লিপিবদ্ধ করেন । উল্লেখ্য প্রতিটি হাদিস লিখার পূর্বে অযু ও গোসল এবং দুই রাকাত নফল নামাজ পড়তেন।</a:t>
            </a:r>
          </a:p>
          <a:p>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 </a:t>
            </a:r>
            <a:r>
              <a:rPr lang="bn-BD"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যার ফলে বিশুদ্ধতার দিক দিয়ে কুরানের পরে বুখারি শরিফের স্থান।</a:t>
            </a:r>
          </a:p>
        </p:txBody>
      </p:sp>
      <p:pic>
        <p:nvPicPr>
          <p:cNvPr id="8" name="Picture 7">
            <a:extLst>
              <a:ext uri="{FF2B5EF4-FFF2-40B4-BE49-F238E27FC236}">
                <a16:creationId xmlns:a16="http://schemas.microsoft.com/office/drawing/2014/main" id="{5E7407EA-72A7-4AD8-A417-CBE4B421EB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28207" y="1512554"/>
            <a:ext cx="2229446" cy="1791019"/>
          </a:xfrm>
          <a:prstGeom prst="rect">
            <a:avLst/>
          </a:prstGeom>
          <a:ln w="88900" cap="sq" cmpd="thickThin">
            <a:solidFill>
              <a:srgbClr val="000000"/>
            </a:solidFill>
            <a:prstDash val="solid"/>
            <a:miter lim="800000"/>
          </a:ln>
          <a:effectLst>
            <a:innerShdw blurRad="76200">
              <a:srgbClr val="000000"/>
            </a:innerShdw>
          </a:effectLst>
        </p:spPr>
      </p:pic>
      <p:sp>
        <p:nvSpPr>
          <p:cNvPr id="10" name="Frame 9">
            <a:extLst>
              <a:ext uri="{FF2B5EF4-FFF2-40B4-BE49-F238E27FC236}">
                <a16:creationId xmlns:a16="http://schemas.microsoft.com/office/drawing/2014/main" id="{2C1A3F29-1F61-4DFD-B268-162029B0E774}"/>
              </a:ext>
            </a:extLst>
          </p:cNvPr>
          <p:cNvSpPr/>
          <p:nvPr/>
        </p:nvSpPr>
        <p:spPr>
          <a:xfrm>
            <a:off x="0" y="0"/>
            <a:ext cx="11430000" cy="6858000"/>
          </a:xfrm>
          <a:prstGeom prst="frame">
            <a:avLst>
              <a:gd name="adj1" fmla="val 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3B224175-C08E-4C72-ACC9-606E665B0C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267" y="4355745"/>
            <a:ext cx="2229446" cy="1770973"/>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5F839678-D4BA-4E44-8B68-69B9201410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8207" y="4355745"/>
            <a:ext cx="2372221" cy="1868198"/>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11">
            <a:extLst>
              <a:ext uri="{FF2B5EF4-FFF2-40B4-BE49-F238E27FC236}">
                <a16:creationId xmlns:a16="http://schemas.microsoft.com/office/drawing/2014/main" id="{137C62C8-9EE9-4D32-B70D-D2D952DE03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267" y="1605080"/>
            <a:ext cx="2229445" cy="196737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3891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7" name="Rounded Rectangle 9">
            <a:extLst>
              <a:ext uri="{FF2B5EF4-FFF2-40B4-BE49-F238E27FC236}">
                <a16:creationId xmlns:a16="http://schemas.microsoft.com/office/drawing/2014/main" id="{E9F03B66-C3DD-4D7C-95F0-4F1D5BEBCD27}"/>
              </a:ext>
            </a:extLst>
          </p:cNvPr>
          <p:cNvSpPr/>
          <p:nvPr/>
        </p:nvSpPr>
        <p:spPr>
          <a:xfrm>
            <a:off x="594098" y="4373880"/>
            <a:ext cx="10241804" cy="2255520"/>
          </a:xfrm>
          <a:prstGeom prst="roundRect">
            <a:avLst>
              <a:gd name="adj" fmla="val 9459"/>
            </a:avLst>
          </a:prstGeom>
          <a:ln/>
        </p:spPr>
        <p:style>
          <a:lnRef idx="2">
            <a:schemeClr val="dk1"/>
          </a:lnRef>
          <a:fillRef idx="1">
            <a:schemeClr val="lt1"/>
          </a:fillRef>
          <a:effectRef idx="0">
            <a:schemeClr val="dk1"/>
          </a:effectRef>
          <a:fontRef idx="minor">
            <a:schemeClr val="dk1"/>
          </a:fontRef>
        </p:style>
        <p:txBody>
          <a:bodyPr rtlCol="0" anchor="ctr"/>
          <a:lstStyle/>
          <a:p>
            <a:r>
              <a:rPr lang="bn-IN" sz="3200" dirty="0">
                <a:latin typeface="NikoshBAN" panose="02000000000000000000" pitchFamily="2" charset="0"/>
                <a:cs typeface="NikoshBAN" panose="02000000000000000000" pitchFamily="2" charset="0"/>
              </a:rPr>
              <a:t>বাদশাহ খালেদ ইবনে আহমেদ ইমাম বুখারির ইলমে হাদিসের গভীরতা শুনে তাঁর কাছ থেকে হাদিস শোনার জন্য তাঁকে রাজ দরবারে ডেকে পাঠালেন। কিন্ত ইমাম বুখারি বললেন, আমি হাদিসকে রাজ দরবারে নিয়ে অপমান করতে চাই না</a:t>
            </a:r>
            <a:r>
              <a:rPr lang="hi-IN"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তার প্রয়োজন হলে সে আমার ঘরে বা মসজিদে আসুক।</a:t>
            </a:r>
            <a:endParaRPr lang="bn-BD"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856A839E-28A0-45D5-8A14-07F3420C76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98" y="533400"/>
            <a:ext cx="4338181" cy="365760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28D73FFE-B1A3-4C42-8D3A-3C439F5861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876" y="533400"/>
            <a:ext cx="4597026"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096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8">
            <a:extLst>
              <a:ext uri="{FF2B5EF4-FFF2-40B4-BE49-F238E27FC236}">
                <a16:creationId xmlns:a16="http://schemas.microsoft.com/office/drawing/2014/main" id="{535D242C-0261-48AC-A974-614350A4212B}"/>
              </a:ext>
            </a:extLst>
          </p:cNvPr>
          <p:cNvSpPr/>
          <p:nvPr/>
        </p:nvSpPr>
        <p:spPr>
          <a:xfrm>
            <a:off x="3920488" y="359060"/>
            <a:ext cx="4038600" cy="574722"/>
          </a:xfrm>
          <a:prstGeom prst="roundRect">
            <a:avLst>
              <a:gd name="adj" fmla="val 50000"/>
            </a:avLst>
          </a:prstGeom>
          <a:ln/>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BD" sz="40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বুখারা স্থান ত্যাগ </a:t>
            </a:r>
            <a:endParaRPr lang="en-US" sz="40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 name="Rounded Rectangle 9">
            <a:extLst>
              <a:ext uri="{FF2B5EF4-FFF2-40B4-BE49-F238E27FC236}">
                <a16:creationId xmlns:a16="http://schemas.microsoft.com/office/drawing/2014/main" id="{A0EA37DE-385C-4B3B-B595-B46E7D75E2C1}"/>
              </a:ext>
            </a:extLst>
          </p:cNvPr>
          <p:cNvSpPr/>
          <p:nvPr/>
        </p:nvSpPr>
        <p:spPr>
          <a:xfrm>
            <a:off x="137160" y="5455920"/>
            <a:ext cx="11155680" cy="1234440"/>
          </a:xfrm>
          <a:prstGeom prst="roundRect">
            <a:avLst>
              <a:gd name="adj" fmla="val 15432"/>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ইমাম বুখারী (রহঃ) </a:t>
            </a:r>
            <a:r>
              <a:rPr lang="bn-BD"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বাদশার সাথে বিরোধের কারণে বাধ্য হয়ে ‘বুখারা’ স্থান ত্যাগ করে সমরকন্দে চলে যান। </a:t>
            </a:r>
          </a:p>
        </p:txBody>
      </p:sp>
      <p:sp>
        <p:nvSpPr>
          <p:cNvPr id="8" name="Frame 7">
            <a:extLst>
              <a:ext uri="{FF2B5EF4-FFF2-40B4-BE49-F238E27FC236}">
                <a16:creationId xmlns:a16="http://schemas.microsoft.com/office/drawing/2014/main" id="{4D6CF0BB-A89F-41E4-BC60-6B7F8CE7B007}"/>
              </a:ext>
            </a:extLst>
          </p:cNvPr>
          <p:cNvSpPr/>
          <p:nvPr/>
        </p:nvSpPr>
        <p:spPr>
          <a:xfrm>
            <a:off x="0" y="0"/>
            <a:ext cx="11430000" cy="6858000"/>
          </a:xfrm>
          <a:prstGeom prst="frame">
            <a:avLst>
              <a:gd name="adj1" fmla="val 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F131B96C-4AD3-4277-AC41-295E9EBAD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6621" y="1124592"/>
            <a:ext cx="8023299" cy="4140518"/>
          </a:xfrm>
          <a:prstGeom prst="rect">
            <a:avLst/>
          </a:prstGeom>
        </p:spPr>
      </p:pic>
      <p:sp>
        <p:nvSpPr>
          <p:cNvPr id="10" name="Rectangle 9">
            <a:extLst>
              <a:ext uri="{FF2B5EF4-FFF2-40B4-BE49-F238E27FC236}">
                <a16:creationId xmlns:a16="http://schemas.microsoft.com/office/drawing/2014/main" id="{22C7CFAD-BBDA-4535-ACB1-AAD462372BAB}"/>
              </a:ext>
            </a:extLst>
          </p:cNvPr>
          <p:cNvSpPr/>
          <p:nvPr/>
        </p:nvSpPr>
        <p:spPr>
          <a:xfrm>
            <a:off x="314636" y="2577631"/>
            <a:ext cx="2079699" cy="1234440"/>
          </a:xfrm>
          <a:prstGeom prst="rect">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বুখারা থেকে সমরকান্দি </a:t>
            </a:r>
            <a:endPar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1" name="Star: 5 Points 10">
            <a:extLst>
              <a:ext uri="{FF2B5EF4-FFF2-40B4-BE49-F238E27FC236}">
                <a16:creationId xmlns:a16="http://schemas.microsoft.com/office/drawing/2014/main" id="{BCF248D8-B2DC-4FD9-924B-6267F9C4F863}"/>
              </a:ext>
            </a:extLst>
          </p:cNvPr>
          <p:cNvSpPr/>
          <p:nvPr/>
        </p:nvSpPr>
        <p:spPr>
          <a:xfrm>
            <a:off x="6438190" y="1823367"/>
            <a:ext cx="750886" cy="603062"/>
          </a:xfrm>
          <a:prstGeom prst="star5">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3453BB8E-012E-4138-B791-891F665FFE9F}"/>
              </a:ext>
            </a:extLst>
          </p:cNvPr>
          <p:cNvSpPr/>
          <p:nvPr/>
        </p:nvSpPr>
        <p:spPr>
          <a:xfrm>
            <a:off x="7697851" y="1220305"/>
            <a:ext cx="750886" cy="603062"/>
          </a:xfrm>
          <a:prstGeom prst="star5">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1DA3E2EA-6F90-4C96-B9A0-4CB5B5F07EB9}"/>
              </a:ext>
            </a:extLst>
          </p:cNvPr>
          <p:cNvCxnSpPr/>
          <p:nvPr/>
        </p:nvCxnSpPr>
        <p:spPr>
          <a:xfrm flipV="1">
            <a:off x="6861604" y="1500637"/>
            <a:ext cx="1145024" cy="603062"/>
          </a:xfrm>
          <a:prstGeom prst="line">
            <a:avLst/>
          </a:prstGeom>
          <a:ln w="76200">
            <a:solidFill>
              <a:srgbClr val="00B05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58530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repeatCount="indefinite"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style.rotation</p:attrName>
                                        </p:attrNameLst>
                                      </p:cBhvr>
                                      <p:tavLst>
                                        <p:tav tm="0">
                                          <p:val>
                                            <p:fltVal val="90"/>
                                          </p:val>
                                        </p:tav>
                                        <p:tav tm="100000">
                                          <p:val>
                                            <p:fltVal val="0"/>
                                          </p:val>
                                        </p:tav>
                                      </p:tavLst>
                                    </p:anim>
                                    <p:animEffect transition="in" filter="fade">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9C5A28-0DB8-4C25-872A-25B02C07D1AB}"/>
              </a:ext>
            </a:extLst>
          </p:cNvPr>
          <p:cNvSpPr txBox="1"/>
          <p:nvPr/>
        </p:nvSpPr>
        <p:spPr>
          <a:xfrm>
            <a:off x="4336422" y="327384"/>
            <a:ext cx="2757153" cy="83099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bn-IN" sz="4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জোড়ায় কাজ</a:t>
            </a:r>
            <a:endParaRPr lang="en-US" sz="4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EC7BF3AC-59ED-4DC1-86DD-ACACFABBD379}"/>
              </a:ext>
            </a:extLst>
          </p:cNvPr>
          <p:cNvSpPr txBox="1"/>
          <p:nvPr/>
        </p:nvSpPr>
        <p:spPr>
          <a:xfrm>
            <a:off x="411481" y="5168963"/>
            <a:ext cx="10896600" cy="95202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ইমাম বুখারি </a:t>
            </a:r>
            <a:r>
              <a:rPr lang="bn-IN"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a:t>
            </a:r>
            <a:r>
              <a:rPr lang="bn-BD"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রহঃ</a:t>
            </a:r>
            <a:r>
              <a:rPr lang="bn-IN"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a:t>
            </a:r>
            <a:r>
              <a:rPr lang="bn-BD"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নিজ ‘বুখারি’ অঞ্চল কেন ত্যাগ করতে বাধ্য হয়েছিলেন? </a:t>
            </a:r>
            <a:endParaRPr lang="en-US"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9" name="Flowchart: Alternate Process 8">
            <a:extLst>
              <a:ext uri="{FF2B5EF4-FFF2-40B4-BE49-F238E27FC236}">
                <a16:creationId xmlns:a16="http://schemas.microsoft.com/office/drawing/2014/main" id="{1B86324F-E43B-4F4D-A02A-F6EFBDFDA2DE}"/>
              </a:ext>
            </a:extLst>
          </p:cNvPr>
          <p:cNvSpPr/>
          <p:nvPr/>
        </p:nvSpPr>
        <p:spPr>
          <a:xfrm>
            <a:off x="9239931" y="1213024"/>
            <a:ext cx="1541417" cy="1323440"/>
          </a:xfrm>
          <a:prstGeom prst="flowChartAlternateProcess">
            <a:avLst/>
          </a:prstGeom>
          <a:ln>
            <a:solidFill>
              <a:srgbClr val="00B0F0"/>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 </a:t>
            </a:r>
            <a:r>
              <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4</a:t>
            </a:r>
            <a:r>
              <a:rPr lang="bn-IN"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মিনিট </a:t>
            </a:r>
            <a:endPar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Frame 9">
            <a:extLst>
              <a:ext uri="{FF2B5EF4-FFF2-40B4-BE49-F238E27FC236}">
                <a16:creationId xmlns:a16="http://schemas.microsoft.com/office/drawing/2014/main" id="{08B9E377-206A-4121-A311-7FEC8BE42245}"/>
              </a:ext>
            </a:extLst>
          </p:cNvPr>
          <p:cNvSpPr/>
          <p:nvPr/>
        </p:nvSpPr>
        <p:spPr>
          <a:xfrm>
            <a:off x="0" y="0"/>
            <a:ext cx="11430000" cy="6858000"/>
          </a:xfrm>
          <a:prstGeom prst="frame">
            <a:avLst>
              <a:gd name="adj1" fmla="val 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921FE52D-7B8E-4E6F-B99E-B5BDF4B35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2675" y="1485765"/>
            <a:ext cx="4584649" cy="3228357"/>
          </a:xfrm>
          <a:prstGeom prst="rect">
            <a:avLst/>
          </a:prstGeom>
        </p:spPr>
      </p:pic>
    </p:spTree>
    <p:extLst>
      <p:ext uri="{BB962C8B-B14F-4D97-AF65-F5344CB8AC3E}">
        <p14:creationId xmlns:p14="http://schemas.microsoft.com/office/powerpoint/2010/main" val="1055584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Rounded Rectangle 8">
            <a:extLst>
              <a:ext uri="{FF2B5EF4-FFF2-40B4-BE49-F238E27FC236}">
                <a16:creationId xmlns:a16="http://schemas.microsoft.com/office/drawing/2014/main" id="{66AA71ED-55C2-4F59-AB9C-D57C980EF7CA}"/>
              </a:ext>
            </a:extLst>
          </p:cNvPr>
          <p:cNvSpPr/>
          <p:nvPr/>
        </p:nvSpPr>
        <p:spPr>
          <a:xfrm>
            <a:off x="3820001" y="185076"/>
            <a:ext cx="3236119" cy="768670"/>
          </a:xfrm>
          <a:prstGeom prst="roundRect">
            <a:avLst>
              <a:gd name="adj" fmla="val 50000"/>
            </a:avLst>
          </a:prstGeom>
          <a:noFill/>
          <a:ln>
            <a:noFill/>
          </a:ln>
        </p:spPr>
        <p:style>
          <a:lnRef idx="0">
            <a:scrgbClr r="0" g="0" b="0"/>
          </a:lnRef>
          <a:fillRef idx="0">
            <a:scrgbClr r="0" g="0" b="0"/>
          </a:fillRef>
          <a:effectRef idx="0">
            <a:scrgbClr r="0" g="0" b="0"/>
          </a:effectRef>
          <a:fontRef idx="minor">
            <a:schemeClr val="dk1"/>
          </a:fontRef>
        </p:style>
        <p:txBody>
          <a:bodyPr rtlCol="0" anchor="ctr">
            <a:prstTxWarp prst="textPlain">
              <a:avLst/>
            </a:prstTxWarp>
          </a:bodyPr>
          <a:lstStyle/>
          <a:p>
            <a:pPr algn="ctr"/>
            <a:r>
              <a:rPr lang="bn-BD" sz="4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স্মৃতি শক্তি </a:t>
            </a:r>
            <a:endParaRPr lang="en-US" sz="4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Rounded Rectangle 9">
            <a:extLst>
              <a:ext uri="{FF2B5EF4-FFF2-40B4-BE49-F238E27FC236}">
                <a16:creationId xmlns:a16="http://schemas.microsoft.com/office/drawing/2014/main" id="{6E313B7C-186C-4EF4-81AA-4F6B69EBC55A}"/>
              </a:ext>
            </a:extLst>
          </p:cNvPr>
          <p:cNvSpPr/>
          <p:nvPr/>
        </p:nvSpPr>
        <p:spPr>
          <a:xfrm>
            <a:off x="243840" y="4987751"/>
            <a:ext cx="11079480" cy="1487106"/>
          </a:xfrm>
          <a:prstGeom prst="roundRect">
            <a:avLst>
              <a:gd name="adj" fmla="val 21791"/>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bn-BD" sz="3600" dirty="0">
                <a:solidFill>
                  <a:schemeClr val="tx1"/>
                </a:solidFill>
                <a:latin typeface="NikoshBAN" panose="02000000000000000000" pitchFamily="2" charset="0"/>
                <a:cs typeface="NikoshBAN" panose="02000000000000000000" pitchFamily="2" charset="0"/>
              </a:rPr>
              <a:t>ইমাম বুখারি </a:t>
            </a:r>
            <a:r>
              <a:rPr lang="bn-IN" sz="3600" dirty="0">
                <a:solidFill>
                  <a:schemeClr val="tx1"/>
                </a:solidFill>
                <a:latin typeface="NikoshBAN" panose="02000000000000000000" pitchFamily="2" charset="0"/>
                <a:cs typeface="NikoshBAN" panose="02000000000000000000" pitchFamily="2" charset="0"/>
              </a:rPr>
              <a:t>(</a:t>
            </a:r>
            <a:r>
              <a:rPr lang="bn-BD" sz="3600" dirty="0">
                <a:solidFill>
                  <a:schemeClr val="tx1"/>
                </a:solidFill>
                <a:latin typeface="NikoshBAN" panose="02000000000000000000" pitchFamily="2" charset="0"/>
                <a:cs typeface="NikoshBAN" panose="02000000000000000000" pitchFamily="2" charset="0"/>
              </a:rPr>
              <a:t>রহঃ</a:t>
            </a:r>
            <a:r>
              <a:rPr lang="bn-IN" sz="3600" dirty="0">
                <a:solidFill>
                  <a:schemeClr val="tx1"/>
                </a:solidFill>
                <a:latin typeface="NikoshBAN" panose="02000000000000000000" pitchFamily="2" charset="0"/>
                <a:cs typeface="NikoshBAN" panose="02000000000000000000" pitchFamily="2" charset="0"/>
              </a:rPr>
              <a:t>)</a:t>
            </a:r>
            <a:r>
              <a:rPr lang="bn-BD" sz="3600" dirty="0">
                <a:solidFill>
                  <a:schemeClr val="tx1"/>
                </a:solidFill>
                <a:latin typeface="NikoshBAN" panose="02000000000000000000" pitchFamily="2" charset="0"/>
                <a:cs typeface="NikoshBAN" panose="02000000000000000000" pitchFamily="2" charset="0"/>
              </a:rPr>
              <a:t> অগাধ স্মৃতিশক্তির অধিকারী ছিলেন।</a:t>
            </a:r>
            <a:r>
              <a:rPr lang="bn-IN" sz="3600" dirty="0">
                <a:solidFill>
                  <a:schemeClr val="tx1"/>
                </a:solidFill>
                <a:latin typeface="NikoshBAN" panose="02000000000000000000" pitchFamily="2" charset="0"/>
                <a:cs typeface="NikoshBAN" panose="02000000000000000000" pitchFamily="2" charset="0"/>
              </a:rPr>
              <a:t> </a:t>
            </a:r>
            <a:r>
              <a:rPr lang="bn-BD" sz="3600" dirty="0">
                <a:solidFill>
                  <a:schemeClr val="tx1"/>
                </a:solidFill>
                <a:latin typeface="NikoshBAN" panose="02000000000000000000" pitchFamily="2" charset="0"/>
                <a:cs typeface="NikoshBAN" panose="02000000000000000000" pitchFamily="2" charset="0"/>
              </a:rPr>
              <a:t>তিনি একবার যা দেখতেন তা হুবহু মনে রাখতে পারতেন। তাঁর স্মৃতি শক্তির প্রখরতা দেখে সবাই আশ্চার্যম্বিত হয়ে যেতেন।</a:t>
            </a:r>
          </a:p>
        </p:txBody>
      </p:sp>
      <p:sp>
        <p:nvSpPr>
          <p:cNvPr id="8" name="Frame 7">
            <a:extLst>
              <a:ext uri="{FF2B5EF4-FFF2-40B4-BE49-F238E27FC236}">
                <a16:creationId xmlns:a16="http://schemas.microsoft.com/office/drawing/2014/main" id="{8EA163AC-53CD-4C7E-BECB-00FA592F90B7}"/>
              </a:ext>
            </a:extLst>
          </p:cNvPr>
          <p:cNvSpPr/>
          <p:nvPr/>
        </p:nvSpPr>
        <p:spPr>
          <a:xfrm>
            <a:off x="0" y="0"/>
            <a:ext cx="11430000" cy="6858000"/>
          </a:xfrm>
          <a:prstGeom prst="frame">
            <a:avLst>
              <a:gd name="adj1" fmla="val 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BF6009AF-E0BB-43C3-8F46-160F16898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7120" y="1186671"/>
            <a:ext cx="3830003" cy="3417938"/>
          </a:xfrm>
          <a:prstGeom prst="rect">
            <a:avLst/>
          </a:prstGeom>
        </p:spPr>
      </p:pic>
    </p:spTree>
    <p:extLst>
      <p:ext uri="{BB962C8B-B14F-4D97-AF65-F5344CB8AC3E}">
        <p14:creationId xmlns:p14="http://schemas.microsoft.com/office/powerpoint/2010/main" val="412442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2" name="TextBox 11"/>
          <p:cNvSpPr txBox="1"/>
          <p:nvPr/>
        </p:nvSpPr>
        <p:spPr>
          <a:xfrm>
            <a:off x="281354" y="444040"/>
            <a:ext cx="10944663" cy="1323439"/>
          </a:xfrm>
          <a:prstGeom prst="rect">
            <a:avLst/>
          </a:prstGeom>
          <a:noFill/>
          <a:effectLst>
            <a:glow rad="139700">
              <a:schemeClr val="accent2">
                <a:satMod val="175000"/>
                <a:alpha val="40000"/>
              </a:schemeClr>
            </a:glow>
          </a:effectLst>
        </p:spPr>
        <p:txBody>
          <a:bodyPr wrap="square" rtlCol="0">
            <a:spAutoFit/>
          </a:bodyPr>
          <a:lstStyle/>
          <a:p>
            <a:pPr algn="ctr"/>
            <a:r>
              <a:rPr lang="bn-IN" sz="8000" b="1" dirty="0">
                <a:ln w="13462">
                  <a:solidFill>
                    <a:schemeClr val="bg1"/>
                  </a:solidFill>
                  <a:prstDash val="solid"/>
                </a:ln>
                <a:solidFill>
                  <a:schemeClr val="tx1">
                    <a:lumMod val="85000"/>
                    <a:lumOff val="15000"/>
                  </a:schemeClr>
                </a:solidFill>
                <a:effectLst>
                  <a:glow rad="228600">
                    <a:schemeClr val="accent4">
                      <a:satMod val="175000"/>
                      <a:alpha val="40000"/>
                    </a:schemeClr>
                  </a:glow>
                  <a:outerShdw dist="38100" dir="2700000" algn="bl" rotWithShape="0">
                    <a:schemeClr val="accent5"/>
                  </a:outerShdw>
                </a:effectLst>
                <a:latin typeface="NikoshBAN" panose="02000000000000000000" pitchFamily="2" charset="0"/>
                <a:cs typeface="NikoshBAN" panose="02000000000000000000" pitchFamily="2" charset="0"/>
              </a:rPr>
              <a:t>আসসালামু আলাইকুম</a:t>
            </a:r>
            <a:endParaRPr lang="en-US" sz="8000" b="1" dirty="0">
              <a:ln w="13462">
                <a:solidFill>
                  <a:schemeClr val="bg1"/>
                </a:solidFill>
                <a:prstDash val="solid"/>
              </a:ln>
              <a:solidFill>
                <a:schemeClr val="tx1">
                  <a:lumMod val="85000"/>
                  <a:lumOff val="15000"/>
                </a:schemeClr>
              </a:solidFill>
              <a:effectLst>
                <a:glow rad="228600">
                  <a:schemeClr val="accent4">
                    <a:satMod val="175000"/>
                    <a:alpha val="40000"/>
                  </a:schemeClr>
                </a:glow>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10" name="Frame 9">
            <a:extLst>
              <a:ext uri="{FF2B5EF4-FFF2-40B4-BE49-F238E27FC236}">
                <a16:creationId xmlns:a16="http://schemas.microsoft.com/office/drawing/2014/main" id="{FBB35F51-27C2-41F1-B82F-D7CDF0518A53}"/>
              </a:ext>
            </a:extLst>
          </p:cNvPr>
          <p:cNvSpPr/>
          <p:nvPr/>
        </p:nvSpPr>
        <p:spPr>
          <a:xfrm>
            <a:off x="0" y="0"/>
            <a:ext cx="11430000" cy="6858000"/>
          </a:xfrm>
          <a:prstGeom prst="frame">
            <a:avLst>
              <a:gd name="adj1" fmla="val 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7772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12"/>
                                        </p:tgtEl>
                                        <p:attrNameLst>
                                          <p:attrName>ppt_y</p:attrName>
                                        </p:attrNameLst>
                                      </p:cBhvr>
                                      <p:tavLst>
                                        <p:tav tm="0">
                                          <p:val>
                                            <p:strVal val="#ppt_y"/>
                                          </p:val>
                                        </p:tav>
                                        <p:tav tm="100000">
                                          <p:val>
                                            <p:strVal val="#ppt_y"/>
                                          </p:val>
                                        </p:tav>
                                      </p:tavLst>
                                    </p:anim>
                                    <p:anim calcmode="lin" valueType="num">
                                      <p:cBhvr>
                                        <p:cTn id="9" dur="75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ounded Rectangle 9">
            <a:extLst>
              <a:ext uri="{FF2B5EF4-FFF2-40B4-BE49-F238E27FC236}">
                <a16:creationId xmlns:a16="http://schemas.microsoft.com/office/drawing/2014/main" id="{6E313B7C-186C-4EF4-81AA-4F6B69EBC55A}"/>
              </a:ext>
            </a:extLst>
          </p:cNvPr>
          <p:cNvSpPr/>
          <p:nvPr/>
        </p:nvSpPr>
        <p:spPr>
          <a:xfrm>
            <a:off x="0" y="5271769"/>
            <a:ext cx="11430000" cy="158623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bn-BD" sz="3200" dirty="0">
                <a:solidFill>
                  <a:schemeClr val="tx1"/>
                </a:solidFill>
                <a:latin typeface="NikoshBAN" panose="02000000000000000000" pitchFamily="2" charset="0"/>
                <a:cs typeface="NikoshBAN" panose="02000000000000000000" pitchFamily="2" charset="0"/>
              </a:rPr>
              <a:t>তিনি প্রসিদ্ধ চারশত হাদিস মুখস্থ পরীক্ষায় সফলতার সাথে উত্তীর্ণ হয়েছিলেন। এবং</a:t>
            </a:r>
            <a:r>
              <a:rPr lang="bn-IN" sz="3200" dirty="0">
                <a:solidFill>
                  <a:schemeClr val="tx1"/>
                </a:solidFill>
                <a:latin typeface="NikoshBAN" panose="02000000000000000000" pitchFamily="2" charset="0"/>
                <a:cs typeface="NikoshBAN" panose="02000000000000000000" pitchFamily="2" charset="0"/>
              </a:rPr>
              <a:t> </a:t>
            </a:r>
            <a:r>
              <a:rPr lang="bn-BD" sz="3200" dirty="0">
                <a:solidFill>
                  <a:schemeClr val="tx1"/>
                </a:solidFill>
                <a:latin typeface="NikoshBAN" panose="02000000000000000000" pitchFamily="2" charset="0"/>
                <a:cs typeface="NikoshBAN" panose="02000000000000000000" pitchFamily="2" charset="0"/>
              </a:rPr>
              <a:t>শ্রেষ্ঠ হাদিস বিশারদ হিসেবে স্বিকৃতি দেন। বর্ণিত আছে যে, তাঁর ৯০</a:t>
            </a:r>
            <a:r>
              <a:rPr lang="bn-IN" sz="3200" dirty="0">
                <a:solidFill>
                  <a:schemeClr val="tx1"/>
                </a:solidFill>
                <a:latin typeface="NikoshBAN" panose="02000000000000000000" pitchFamily="2" charset="0"/>
                <a:cs typeface="NikoshBAN" panose="02000000000000000000" pitchFamily="2" charset="0"/>
              </a:rPr>
              <a:t> </a:t>
            </a:r>
            <a:r>
              <a:rPr lang="bn-BD" sz="3200" dirty="0">
                <a:solidFill>
                  <a:schemeClr val="tx1"/>
                </a:solidFill>
                <a:latin typeface="NikoshBAN" panose="02000000000000000000" pitchFamily="2" charset="0"/>
                <a:cs typeface="NikoshBAN" panose="02000000000000000000" pitchFamily="2" charset="0"/>
              </a:rPr>
              <a:t>হাজারের বেশি হাদিসের ছাত্র ছিল যারা সারা পৃথিবী ছড়িয়ে রয়েছে । </a:t>
            </a:r>
          </a:p>
        </p:txBody>
      </p:sp>
      <p:pic>
        <p:nvPicPr>
          <p:cNvPr id="8" name="Picture 7">
            <a:extLst>
              <a:ext uri="{FF2B5EF4-FFF2-40B4-BE49-F238E27FC236}">
                <a16:creationId xmlns:a16="http://schemas.microsoft.com/office/drawing/2014/main" id="{B95933D3-3882-48DC-B2D4-B8A6532F07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76" y="1307084"/>
            <a:ext cx="4548187" cy="3493516"/>
          </a:xfrm>
          <a:prstGeom prst="rect">
            <a:avLst/>
          </a:prstGeom>
        </p:spPr>
      </p:pic>
      <p:sp>
        <p:nvSpPr>
          <p:cNvPr id="9" name="Frame 8">
            <a:extLst>
              <a:ext uri="{FF2B5EF4-FFF2-40B4-BE49-F238E27FC236}">
                <a16:creationId xmlns:a16="http://schemas.microsoft.com/office/drawing/2014/main" id="{63B8717F-53F3-48BF-98B0-4F9A732D9857}"/>
              </a:ext>
            </a:extLst>
          </p:cNvPr>
          <p:cNvSpPr/>
          <p:nvPr/>
        </p:nvSpPr>
        <p:spPr>
          <a:xfrm>
            <a:off x="0" y="0"/>
            <a:ext cx="11430000" cy="6858000"/>
          </a:xfrm>
          <a:prstGeom prst="frame">
            <a:avLst>
              <a:gd name="adj1" fmla="val 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0859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DACA7-F621-4279-8F91-7ED2A5AC4B93}"/>
              </a:ext>
            </a:extLst>
          </p:cNvPr>
          <p:cNvSpPr/>
          <p:nvPr/>
        </p:nvSpPr>
        <p:spPr>
          <a:xfrm>
            <a:off x="708660" y="5452390"/>
            <a:ext cx="10447020" cy="76944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bn-BD" sz="4400" b="1" dirty="0">
                <a:solidFill>
                  <a:schemeClr val="bg1"/>
                </a:solidFill>
                <a:latin typeface="NikoshBAN" panose="02000000000000000000" pitchFamily="2" charset="0"/>
                <a:cs typeface="NikoshBAN" panose="02000000000000000000" pitchFamily="2" charset="0"/>
              </a:rPr>
              <a:t>হজরত ইমাম বুখারি রহঃ এর কৃতিত্ব সমুহ লিখ।</a:t>
            </a:r>
          </a:p>
        </p:txBody>
      </p:sp>
      <p:sp>
        <p:nvSpPr>
          <p:cNvPr id="3" name="Rectangle 2">
            <a:extLst>
              <a:ext uri="{FF2B5EF4-FFF2-40B4-BE49-F238E27FC236}">
                <a16:creationId xmlns:a16="http://schemas.microsoft.com/office/drawing/2014/main" id="{B722953F-6A9E-4335-BDC3-7DEB2D54B175}"/>
              </a:ext>
            </a:extLst>
          </p:cNvPr>
          <p:cNvSpPr/>
          <p:nvPr/>
        </p:nvSpPr>
        <p:spPr>
          <a:xfrm>
            <a:off x="297180" y="340453"/>
            <a:ext cx="3223260" cy="8787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bn-BD" sz="54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দলগত কাজ</a:t>
            </a:r>
            <a:endParaRPr lang="en-US" sz="54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9" name="Flowchart: Alternate Process 8">
            <a:extLst>
              <a:ext uri="{FF2B5EF4-FFF2-40B4-BE49-F238E27FC236}">
                <a16:creationId xmlns:a16="http://schemas.microsoft.com/office/drawing/2014/main" id="{CCE1E0E9-987B-4814-B0A3-71910A685AC0}"/>
              </a:ext>
            </a:extLst>
          </p:cNvPr>
          <p:cNvSpPr/>
          <p:nvPr/>
        </p:nvSpPr>
        <p:spPr>
          <a:xfrm>
            <a:off x="9434513" y="1405610"/>
            <a:ext cx="1541417" cy="1384326"/>
          </a:xfrm>
          <a:prstGeom prst="flowChartAlternateProcess">
            <a:avLst/>
          </a:prstGeom>
          <a:ln>
            <a:solidFill>
              <a:srgbClr val="00B0F0"/>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 ৫ মিনিট </a:t>
            </a:r>
            <a:endPar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Frame 9">
            <a:extLst>
              <a:ext uri="{FF2B5EF4-FFF2-40B4-BE49-F238E27FC236}">
                <a16:creationId xmlns:a16="http://schemas.microsoft.com/office/drawing/2014/main" id="{6DDA2D83-B8B3-492F-99C3-98649E0B432E}"/>
              </a:ext>
            </a:extLst>
          </p:cNvPr>
          <p:cNvSpPr/>
          <p:nvPr/>
        </p:nvSpPr>
        <p:spPr>
          <a:xfrm>
            <a:off x="0" y="0"/>
            <a:ext cx="11430000" cy="6858000"/>
          </a:xfrm>
          <a:prstGeom prst="frame">
            <a:avLst>
              <a:gd name="adj1" fmla="val 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84404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E2770AAC-A8B4-4C4B-8D1A-B4227BE212F2}"/>
              </a:ext>
            </a:extLst>
          </p:cNvPr>
          <p:cNvSpPr/>
          <p:nvPr/>
        </p:nvSpPr>
        <p:spPr>
          <a:xfrm>
            <a:off x="0" y="0"/>
            <a:ext cx="11430000" cy="6858000"/>
          </a:xfrm>
          <a:prstGeom prst="frame">
            <a:avLst>
              <a:gd name="adj1" fmla="val 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B5AEDA2E-6B91-4251-9AE5-9F39A5DE2F86}"/>
              </a:ext>
            </a:extLst>
          </p:cNvPr>
          <p:cNvSpPr/>
          <p:nvPr/>
        </p:nvSpPr>
        <p:spPr>
          <a:xfrm>
            <a:off x="369668" y="1361879"/>
            <a:ext cx="8465626"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742950" indent="-742950">
              <a:buFont typeface="+mj-lt"/>
              <a:buAutoNum type="arabicPeriod"/>
            </a:pPr>
            <a:r>
              <a:rPr lang="bn-BD" sz="4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ইমাম বুখারি রহঃ কত খৃষ্টাব্দে জন্ম গ্রহণ করেন ?</a:t>
            </a:r>
          </a:p>
        </p:txBody>
      </p:sp>
      <p:sp>
        <p:nvSpPr>
          <p:cNvPr id="9" name="Rounded Rectangle 23">
            <a:extLst>
              <a:ext uri="{FF2B5EF4-FFF2-40B4-BE49-F238E27FC236}">
                <a16:creationId xmlns:a16="http://schemas.microsoft.com/office/drawing/2014/main" id="{168A6945-2AAE-4013-98FB-587E23232118}"/>
              </a:ext>
            </a:extLst>
          </p:cNvPr>
          <p:cNvSpPr/>
          <p:nvPr/>
        </p:nvSpPr>
        <p:spPr>
          <a:xfrm>
            <a:off x="4671199" y="2279473"/>
            <a:ext cx="1597831" cy="59377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bn-BD" sz="3600" dirty="0">
                <a:solidFill>
                  <a:schemeClr val="tx1"/>
                </a:solidFill>
                <a:latin typeface="NikoshBAN" panose="02000000000000000000" pitchFamily="2" charset="0"/>
                <a:cs typeface="NikoshBAN" panose="02000000000000000000" pitchFamily="2" charset="0"/>
              </a:rPr>
              <a:t>খ। </a:t>
            </a:r>
            <a:r>
              <a:rPr lang="bn-IN" sz="3600" dirty="0">
                <a:solidFill>
                  <a:schemeClr val="tx1"/>
                </a:solidFill>
                <a:latin typeface="NikoshBAN" panose="02000000000000000000" pitchFamily="2" charset="0"/>
                <a:cs typeface="NikoshBAN" panose="02000000000000000000" pitchFamily="2" charset="0"/>
              </a:rPr>
              <a:t>৮৩০ </a:t>
            </a:r>
            <a:r>
              <a:rPr lang="bn-BD" sz="3600" dirty="0">
                <a:solidFill>
                  <a:schemeClr val="tx1"/>
                </a:solidFill>
                <a:latin typeface="NikoshBAN" panose="02000000000000000000" pitchFamily="2" charset="0"/>
                <a:cs typeface="NikoshBAN" panose="02000000000000000000" pitchFamily="2" charset="0"/>
              </a:rPr>
              <a:t>  </a:t>
            </a:r>
          </a:p>
        </p:txBody>
      </p:sp>
      <p:sp>
        <p:nvSpPr>
          <p:cNvPr id="10" name="Rounded Rectangle 25">
            <a:extLst>
              <a:ext uri="{FF2B5EF4-FFF2-40B4-BE49-F238E27FC236}">
                <a16:creationId xmlns:a16="http://schemas.microsoft.com/office/drawing/2014/main" id="{C9E74AC3-8A92-4368-9790-62DBE10F7696}"/>
              </a:ext>
            </a:extLst>
          </p:cNvPr>
          <p:cNvSpPr/>
          <p:nvPr/>
        </p:nvSpPr>
        <p:spPr>
          <a:xfrm>
            <a:off x="372179" y="2958545"/>
            <a:ext cx="1717062" cy="58401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bn-IN" sz="3600" dirty="0">
                <a:solidFill>
                  <a:schemeClr val="tx1"/>
                </a:solidFill>
                <a:latin typeface="NikoshBAN" panose="02000000000000000000" pitchFamily="2" charset="0"/>
                <a:cs typeface="NikoshBAN" panose="02000000000000000000" pitchFamily="2" charset="0"/>
              </a:rPr>
              <a:t> </a:t>
            </a:r>
            <a:r>
              <a:rPr lang="bn-BD" sz="3600" dirty="0">
                <a:solidFill>
                  <a:schemeClr val="tx1"/>
                </a:solidFill>
                <a:latin typeface="NikoshBAN" panose="02000000000000000000" pitchFamily="2" charset="0"/>
                <a:cs typeface="NikoshBAN" panose="02000000000000000000" pitchFamily="2" charset="0"/>
              </a:rPr>
              <a:t>গ। </a:t>
            </a:r>
            <a:r>
              <a:rPr lang="bn-IN" sz="3600" dirty="0">
                <a:solidFill>
                  <a:schemeClr val="tx1"/>
                </a:solidFill>
                <a:latin typeface="NikoshBAN" panose="02000000000000000000" pitchFamily="2" charset="0"/>
                <a:cs typeface="NikoshBAN" panose="02000000000000000000" pitchFamily="2" charset="0"/>
              </a:rPr>
              <a:t>৮২০ </a:t>
            </a:r>
            <a:r>
              <a:rPr lang="bn-BD" sz="3600" dirty="0">
                <a:solidFill>
                  <a:schemeClr val="tx1"/>
                </a:solidFill>
                <a:latin typeface="NikoshBAN" panose="02000000000000000000" pitchFamily="2" charset="0"/>
                <a:cs typeface="NikoshBAN" panose="02000000000000000000" pitchFamily="2" charset="0"/>
              </a:rPr>
              <a:t> </a:t>
            </a:r>
            <a:endParaRPr lang="bn-BD" dirty="0">
              <a:solidFill>
                <a:schemeClr val="tx1"/>
              </a:solidFill>
              <a:latin typeface="NikoshBAN" panose="02000000000000000000" pitchFamily="2" charset="0"/>
              <a:cs typeface="NikoshBAN" panose="02000000000000000000" pitchFamily="2" charset="0"/>
            </a:endParaRPr>
          </a:p>
        </p:txBody>
      </p:sp>
      <p:sp>
        <p:nvSpPr>
          <p:cNvPr id="11" name="Rounded Rectangle 26">
            <a:extLst>
              <a:ext uri="{FF2B5EF4-FFF2-40B4-BE49-F238E27FC236}">
                <a16:creationId xmlns:a16="http://schemas.microsoft.com/office/drawing/2014/main" id="{5CC44B9A-7B6D-47EB-86C4-740BB271850A}"/>
              </a:ext>
            </a:extLst>
          </p:cNvPr>
          <p:cNvSpPr/>
          <p:nvPr/>
        </p:nvSpPr>
        <p:spPr>
          <a:xfrm>
            <a:off x="369668" y="2279108"/>
            <a:ext cx="1718212" cy="575955"/>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bn-BD" sz="3600" dirty="0">
                <a:solidFill>
                  <a:schemeClr val="tx1"/>
                </a:solidFill>
                <a:latin typeface="NikoshBAN" panose="02000000000000000000" pitchFamily="2" charset="0"/>
                <a:cs typeface="NikoshBAN" panose="02000000000000000000" pitchFamily="2" charset="0"/>
              </a:rPr>
              <a:t>ক। </a:t>
            </a:r>
            <a:r>
              <a:rPr lang="bn-IN" sz="3600" dirty="0">
                <a:solidFill>
                  <a:schemeClr val="tx1"/>
                </a:solidFill>
                <a:latin typeface="NikoshBAN" panose="02000000000000000000" pitchFamily="2" charset="0"/>
                <a:cs typeface="NikoshBAN" panose="02000000000000000000" pitchFamily="2" charset="0"/>
              </a:rPr>
              <a:t>৮১০ </a:t>
            </a:r>
            <a:endParaRPr lang="bn-BD" sz="3600" dirty="0">
              <a:solidFill>
                <a:schemeClr val="tx1"/>
              </a:solidFill>
              <a:latin typeface="NikoshBAN" panose="02000000000000000000" pitchFamily="2" charset="0"/>
              <a:cs typeface="NikoshBAN" panose="02000000000000000000" pitchFamily="2" charset="0"/>
            </a:endParaRPr>
          </a:p>
        </p:txBody>
      </p:sp>
      <p:sp>
        <p:nvSpPr>
          <p:cNvPr id="12" name="Rounded Rectangle 28">
            <a:extLst>
              <a:ext uri="{FF2B5EF4-FFF2-40B4-BE49-F238E27FC236}">
                <a16:creationId xmlns:a16="http://schemas.microsoft.com/office/drawing/2014/main" id="{8DEB3257-4EFA-4978-9EC9-C021D6A6EFFE}"/>
              </a:ext>
            </a:extLst>
          </p:cNvPr>
          <p:cNvSpPr/>
          <p:nvPr/>
        </p:nvSpPr>
        <p:spPr>
          <a:xfrm>
            <a:off x="4732117" y="2961265"/>
            <a:ext cx="1569940" cy="54818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bn-BD" sz="3600" dirty="0">
                <a:solidFill>
                  <a:schemeClr val="tx1"/>
                </a:solidFill>
                <a:latin typeface="NikoshBAN" panose="02000000000000000000" pitchFamily="2" charset="0"/>
                <a:cs typeface="NikoshBAN" panose="02000000000000000000" pitchFamily="2" charset="0"/>
              </a:rPr>
              <a:t>ঘ। </a:t>
            </a:r>
            <a:r>
              <a:rPr lang="bn-IN" sz="3600" dirty="0">
                <a:solidFill>
                  <a:schemeClr val="tx1"/>
                </a:solidFill>
                <a:latin typeface="NikoshBAN" panose="02000000000000000000" pitchFamily="2" charset="0"/>
                <a:cs typeface="NikoshBAN" panose="02000000000000000000" pitchFamily="2" charset="0"/>
              </a:rPr>
              <a:t>৮৪০ </a:t>
            </a:r>
            <a:r>
              <a:rPr lang="bn-BD" sz="3600" dirty="0">
                <a:solidFill>
                  <a:schemeClr val="tx1"/>
                </a:solidFill>
                <a:latin typeface="NikoshBAN" panose="02000000000000000000" pitchFamily="2" charset="0"/>
                <a:cs typeface="NikoshBAN" panose="02000000000000000000" pitchFamily="2" charset="0"/>
              </a:rPr>
              <a:t> </a:t>
            </a:r>
          </a:p>
        </p:txBody>
      </p:sp>
      <p:sp>
        <p:nvSpPr>
          <p:cNvPr id="13" name="Rectangle 12">
            <a:extLst>
              <a:ext uri="{FF2B5EF4-FFF2-40B4-BE49-F238E27FC236}">
                <a16:creationId xmlns:a16="http://schemas.microsoft.com/office/drawing/2014/main" id="{1E471275-5B24-4F07-9751-8794BBD25FD1}"/>
              </a:ext>
            </a:extLst>
          </p:cNvPr>
          <p:cNvSpPr/>
          <p:nvPr/>
        </p:nvSpPr>
        <p:spPr>
          <a:xfrm>
            <a:off x="388813" y="3890574"/>
            <a:ext cx="8446481" cy="740731"/>
          </a:xfrm>
          <a:prstGeom prst="rect">
            <a:avLst/>
          </a:prstGeom>
          <a:ln/>
        </p:spPr>
        <p:style>
          <a:lnRef idx="2">
            <a:schemeClr val="dk1"/>
          </a:lnRef>
          <a:fillRef idx="1">
            <a:schemeClr val="lt1"/>
          </a:fillRef>
          <a:effectRef idx="0">
            <a:schemeClr val="dk1"/>
          </a:effectRef>
          <a:fontRef idx="minor">
            <a:schemeClr val="dk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2.   </a:t>
            </a:r>
            <a:r>
              <a:rPr lang="bn-BD" sz="40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তিনি কত বছর বয়সে কোরআন মুখস্থ করেন ?</a:t>
            </a:r>
          </a:p>
        </p:txBody>
      </p:sp>
      <p:sp>
        <p:nvSpPr>
          <p:cNvPr id="14" name="Rounded Rectangle 24">
            <a:extLst>
              <a:ext uri="{FF2B5EF4-FFF2-40B4-BE49-F238E27FC236}">
                <a16:creationId xmlns:a16="http://schemas.microsoft.com/office/drawing/2014/main" id="{3919659C-AB76-4A77-B89E-AC47D03E9BD4}"/>
              </a:ext>
            </a:extLst>
          </p:cNvPr>
          <p:cNvSpPr/>
          <p:nvPr/>
        </p:nvSpPr>
        <p:spPr>
          <a:xfrm>
            <a:off x="5408052" y="5524655"/>
            <a:ext cx="3427242" cy="62142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bn-BD" sz="4400" dirty="0">
                <a:solidFill>
                  <a:schemeClr val="tx1"/>
                </a:solidFill>
                <a:latin typeface="NikoshBAN" panose="02000000000000000000" pitchFamily="2" charset="0"/>
                <a:cs typeface="NikoshBAN" panose="02000000000000000000" pitchFamily="2" charset="0"/>
              </a:rPr>
              <a:t>ঘ। </a:t>
            </a:r>
            <a:r>
              <a:rPr lang="bn-IN" sz="4400" dirty="0">
                <a:solidFill>
                  <a:schemeClr val="tx1"/>
                </a:solidFill>
                <a:latin typeface="NikoshBAN" panose="02000000000000000000" pitchFamily="2" charset="0"/>
                <a:cs typeface="NikoshBAN" panose="02000000000000000000" pitchFamily="2" charset="0"/>
              </a:rPr>
              <a:t>৯ বছর বয়সে </a:t>
            </a:r>
            <a:endParaRPr lang="bn-BD" sz="4400" dirty="0">
              <a:solidFill>
                <a:schemeClr val="tx1"/>
              </a:solidFill>
              <a:latin typeface="NikoshBAN" panose="02000000000000000000" pitchFamily="2" charset="0"/>
              <a:cs typeface="NikoshBAN" panose="02000000000000000000" pitchFamily="2" charset="0"/>
            </a:endParaRPr>
          </a:p>
        </p:txBody>
      </p:sp>
      <p:sp>
        <p:nvSpPr>
          <p:cNvPr id="15" name="Rounded Rectangle 27">
            <a:extLst>
              <a:ext uri="{FF2B5EF4-FFF2-40B4-BE49-F238E27FC236}">
                <a16:creationId xmlns:a16="http://schemas.microsoft.com/office/drawing/2014/main" id="{09DACDFA-8E13-4E3C-BC25-8C3A471F99F3}"/>
              </a:ext>
            </a:extLst>
          </p:cNvPr>
          <p:cNvSpPr/>
          <p:nvPr/>
        </p:nvSpPr>
        <p:spPr>
          <a:xfrm>
            <a:off x="388813" y="4771491"/>
            <a:ext cx="3857625" cy="591617"/>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bn-BD" sz="2400" dirty="0">
                <a:solidFill>
                  <a:schemeClr val="tx1"/>
                </a:solidFill>
                <a:latin typeface="NikoshBAN" panose="02000000000000000000" pitchFamily="2" charset="0"/>
                <a:cs typeface="NikoshBAN" panose="02000000000000000000" pitchFamily="2" charset="0"/>
              </a:rPr>
              <a:t> </a:t>
            </a:r>
            <a:r>
              <a:rPr lang="bn-BD" sz="4400" dirty="0">
                <a:solidFill>
                  <a:schemeClr val="tx1"/>
                </a:solidFill>
                <a:latin typeface="NikoshBAN" panose="02000000000000000000" pitchFamily="2" charset="0"/>
                <a:cs typeface="NikoshBAN" panose="02000000000000000000" pitchFamily="2" charset="0"/>
              </a:rPr>
              <a:t>ক। </a:t>
            </a:r>
            <a:r>
              <a:rPr lang="bn-IN" sz="4400" dirty="0">
                <a:solidFill>
                  <a:schemeClr val="tx1"/>
                </a:solidFill>
                <a:latin typeface="NikoshBAN" panose="02000000000000000000" pitchFamily="2" charset="0"/>
                <a:cs typeface="NikoshBAN" panose="02000000000000000000" pitchFamily="2" charset="0"/>
              </a:rPr>
              <a:t>৬ বছর বয়সে </a:t>
            </a:r>
            <a:endParaRPr lang="bn-BD" sz="4400" dirty="0">
              <a:solidFill>
                <a:schemeClr val="tx1"/>
              </a:solidFill>
              <a:latin typeface="NikoshBAN" panose="02000000000000000000" pitchFamily="2" charset="0"/>
              <a:cs typeface="NikoshBAN" panose="02000000000000000000" pitchFamily="2" charset="0"/>
            </a:endParaRPr>
          </a:p>
        </p:txBody>
      </p:sp>
      <p:sp>
        <p:nvSpPr>
          <p:cNvPr id="16" name="Rounded Rectangle 29">
            <a:extLst>
              <a:ext uri="{FF2B5EF4-FFF2-40B4-BE49-F238E27FC236}">
                <a16:creationId xmlns:a16="http://schemas.microsoft.com/office/drawing/2014/main" id="{E38C2B07-E11D-47A9-881F-3A67DDCC78EF}"/>
              </a:ext>
            </a:extLst>
          </p:cNvPr>
          <p:cNvSpPr/>
          <p:nvPr/>
        </p:nvSpPr>
        <p:spPr>
          <a:xfrm>
            <a:off x="380285" y="5530889"/>
            <a:ext cx="3900524" cy="62169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bn-BD" sz="3600" dirty="0">
                <a:solidFill>
                  <a:schemeClr val="tx1"/>
                </a:solidFill>
                <a:latin typeface="NikoshBAN" panose="02000000000000000000" pitchFamily="2" charset="0"/>
                <a:cs typeface="NikoshBAN" panose="02000000000000000000" pitchFamily="2" charset="0"/>
              </a:rPr>
              <a:t> </a:t>
            </a:r>
            <a:r>
              <a:rPr lang="bn-BD" sz="4400" dirty="0">
                <a:solidFill>
                  <a:schemeClr val="tx1"/>
                </a:solidFill>
                <a:latin typeface="NikoshBAN" panose="02000000000000000000" pitchFamily="2" charset="0"/>
                <a:cs typeface="NikoshBAN" panose="02000000000000000000" pitchFamily="2" charset="0"/>
              </a:rPr>
              <a:t>গ। </a:t>
            </a:r>
            <a:r>
              <a:rPr lang="bn-IN" sz="4400" dirty="0">
                <a:solidFill>
                  <a:schemeClr val="tx1"/>
                </a:solidFill>
                <a:latin typeface="NikoshBAN" panose="02000000000000000000" pitchFamily="2" charset="0"/>
                <a:cs typeface="NikoshBAN" panose="02000000000000000000" pitchFamily="2" charset="0"/>
              </a:rPr>
              <a:t>৮ বছর বয়সে </a:t>
            </a:r>
            <a:endParaRPr lang="bn-BD" sz="3600" dirty="0">
              <a:solidFill>
                <a:schemeClr val="tx1"/>
              </a:solidFill>
              <a:latin typeface="NikoshBAN" panose="02000000000000000000" pitchFamily="2" charset="0"/>
              <a:cs typeface="NikoshBAN" panose="02000000000000000000" pitchFamily="2" charset="0"/>
            </a:endParaRPr>
          </a:p>
        </p:txBody>
      </p:sp>
      <p:sp>
        <p:nvSpPr>
          <p:cNvPr id="17" name="Rounded Rectangle 31">
            <a:extLst>
              <a:ext uri="{FF2B5EF4-FFF2-40B4-BE49-F238E27FC236}">
                <a16:creationId xmlns:a16="http://schemas.microsoft.com/office/drawing/2014/main" id="{E0BF29F6-D98D-4E47-977B-282A950AC5F3}"/>
              </a:ext>
            </a:extLst>
          </p:cNvPr>
          <p:cNvSpPr/>
          <p:nvPr/>
        </p:nvSpPr>
        <p:spPr>
          <a:xfrm>
            <a:off x="5346997" y="4758597"/>
            <a:ext cx="3549353" cy="555785"/>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bn-BD" sz="4400" dirty="0">
                <a:solidFill>
                  <a:schemeClr val="tx1"/>
                </a:solidFill>
                <a:latin typeface="NikoshBAN" panose="02000000000000000000" pitchFamily="2" charset="0"/>
                <a:cs typeface="NikoshBAN" panose="02000000000000000000" pitchFamily="2" charset="0"/>
              </a:rPr>
              <a:t>খ। </a:t>
            </a:r>
            <a:r>
              <a:rPr lang="bn-IN" sz="4400" dirty="0">
                <a:solidFill>
                  <a:schemeClr val="tx1"/>
                </a:solidFill>
                <a:latin typeface="NikoshBAN" panose="02000000000000000000" pitchFamily="2" charset="0"/>
                <a:cs typeface="NikoshBAN" panose="02000000000000000000" pitchFamily="2" charset="0"/>
              </a:rPr>
              <a:t>৭ বছর বয়সে </a:t>
            </a:r>
            <a:endParaRPr lang="bn-BD" sz="4400" dirty="0">
              <a:solidFill>
                <a:schemeClr val="tx1"/>
              </a:solidFill>
              <a:latin typeface="NikoshBAN" panose="02000000000000000000" pitchFamily="2" charset="0"/>
              <a:cs typeface="NikoshBAN" panose="02000000000000000000" pitchFamily="2" charset="0"/>
            </a:endParaRPr>
          </a:p>
        </p:txBody>
      </p:sp>
      <p:sp>
        <p:nvSpPr>
          <p:cNvPr id="18" name="Rounded Rectangle 8">
            <a:extLst>
              <a:ext uri="{FF2B5EF4-FFF2-40B4-BE49-F238E27FC236}">
                <a16:creationId xmlns:a16="http://schemas.microsoft.com/office/drawing/2014/main" id="{39B91D2D-FDC6-4881-97E2-A34E74B804AC}"/>
              </a:ext>
            </a:extLst>
          </p:cNvPr>
          <p:cNvSpPr/>
          <p:nvPr/>
        </p:nvSpPr>
        <p:spPr>
          <a:xfrm>
            <a:off x="2788920" y="326368"/>
            <a:ext cx="5852160" cy="768670"/>
          </a:xfrm>
          <a:prstGeom prst="roundRect">
            <a:avLst>
              <a:gd name="adj" fmla="val 50000"/>
            </a:avLst>
          </a:prstGeom>
          <a:ln/>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IN" sz="48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সঠিক উত্তর কোনটি বল  </a:t>
            </a:r>
            <a:r>
              <a:rPr lang="bn-BD" sz="48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endParaRPr lang="en-US" sz="48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9" name="Rounded Rectangle 26">
            <a:extLst>
              <a:ext uri="{FF2B5EF4-FFF2-40B4-BE49-F238E27FC236}">
                <a16:creationId xmlns:a16="http://schemas.microsoft.com/office/drawing/2014/main" id="{B0EE84ED-F453-4F94-B26F-28E37CABBBC2}"/>
              </a:ext>
            </a:extLst>
          </p:cNvPr>
          <p:cNvSpPr/>
          <p:nvPr/>
        </p:nvSpPr>
        <p:spPr>
          <a:xfrm>
            <a:off x="9201150" y="2279107"/>
            <a:ext cx="2060920" cy="575955"/>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3600" dirty="0" err="1">
                <a:solidFill>
                  <a:schemeClr val="tx1"/>
                </a:solidFill>
                <a:latin typeface="NikoshBAN" panose="02000000000000000000" pitchFamily="2" charset="0"/>
                <a:cs typeface="NikoshBAN" panose="02000000000000000000" pitchFamily="2" charset="0"/>
              </a:rPr>
              <a:t>উত্ত</a:t>
            </a:r>
            <a:r>
              <a:rPr lang="as-IN" sz="3600" dirty="0">
                <a:solidFill>
                  <a:schemeClr val="tx1"/>
                </a:solidFill>
                <a:latin typeface="NikoshBAN" panose="02000000000000000000" pitchFamily="2" charset="0"/>
                <a:cs typeface="NikoshBAN" panose="02000000000000000000" pitchFamily="2" charset="0"/>
              </a:rPr>
              <a:t>র</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৮১০ </a:t>
            </a:r>
            <a:endParaRPr lang="bn-BD" sz="3600" dirty="0">
              <a:solidFill>
                <a:schemeClr val="tx1"/>
              </a:solidFill>
              <a:latin typeface="NikoshBAN" panose="02000000000000000000" pitchFamily="2" charset="0"/>
              <a:cs typeface="NikoshBAN" panose="02000000000000000000" pitchFamily="2" charset="0"/>
            </a:endParaRPr>
          </a:p>
        </p:txBody>
      </p:sp>
      <p:sp>
        <p:nvSpPr>
          <p:cNvPr id="20" name="Rounded Rectangle 26">
            <a:extLst>
              <a:ext uri="{FF2B5EF4-FFF2-40B4-BE49-F238E27FC236}">
                <a16:creationId xmlns:a16="http://schemas.microsoft.com/office/drawing/2014/main" id="{5EA5CE93-272D-4FD5-9A2D-9F9E8E8BEE2D}"/>
              </a:ext>
            </a:extLst>
          </p:cNvPr>
          <p:cNvSpPr/>
          <p:nvPr/>
        </p:nvSpPr>
        <p:spPr>
          <a:xfrm>
            <a:off x="9418320" y="4738427"/>
            <a:ext cx="1843750" cy="575955"/>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3600" dirty="0" err="1">
                <a:solidFill>
                  <a:schemeClr val="tx1"/>
                </a:solidFill>
                <a:latin typeface="NikoshBAN" panose="02000000000000000000" pitchFamily="2" charset="0"/>
                <a:cs typeface="NikoshBAN" panose="02000000000000000000" pitchFamily="2" charset="0"/>
              </a:rPr>
              <a:t>উত্ত</a:t>
            </a:r>
            <a:r>
              <a:rPr lang="as-IN" sz="3600" dirty="0">
                <a:solidFill>
                  <a:schemeClr val="tx1"/>
                </a:solidFill>
                <a:latin typeface="NikoshBAN" panose="02000000000000000000" pitchFamily="2" charset="0"/>
                <a:cs typeface="NikoshBAN" panose="02000000000000000000" pitchFamily="2" charset="0"/>
              </a:rPr>
              <a:t>র</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৬  </a:t>
            </a:r>
            <a:endParaRPr lang="bn-BD"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2219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C55E962F-4562-4DAB-AFD0-2CBB8BCC0F49}"/>
              </a:ext>
            </a:extLst>
          </p:cNvPr>
          <p:cNvSpPr/>
          <p:nvPr/>
        </p:nvSpPr>
        <p:spPr>
          <a:xfrm>
            <a:off x="0" y="0"/>
            <a:ext cx="11430000" cy="6858000"/>
          </a:xfrm>
          <a:prstGeom prst="frame">
            <a:avLst>
              <a:gd name="adj1" fmla="val 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A86C5EB2-2FC2-495B-80CA-42DB0F91D167}"/>
              </a:ext>
            </a:extLst>
          </p:cNvPr>
          <p:cNvSpPr/>
          <p:nvPr/>
        </p:nvSpPr>
        <p:spPr>
          <a:xfrm>
            <a:off x="417194" y="534353"/>
            <a:ext cx="10226993" cy="548640"/>
          </a:xfrm>
          <a:prstGeom prst="rect">
            <a:avLst/>
          </a:prstGeom>
          <a:ln/>
        </p:spPr>
        <p:style>
          <a:lnRef idx="2">
            <a:schemeClr val="dk1"/>
          </a:lnRef>
          <a:fillRef idx="1">
            <a:schemeClr val="lt1"/>
          </a:fillRef>
          <a:effectRef idx="0">
            <a:schemeClr val="dk1"/>
          </a:effectRef>
          <a:fontRef idx="minor">
            <a:schemeClr val="dk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3.   </a:t>
            </a:r>
            <a:r>
              <a:rPr lang="bn-BD" sz="40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তিনি হাদিস সংগ্রহের জন্য কোন কোন দেশ গমন করেন</a:t>
            </a:r>
            <a:r>
              <a:rPr lang="bn-IN" sz="40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endParaRPr lang="bn-BD" sz="40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7" name="Rounded Rectangle 29">
            <a:extLst>
              <a:ext uri="{FF2B5EF4-FFF2-40B4-BE49-F238E27FC236}">
                <a16:creationId xmlns:a16="http://schemas.microsoft.com/office/drawing/2014/main" id="{FDDAA51B-C086-4FBE-8532-C06E2C0292E8}"/>
              </a:ext>
            </a:extLst>
          </p:cNvPr>
          <p:cNvSpPr/>
          <p:nvPr/>
        </p:nvSpPr>
        <p:spPr>
          <a:xfrm>
            <a:off x="769626" y="4925377"/>
            <a:ext cx="2236969" cy="5486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bn-BD" sz="3600">
                <a:solidFill>
                  <a:schemeClr val="tx1"/>
                </a:solidFill>
                <a:latin typeface="NikoshBAN" panose="02000000000000000000" pitchFamily="2" charset="0"/>
                <a:cs typeface="NikoshBAN" panose="02000000000000000000" pitchFamily="2" charset="0"/>
              </a:rPr>
              <a:t> </a:t>
            </a:r>
            <a:r>
              <a:rPr lang="bn-BD" sz="3200">
                <a:solidFill>
                  <a:schemeClr val="tx1"/>
                </a:solidFill>
                <a:latin typeface="NikoshBAN" panose="02000000000000000000" pitchFamily="2" charset="0"/>
                <a:cs typeface="NikoshBAN" panose="02000000000000000000" pitchFamily="2" charset="0"/>
              </a:rPr>
              <a:t>গ।</a:t>
            </a:r>
            <a:r>
              <a:rPr lang="en-US" sz="3200">
                <a:solidFill>
                  <a:schemeClr val="tx1"/>
                </a:solidFill>
                <a:latin typeface="NikoshBAN" panose="02000000000000000000" pitchFamily="2" charset="0"/>
                <a:cs typeface="NikoshBAN" panose="02000000000000000000" pitchFamily="2" charset="0"/>
              </a:rPr>
              <a:t> i </a:t>
            </a:r>
            <a:r>
              <a:rPr lang="bn-BD" sz="3200">
                <a:solidFill>
                  <a:schemeClr val="tx1"/>
                </a:solidFill>
                <a:latin typeface="NikoshBAN" panose="02000000000000000000" pitchFamily="2" charset="0"/>
                <a:cs typeface="NikoshBAN" panose="02000000000000000000" pitchFamily="2" charset="0"/>
              </a:rPr>
              <a:t>ও</a:t>
            </a:r>
            <a:r>
              <a:rPr lang="en-US" sz="3200">
                <a:solidFill>
                  <a:schemeClr val="tx1"/>
                </a:solidFill>
                <a:latin typeface="NikoshBAN" panose="02000000000000000000" pitchFamily="2" charset="0"/>
                <a:cs typeface="NikoshBAN" panose="02000000000000000000" pitchFamily="2" charset="0"/>
              </a:rPr>
              <a:t> iii</a:t>
            </a:r>
            <a:endParaRPr lang="bn-BD" sz="3200" dirty="0">
              <a:solidFill>
                <a:schemeClr val="tx1"/>
              </a:solidFill>
              <a:latin typeface="NikoshBAN" panose="02000000000000000000" pitchFamily="2" charset="0"/>
              <a:cs typeface="NikoshBAN" panose="02000000000000000000" pitchFamily="2" charset="0"/>
            </a:endParaRPr>
          </a:p>
        </p:txBody>
      </p:sp>
      <p:sp>
        <p:nvSpPr>
          <p:cNvPr id="8" name="Rounded Rectangle 30">
            <a:extLst>
              <a:ext uri="{FF2B5EF4-FFF2-40B4-BE49-F238E27FC236}">
                <a16:creationId xmlns:a16="http://schemas.microsoft.com/office/drawing/2014/main" id="{98FF9770-74DA-42F4-812A-86B464B6959A}"/>
              </a:ext>
            </a:extLst>
          </p:cNvPr>
          <p:cNvSpPr/>
          <p:nvPr/>
        </p:nvSpPr>
        <p:spPr>
          <a:xfrm>
            <a:off x="812482" y="4234820"/>
            <a:ext cx="2236968" cy="5486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bn-BD" dirty="0">
                <a:solidFill>
                  <a:schemeClr val="tx1"/>
                </a:solidFill>
                <a:latin typeface="NikoshBAN" panose="02000000000000000000" pitchFamily="2" charset="0"/>
                <a:cs typeface="NikoshBAN" panose="02000000000000000000" pitchFamily="2" charset="0"/>
              </a:rPr>
              <a:t> </a:t>
            </a:r>
            <a:r>
              <a:rPr lang="bn-BD" sz="3600" dirty="0">
                <a:solidFill>
                  <a:schemeClr val="tx1"/>
                </a:solidFill>
                <a:latin typeface="NikoshBAN" panose="02000000000000000000" pitchFamily="2" charset="0"/>
                <a:cs typeface="NikoshBAN" panose="02000000000000000000" pitchFamily="2" charset="0"/>
              </a:rPr>
              <a:t>ক।</a:t>
            </a:r>
            <a:r>
              <a:rPr lang="en-US" sz="36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i</a:t>
            </a:r>
            <a:r>
              <a:rPr lang="en-US" sz="3200" dirty="0">
                <a:solidFill>
                  <a:schemeClr val="tx1"/>
                </a:solidFill>
                <a:latin typeface="NikoshBAN" panose="02000000000000000000" pitchFamily="2" charset="0"/>
                <a:cs typeface="NikoshBAN" panose="02000000000000000000" pitchFamily="2" charset="0"/>
              </a:rPr>
              <a:t>  </a:t>
            </a:r>
            <a:endParaRPr lang="bn-BD" sz="2400" dirty="0">
              <a:solidFill>
                <a:schemeClr val="tx1"/>
              </a:solidFill>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id="{3205E389-A5F5-42DD-845B-195A9709B514}"/>
              </a:ext>
            </a:extLst>
          </p:cNvPr>
          <p:cNvSpPr/>
          <p:nvPr/>
        </p:nvSpPr>
        <p:spPr>
          <a:xfrm>
            <a:off x="6298888" y="4982527"/>
            <a:ext cx="2414581" cy="54864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bn-BD" sz="3600" dirty="0">
                <a:solidFill>
                  <a:schemeClr val="tx1"/>
                </a:solidFill>
                <a:latin typeface="NikoshBAN" panose="02000000000000000000" pitchFamily="2" charset="0"/>
                <a:cs typeface="NikoshBAN" panose="02000000000000000000" pitchFamily="2" charset="0"/>
              </a:rPr>
              <a:t>ঘ। </a:t>
            </a:r>
            <a:r>
              <a:rPr lang="en-US" sz="3600" dirty="0" err="1">
                <a:solidFill>
                  <a:schemeClr val="tx1"/>
                </a:solidFill>
                <a:latin typeface="NikoshBAN" panose="02000000000000000000" pitchFamily="2" charset="0"/>
                <a:cs typeface="NikoshBAN" panose="02000000000000000000" pitchFamily="2" charset="0"/>
              </a:rPr>
              <a:t>i</a:t>
            </a:r>
            <a:r>
              <a:rPr lang="en-US" sz="3600" dirty="0">
                <a:solidFill>
                  <a:schemeClr val="tx1"/>
                </a:solidFill>
                <a:latin typeface="NikoshBAN" panose="02000000000000000000" pitchFamily="2" charset="0"/>
                <a:cs typeface="NikoshBAN" panose="02000000000000000000" pitchFamily="2" charset="0"/>
              </a:rPr>
              <a:t>, ii </a:t>
            </a:r>
            <a:r>
              <a:rPr lang="bn-BD" sz="3600" dirty="0">
                <a:solidFill>
                  <a:schemeClr val="tx1"/>
                </a:solidFill>
                <a:latin typeface="NikoshBAN" panose="02000000000000000000" pitchFamily="2" charset="0"/>
                <a:cs typeface="NikoshBAN" panose="02000000000000000000" pitchFamily="2" charset="0"/>
              </a:rPr>
              <a:t>ও </a:t>
            </a:r>
            <a:r>
              <a:rPr lang="en-US" sz="3600" dirty="0">
                <a:solidFill>
                  <a:schemeClr val="tx1"/>
                </a:solidFill>
                <a:latin typeface="NikoshBAN" panose="02000000000000000000" pitchFamily="2" charset="0"/>
                <a:cs typeface="NikoshBAN" panose="02000000000000000000" pitchFamily="2" charset="0"/>
              </a:rPr>
              <a:t>iii</a:t>
            </a:r>
            <a:endParaRPr lang="bn-BD" sz="3600" dirty="0">
              <a:solidFill>
                <a:schemeClr val="tx1"/>
              </a:solidFill>
              <a:latin typeface="NikoshBAN" panose="02000000000000000000" pitchFamily="2" charset="0"/>
              <a:cs typeface="NikoshBAN" panose="02000000000000000000" pitchFamily="2" charset="0"/>
            </a:endParaRPr>
          </a:p>
        </p:txBody>
      </p:sp>
      <p:sp>
        <p:nvSpPr>
          <p:cNvPr id="10" name="Rounded Rectangle 32">
            <a:extLst>
              <a:ext uri="{FF2B5EF4-FFF2-40B4-BE49-F238E27FC236}">
                <a16:creationId xmlns:a16="http://schemas.microsoft.com/office/drawing/2014/main" id="{471DEEEF-ABEC-4D58-9B9A-C41B27DEB9BC}"/>
              </a:ext>
            </a:extLst>
          </p:cNvPr>
          <p:cNvSpPr/>
          <p:nvPr/>
        </p:nvSpPr>
        <p:spPr>
          <a:xfrm>
            <a:off x="6332220" y="4244345"/>
            <a:ext cx="2414581" cy="5486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bn-BD" sz="3600" dirty="0">
                <a:solidFill>
                  <a:schemeClr val="tx1"/>
                </a:solidFill>
                <a:latin typeface="NikoshBAN" panose="02000000000000000000" pitchFamily="2" charset="0"/>
                <a:cs typeface="NikoshBAN" panose="02000000000000000000" pitchFamily="2" charset="0"/>
              </a:rPr>
              <a:t>খ।</a:t>
            </a:r>
            <a:r>
              <a:rPr lang="en-US" sz="3600" dirty="0">
                <a:solidFill>
                  <a:schemeClr val="tx1"/>
                </a:solidFill>
                <a:latin typeface="NikoshBAN" panose="02000000000000000000" pitchFamily="2" charset="0"/>
                <a:cs typeface="NikoshBAN" panose="02000000000000000000" pitchFamily="2" charset="0"/>
              </a:rPr>
              <a:t> ii </a:t>
            </a:r>
            <a:r>
              <a:rPr lang="bn-BD" sz="3600" dirty="0">
                <a:solidFill>
                  <a:schemeClr val="tx1"/>
                </a:solidFill>
                <a:latin typeface="NikoshBAN" panose="02000000000000000000" pitchFamily="2" charset="0"/>
                <a:cs typeface="NikoshBAN" panose="02000000000000000000" pitchFamily="2" charset="0"/>
              </a:rPr>
              <a:t>ও </a:t>
            </a:r>
            <a:r>
              <a:rPr lang="en-US" sz="3600" dirty="0">
                <a:solidFill>
                  <a:schemeClr val="tx1"/>
                </a:solidFill>
                <a:latin typeface="NikoshBAN" panose="02000000000000000000" pitchFamily="2" charset="0"/>
                <a:cs typeface="NikoshBAN" panose="02000000000000000000" pitchFamily="2" charset="0"/>
              </a:rPr>
              <a:t>iii </a:t>
            </a:r>
            <a:endParaRPr lang="bn-BD" sz="3600" dirty="0">
              <a:solidFill>
                <a:schemeClr val="tx1"/>
              </a:solidFill>
              <a:latin typeface="NikoshBAN" panose="02000000000000000000" pitchFamily="2" charset="0"/>
              <a:cs typeface="NikoshBAN" panose="02000000000000000000" pitchFamily="2" charset="0"/>
            </a:endParaRPr>
          </a:p>
        </p:txBody>
      </p:sp>
      <p:sp>
        <p:nvSpPr>
          <p:cNvPr id="11" name="Rounded Rectangle 33">
            <a:extLst>
              <a:ext uri="{FF2B5EF4-FFF2-40B4-BE49-F238E27FC236}">
                <a16:creationId xmlns:a16="http://schemas.microsoft.com/office/drawing/2014/main" id="{2ED412D3-2BAC-4242-AF09-EC7BCE688E62}"/>
              </a:ext>
            </a:extLst>
          </p:cNvPr>
          <p:cNvSpPr/>
          <p:nvPr/>
        </p:nvSpPr>
        <p:spPr>
          <a:xfrm>
            <a:off x="755332" y="1291590"/>
            <a:ext cx="2251263" cy="5486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3600" dirty="0" err="1">
                <a:solidFill>
                  <a:schemeClr val="tx1"/>
                </a:solidFill>
                <a:latin typeface="NikoshBAN" panose="02000000000000000000" pitchFamily="2" charset="0"/>
                <a:cs typeface="NikoshBAN" panose="02000000000000000000" pitchFamily="2" charset="0"/>
              </a:rPr>
              <a:t>i</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 কুফা </a:t>
            </a:r>
            <a:endParaRPr lang="bn-BD" sz="3600" dirty="0">
              <a:solidFill>
                <a:schemeClr val="tx1"/>
              </a:solidFill>
              <a:latin typeface="NikoshBAN" panose="02000000000000000000" pitchFamily="2" charset="0"/>
              <a:cs typeface="NikoshBAN" panose="02000000000000000000" pitchFamily="2" charset="0"/>
            </a:endParaRPr>
          </a:p>
        </p:txBody>
      </p:sp>
      <p:sp>
        <p:nvSpPr>
          <p:cNvPr id="12" name="Rounded Rectangle 34">
            <a:extLst>
              <a:ext uri="{FF2B5EF4-FFF2-40B4-BE49-F238E27FC236}">
                <a16:creationId xmlns:a16="http://schemas.microsoft.com/office/drawing/2014/main" id="{D6E80EB9-0143-4F3D-AB98-F0894FF19F70}"/>
              </a:ext>
            </a:extLst>
          </p:cNvPr>
          <p:cNvSpPr/>
          <p:nvPr/>
        </p:nvSpPr>
        <p:spPr>
          <a:xfrm>
            <a:off x="764856" y="1975120"/>
            <a:ext cx="2251263" cy="54864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3600" dirty="0">
                <a:solidFill>
                  <a:schemeClr val="tx1"/>
                </a:solidFill>
                <a:latin typeface="NikoshBAN" panose="02000000000000000000" pitchFamily="2" charset="0"/>
                <a:cs typeface="NikoshBAN" panose="02000000000000000000" pitchFamily="2" charset="0"/>
              </a:rPr>
              <a:t>ii) </a:t>
            </a:r>
            <a:r>
              <a:rPr lang="bn-IN" sz="3600" dirty="0">
                <a:solidFill>
                  <a:schemeClr val="tx1"/>
                </a:solidFill>
                <a:latin typeface="NikoshBAN" panose="02000000000000000000" pitchFamily="2" charset="0"/>
                <a:cs typeface="NikoshBAN" panose="02000000000000000000" pitchFamily="2" charset="0"/>
              </a:rPr>
              <a:t>বসরা  </a:t>
            </a:r>
            <a:endParaRPr lang="bn-BD" sz="3600" dirty="0">
              <a:solidFill>
                <a:schemeClr val="tx1"/>
              </a:solidFill>
              <a:latin typeface="NikoshBAN" panose="02000000000000000000" pitchFamily="2" charset="0"/>
              <a:cs typeface="NikoshBAN" panose="02000000000000000000" pitchFamily="2" charset="0"/>
            </a:endParaRPr>
          </a:p>
        </p:txBody>
      </p:sp>
      <p:sp>
        <p:nvSpPr>
          <p:cNvPr id="13" name="Rounded Rectangle 35">
            <a:extLst>
              <a:ext uri="{FF2B5EF4-FFF2-40B4-BE49-F238E27FC236}">
                <a16:creationId xmlns:a16="http://schemas.microsoft.com/office/drawing/2014/main" id="{4A8383CB-1352-474C-BDF4-C896E19C5BC2}"/>
              </a:ext>
            </a:extLst>
          </p:cNvPr>
          <p:cNvSpPr/>
          <p:nvPr/>
        </p:nvSpPr>
        <p:spPr>
          <a:xfrm>
            <a:off x="779145" y="2629853"/>
            <a:ext cx="2251263" cy="64008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3600" dirty="0">
                <a:solidFill>
                  <a:schemeClr val="tx1"/>
                </a:solidFill>
                <a:latin typeface="NikoshBAN" panose="02000000000000000000" pitchFamily="2" charset="0"/>
                <a:cs typeface="NikoshBAN" panose="02000000000000000000" pitchFamily="2" charset="0"/>
              </a:rPr>
              <a:t>iii)</a:t>
            </a:r>
            <a:r>
              <a:rPr lang="bn-IN" sz="3600" dirty="0">
                <a:solidFill>
                  <a:schemeClr val="tx1"/>
                </a:solidFill>
                <a:latin typeface="NikoshBAN" panose="02000000000000000000" pitchFamily="2" charset="0"/>
                <a:cs typeface="NikoshBAN" panose="02000000000000000000" pitchFamily="2" charset="0"/>
              </a:rPr>
              <a:t> বাগদাদ </a:t>
            </a:r>
            <a:endParaRPr lang="bn-BD" sz="3600" dirty="0">
              <a:solidFill>
                <a:schemeClr val="tx1"/>
              </a:solidFill>
              <a:latin typeface="NikoshBAN" panose="02000000000000000000" pitchFamily="2" charset="0"/>
              <a:cs typeface="NikoshBAN" panose="02000000000000000000" pitchFamily="2" charset="0"/>
            </a:endParaRPr>
          </a:p>
        </p:txBody>
      </p:sp>
      <p:sp>
        <p:nvSpPr>
          <p:cNvPr id="14" name="Rounded Rectangle 36">
            <a:extLst>
              <a:ext uri="{FF2B5EF4-FFF2-40B4-BE49-F238E27FC236}">
                <a16:creationId xmlns:a16="http://schemas.microsoft.com/office/drawing/2014/main" id="{A5960CC6-4FAD-46A9-8B52-43EB928FADA3}"/>
              </a:ext>
            </a:extLst>
          </p:cNvPr>
          <p:cNvSpPr/>
          <p:nvPr/>
        </p:nvSpPr>
        <p:spPr>
          <a:xfrm>
            <a:off x="422908" y="3531561"/>
            <a:ext cx="3921726" cy="64008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bn-BD" dirty="0">
                <a:solidFill>
                  <a:schemeClr val="tx1"/>
                </a:solidFill>
                <a:latin typeface="NikoshBAN" panose="02000000000000000000" pitchFamily="2" charset="0"/>
                <a:cs typeface="NikoshBAN" panose="02000000000000000000" pitchFamily="2" charset="0"/>
              </a:rPr>
              <a:t> </a:t>
            </a:r>
            <a:r>
              <a:rPr lang="bn-BD" sz="4000" dirty="0">
                <a:solidFill>
                  <a:schemeClr val="tx1"/>
                </a:solidFill>
                <a:latin typeface="NikoshBAN" panose="02000000000000000000" pitchFamily="2" charset="0"/>
                <a:cs typeface="NikoshBAN" panose="02000000000000000000" pitchFamily="2" charset="0"/>
              </a:rPr>
              <a:t>নিচের কোনটি সঠিক?</a:t>
            </a:r>
            <a:endParaRPr lang="bn-BD" sz="4800" dirty="0">
              <a:solidFill>
                <a:schemeClr val="tx1"/>
              </a:solidFill>
              <a:latin typeface="NikoshBAN" panose="02000000000000000000" pitchFamily="2" charset="0"/>
              <a:cs typeface="NikoshBAN" panose="02000000000000000000" pitchFamily="2" charset="0"/>
            </a:endParaRPr>
          </a:p>
        </p:txBody>
      </p:sp>
      <p:sp>
        <p:nvSpPr>
          <p:cNvPr id="15" name="Rounded Rectangle 26">
            <a:extLst>
              <a:ext uri="{FF2B5EF4-FFF2-40B4-BE49-F238E27FC236}">
                <a16:creationId xmlns:a16="http://schemas.microsoft.com/office/drawing/2014/main" id="{6617E8D6-21D1-413A-8944-38EBDED842AF}"/>
              </a:ext>
            </a:extLst>
          </p:cNvPr>
          <p:cNvSpPr/>
          <p:nvPr/>
        </p:nvSpPr>
        <p:spPr>
          <a:xfrm>
            <a:off x="8413882" y="1617346"/>
            <a:ext cx="2642639" cy="75834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2800" dirty="0" err="1">
                <a:solidFill>
                  <a:schemeClr val="tx1"/>
                </a:solidFill>
                <a:latin typeface="NikoshBAN" panose="02000000000000000000" pitchFamily="2" charset="0"/>
                <a:cs typeface="NikoshBAN" panose="02000000000000000000" pitchFamily="2" charset="0"/>
              </a:rPr>
              <a:t>উত্ত</a:t>
            </a:r>
            <a:r>
              <a:rPr lang="as-IN" sz="2800" dirty="0">
                <a:solidFill>
                  <a:schemeClr val="tx1"/>
                </a:solidFill>
                <a:latin typeface="NikoshBAN" panose="02000000000000000000" pitchFamily="2" charset="0"/>
                <a:cs typeface="NikoshBAN" panose="02000000000000000000" pitchFamily="2" charset="0"/>
              </a:rPr>
              <a:t>র</a:t>
            </a:r>
            <a:r>
              <a:rPr lang="en-US" sz="2800" dirty="0">
                <a:solidFill>
                  <a:schemeClr val="tx1"/>
                </a:solidFill>
                <a:latin typeface="NikoshBAN" panose="02000000000000000000" pitchFamily="2" charset="0"/>
                <a:cs typeface="NikoshBAN" panose="02000000000000000000" pitchFamily="2" charset="0"/>
              </a:rPr>
              <a:t>ঃ-</a:t>
            </a:r>
            <a:r>
              <a:rPr lang="bn-BD" sz="2800" dirty="0">
                <a:solidFill>
                  <a:schemeClr val="tx1"/>
                </a:solidFill>
                <a:latin typeface="NikoshBAN" panose="02000000000000000000" pitchFamily="2" charset="0"/>
                <a:cs typeface="NikoshBAN" panose="02000000000000000000" pitchFamily="2" charset="0"/>
              </a:rPr>
              <a:t>ঘ। </a:t>
            </a:r>
            <a:r>
              <a:rPr lang="en-US" sz="2800" dirty="0" err="1">
                <a:solidFill>
                  <a:schemeClr val="tx1"/>
                </a:solidFill>
                <a:latin typeface="NikoshBAN" panose="02000000000000000000" pitchFamily="2" charset="0"/>
                <a:cs typeface="NikoshBAN" panose="02000000000000000000" pitchFamily="2" charset="0"/>
              </a:rPr>
              <a:t>i</a:t>
            </a:r>
            <a:r>
              <a:rPr lang="en-US" sz="2800" dirty="0">
                <a:solidFill>
                  <a:schemeClr val="tx1"/>
                </a:solidFill>
                <a:latin typeface="NikoshBAN" panose="02000000000000000000" pitchFamily="2" charset="0"/>
                <a:cs typeface="NikoshBAN" panose="02000000000000000000" pitchFamily="2" charset="0"/>
              </a:rPr>
              <a:t>, ii </a:t>
            </a:r>
            <a:r>
              <a:rPr lang="bn-BD" sz="2800" dirty="0">
                <a:solidFill>
                  <a:schemeClr val="tx1"/>
                </a:solidFill>
                <a:latin typeface="NikoshBAN" panose="02000000000000000000" pitchFamily="2" charset="0"/>
                <a:cs typeface="NikoshBAN" panose="02000000000000000000" pitchFamily="2" charset="0"/>
              </a:rPr>
              <a:t>ও </a:t>
            </a:r>
            <a:r>
              <a:rPr lang="en-US" sz="2800" dirty="0">
                <a:solidFill>
                  <a:schemeClr val="tx1"/>
                </a:solidFill>
                <a:latin typeface="NikoshBAN" panose="02000000000000000000" pitchFamily="2" charset="0"/>
                <a:cs typeface="NikoshBAN" panose="02000000000000000000" pitchFamily="2" charset="0"/>
              </a:rPr>
              <a:t>iii</a:t>
            </a:r>
            <a:endParaRPr lang="bn-BD"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9686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28AAF8-F4EE-40FB-9688-672381AFCEAA}"/>
              </a:ext>
            </a:extLst>
          </p:cNvPr>
          <p:cNvSpPr txBox="1"/>
          <p:nvPr/>
        </p:nvSpPr>
        <p:spPr>
          <a:xfrm>
            <a:off x="3276600" y="263604"/>
            <a:ext cx="4648200" cy="1107996"/>
          </a:xfrm>
          <a:prstGeom prst="rect">
            <a:avLst/>
          </a:prstGeom>
          <a:noFill/>
          <a:ln w="76200">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বাড়ির</a:t>
            </a:r>
            <a:r>
              <a:rPr lang="en-US" sz="66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sz="6600"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কাজ</a:t>
            </a:r>
            <a:endParaRPr lang="en-US" sz="66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TextBox 3">
            <a:extLst>
              <a:ext uri="{FF2B5EF4-FFF2-40B4-BE49-F238E27FC236}">
                <a16:creationId xmlns:a16="http://schemas.microsoft.com/office/drawing/2014/main" id="{208486BE-D52D-409B-BA71-898DEE686AE4}"/>
              </a:ext>
            </a:extLst>
          </p:cNvPr>
          <p:cNvSpPr txBox="1"/>
          <p:nvPr/>
        </p:nvSpPr>
        <p:spPr>
          <a:xfrm>
            <a:off x="274320" y="5997714"/>
            <a:ext cx="11155680" cy="707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0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হাদিস শাস্ত্রে হযরত ইমাম বুখারি রহঃ</a:t>
            </a:r>
            <a:r>
              <a:rPr lang="bn-IN" sz="40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bn-BD" sz="40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এর অবদান বর্ণনা কর ।</a:t>
            </a:r>
            <a:endParaRPr lang="en-US" sz="40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9" name="Frame 8">
            <a:extLst>
              <a:ext uri="{FF2B5EF4-FFF2-40B4-BE49-F238E27FC236}">
                <a16:creationId xmlns:a16="http://schemas.microsoft.com/office/drawing/2014/main" id="{B3151AF3-E37D-49D9-AC04-290DA6927A70}"/>
              </a:ext>
            </a:extLst>
          </p:cNvPr>
          <p:cNvSpPr/>
          <p:nvPr/>
        </p:nvSpPr>
        <p:spPr>
          <a:xfrm>
            <a:off x="0" y="0"/>
            <a:ext cx="11430000" cy="6858000"/>
          </a:xfrm>
          <a:prstGeom prst="frame">
            <a:avLst>
              <a:gd name="adj1" fmla="val 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8935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564599B-4D1D-47A8-9A85-D199A4CF9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430000" cy="6858000"/>
          </a:xfrm>
          <a:prstGeom prst="rect">
            <a:avLst/>
          </a:prstGeom>
        </p:spPr>
      </p:pic>
      <p:sp>
        <p:nvSpPr>
          <p:cNvPr id="7" name="Frame 6">
            <a:extLst>
              <a:ext uri="{FF2B5EF4-FFF2-40B4-BE49-F238E27FC236}">
                <a16:creationId xmlns:a16="http://schemas.microsoft.com/office/drawing/2014/main" id="{C1C4204B-504C-47EB-B8F3-FBC27E8AB247}"/>
              </a:ext>
            </a:extLst>
          </p:cNvPr>
          <p:cNvSpPr/>
          <p:nvPr/>
        </p:nvSpPr>
        <p:spPr>
          <a:xfrm>
            <a:off x="0" y="0"/>
            <a:ext cx="11430000" cy="6858000"/>
          </a:xfrm>
          <a:prstGeom prst="frame">
            <a:avLst>
              <a:gd name="adj1" fmla="val 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ed Rectangle 10">
            <a:extLst>
              <a:ext uri="{FF2B5EF4-FFF2-40B4-BE49-F238E27FC236}">
                <a16:creationId xmlns:a16="http://schemas.microsoft.com/office/drawing/2014/main" id="{6D45ABC6-14CF-43A5-9F34-35D7922AA471}"/>
              </a:ext>
            </a:extLst>
          </p:cNvPr>
          <p:cNvSpPr/>
          <p:nvPr/>
        </p:nvSpPr>
        <p:spPr>
          <a:xfrm>
            <a:off x="1630680" y="2164080"/>
            <a:ext cx="8534400" cy="1818733"/>
          </a:xfrm>
          <a:prstGeom prst="roundRect">
            <a:avLst>
              <a:gd name="adj" fmla="val 40129"/>
            </a:avLst>
          </a:prstGeom>
          <a:noFill/>
          <a:ln>
            <a:noFill/>
          </a:ln>
        </p:spPr>
        <p:style>
          <a:lnRef idx="1">
            <a:schemeClr val="accent2"/>
          </a:lnRef>
          <a:fillRef idx="2">
            <a:schemeClr val="accent2"/>
          </a:fillRef>
          <a:effectRef idx="1">
            <a:schemeClr val="accent2"/>
          </a:effectRef>
          <a:fontRef idx="minor">
            <a:schemeClr val="dk1"/>
          </a:fontRef>
        </p:style>
        <p:txBody>
          <a:bodyPr anchor="ctr">
            <a:scene3d>
              <a:camera prst="orthographicFront"/>
              <a:lightRig rig="soft" dir="t">
                <a:rot lat="0" lon="0" rev="10800000"/>
              </a:lightRig>
            </a:scene3d>
            <a:sp3d>
              <a:bevelT w="27940" h="12700"/>
              <a:contourClr>
                <a:srgbClr val="DDDDDD"/>
              </a:contourClr>
            </a:sp3d>
          </a:bodyPr>
          <a:lstStyle/>
          <a:p>
            <a:pPr algn="ctr">
              <a:defRPr/>
            </a:pPr>
            <a:r>
              <a:rPr lang="bn-IN" sz="11500" b="1" spc="151" dirty="0">
                <a:ln w="11430"/>
                <a:solidFill>
                  <a:srgbClr val="00B050"/>
                </a:solidFill>
                <a:effectLst>
                  <a:glow rad="101600">
                    <a:srgbClr val="0F6AA9">
                      <a:alpha val="60000"/>
                    </a:srgbClr>
                  </a:glow>
                  <a:outerShdw blurRad="25400" algn="tl" rotWithShape="0">
                    <a:srgbClr val="000000">
                      <a:alpha val="43000"/>
                    </a:srgbClr>
                  </a:outerShdw>
                </a:effectLst>
                <a:latin typeface="NikoshBAN" panose="02000000000000000000" pitchFamily="2" charset="0"/>
                <a:cs typeface="NikoshBAN" panose="02000000000000000000" pitchFamily="2" charset="0"/>
              </a:rPr>
              <a:t>আল্লাহ হাফেজ </a:t>
            </a:r>
            <a:endParaRPr lang="en-US" sz="11500" b="1" spc="151" dirty="0">
              <a:ln w="11430"/>
              <a:solidFill>
                <a:srgbClr val="00B050"/>
              </a:solidFill>
              <a:effectLst>
                <a:glow rad="101600">
                  <a:srgbClr val="0F6AA9">
                    <a:alpha val="60000"/>
                  </a:srgbClr>
                </a:glow>
                <a:outerShdw blurRad="25400" algn="tl" rotWithShape="0">
                  <a:srgbClr val="000000">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6864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indefinite"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677" y="3916463"/>
            <a:ext cx="5331203" cy="257925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bn-BD"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bn-IN"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সালাহ উদ্দিন মাহমুদ</a:t>
            </a:r>
            <a:endParaRPr lang="en-US"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BD"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বিএ অনার্স</a:t>
            </a:r>
            <a:r>
              <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এম এ</a:t>
            </a:r>
            <a:r>
              <a:rPr lang="en-US"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1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ইসলামিক</a:t>
            </a:r>
            <a:r>
              <a:rPr lang="en-US" sz="1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ইস্টাডিজ</a:t>
            </a:r>
            <a:r>
              <a:rPr lang="en-US"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bn-BD" sz="4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BD" sz="20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 শিক্ষক (ইসলাম)</a:t>
            </a:r>
            <a:endParaRPr lang="bn-IN" sz="20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2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বাতিসা মাধ্যমিক বালিকা বিদ্যালয় </a:t>
            </a:r>
          </a:p>
          <a:p>
            <a:pPr algn="ctr"/>
            <a:r>
              <a:rPr lang="en-US" sz="1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Email- salahuddinhpl@gmail.com</a:t>
            </a:r>
            <a:endParaRPr lang="bn-BD" sz="1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BD" sz="2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মোবাইলঃ ০১৮১২৭০৮৪২৪</a:t>
            </a:r>
            <a:endParaRPr lang="en-US" sz="2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Horizontal Scroll 4"/>
          <p:cNvSpPr/>
          <p:nvPr/>
        </p:nvSpPr>
        <p:spPr>
          <a:xfrm>
            <a:off x="3585496" y="407056"/>
            <a:ext cx="3696789" cy="947380"/>
          </a:xfrm>
          <a:prstGeom prst="flowChartTerminator">
            <a:avLst/>
          </a:prstGeom>
          <a:ln>
            <a:solidFill>
              <a:srgbClr val="00B050"/>
            </a:solidFill>
          </a:ln>
          <a:effectLst/>
        </p:spPr>
        <p:style>
          <a:lnRef idx="2">
            <a:schemeClr val="accent6"/>
          </a:lnRef>
          <a:fillRef idx="1">
            <a:schemeClr val="lt1"/>
          </a:fillRef>
          <a:effectRef idx="0">
            <a:schemeClr val="accent6"/>
          </a:effectRef>
          <a:fontRef idx="minor">
            <a:schemeClr val="dk1"/>
          </a:fontRef>
        </p:style>
        <p:txBody>
          <a:bodyPr rtlCol="0" anchor="ctr">
            <a:scene3d>
              <a:camera prst="obliqueBottomRight"/>
              <a:lightRig rig="threePt" dir="t"/>
            </a:scene3d>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পরিচিতি</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7799" y="1774015"/>
            <a:ext cx="2408958" cy="2245461"/>
          </a:xfrm>
          <a:prstGeom prst="roundRect">
            <a:avLst>
              <a:gd name="adj" fmla="val 92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3275C8B5-E609-4DDF-A7CC-4AE3C17350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2285" y="1659076"/>
            <a:ext cx="3146434" cy="4287838"/>
          </a:xfrm>
          <a:prstGeom prst="rect">
            <a:avLst/>
          </a:prstGeom>
          <a:ln>
            <a:noFill/>
          </a:ln>
          <a:effectLst>
            <a:outerShdw blurRad="190500" algn="tl" rotWithShape="0">
              <a:srgbClr val="000000">
                <a:alpha val="70000"/>
              </a:srgbClr>
            </a:outerShdw>
          </a:effectLst>
        </p:spPr>
      </p:pic>
      <p:sp>
        <p:nvSpPr>
          <p:cNvPr id="14" name="Frame 13">
            <a:extLst>
              <a:ext uri="{FF2B5EF4-FFF2-40B4-BE49-F238E27FC236}">
                <a16:creationId xmlns:a16="http://schemas.microsoft.com/office/drawing/2014/main" id="{F9D57BEB-1E69-4B30-A42C-13C460F04B94}"/>
              </a:ext>
            </a:extLst>
          </p:cNvPr>
          <p:cNvSpPr/>
          <p:nvPr/>
        </p:nvSpPr>
        <p:spPr>
          <a:xfrm>
            <a:off x="0" y="0"/>
            <a:ext cx="11430000" cy="6858000"/>
          </a:xfrm>
          <a:prstGeom prst="frame">
            <a:avLst>
              <a:gd name="adj1" fmla="val 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41028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219C7E1-CACB-4307-9A21-A522B7BED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955" y="1071158"/>
            <a:ext cx="5715000" cy="2893918"/>
          </a:xfrm>
          <a:prstGeom prst="rect">
            <a:avLst/>
          </a:prstGeom>
        </p:spPr>
      </p:pic>
      <p:pic>
        <p:nvPicPr>
          <p:cNvPr id="14" name="Picture 13">
            <a:extLst>
              <a:ext uri="{FF2B5EF4-FFF2-40B4-BE49-F238E27FC236}">
                <a16:creationId xmlns:a16="http://schemas.microsoft.com/office/drawing/2014/main" id="{F8BEC2E5-0565-4CDE-970E-7C36922A7FA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03443" y="1044361"/>
            <a:ext cx="2745468" cy="2971470"/>
          </a:xfrm>
          <a:prstGeom prst="rect">
            <a:avLst/>
          </a:prstGeom>
        </p:spPr>
      </p:pic>
      <p:sp>
        <p:nvSpPr>
          <p:cNvPr id="9" name="Rounded Rectangle 10">
            <a:extLst>
              <a:ext uri="{FF2B5EF4-FFF2-40B4-BE49-F238E27FC236}">
                <a16:creationId xmlns:a16="http://schemas.microsoft.com/office/drawing/2014/main" id="{DE323DA7-6366-40D7-BA64-1B0D1920DCA3}"/>
              </a:ext>
            </a:extLst>
          </p:cNvPr>
          <p:cNvSpPr/>
          <p:nvPr/>
        </p:nvSpPr>
        <p:spPr>
          <a:xfrm>
            <a:off x="4199208" y="4229814"/>
            <a:ext cx="3160064" cy="563768"/>
          </a:xfrm>
          <a:prstGeom prst="roundRect">
            <a:avLst>
              <a:gd name="adj" fmla="val 5000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সহীহ আল- বুখারী </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Frame 9">
            <a:extLst>
              <a:ext uri="{FF2B5EF4-FFF2-40B4-BE49-F238E27FC236}">
                <a16:creationId xmlns:a16="http://schemas.microsoft.com/office/drawing/2014/main" id="{78FA1C23-7043-438B-9CF2-A53C842748DB}"/>
              </a:ext>
            </a:extLst>
          </p:cNvPr>
          <p:cNvSpPr/>
          <p:nvPr/>
        </p:nvSpPr>
        <p:spPr>
          <a:xfrm>
            <a:off x="0" y="0"/>
            <a:ext cx="11430000" cy="6858000"/>
          </a:xfrm>
          <a:prstGeom prst="frame">
            <a:avLst>
              <a:gd name="adj1" fmla="val 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ounded Rectangle 10">
            <a:extLst>
              <a:ext uri="{FF2B5EF4-FFF2-40B4-BE49-F238E27FC236}">
                <a16:creationId xmlns:a16="http://schemas.microsoft.com/office/drawing/2014/main" id="{E7CBF47C-EA73-4817-8CF4-111A03A955BB}"/>
              </a:ext>
            </a:extLst>
          </p:cNvPr>
          <p:cNvSpPr/>
          <p:nvPr/>
        </p:nvSpPr>
        <p:spPr>
          <a:xfrm>
            <a:off x="3107912" y="4634178"/>
            <a:ext cx="5214172" cy="768670"/>
          </a:xfrm>
          <a:prstGeom prst="roundRect">
            <a:avLst>
              <a:gd name="adj" fmla="val 5000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এই </a:t>
            </a:r>
            <a:r>
              <a:rPr lang="bn-BD"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গ্রন্থ</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গুলোর</a:t>
            </a:r>
            <a:r>
              <a:rPr lang="bn-BD"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লেখকের নাম কী ?</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Rounded Rectangle 9">
            <a:extLst>
              <a:ext uri="{FF2B5EF4-FFF2-40B4-BE49-F238E27FC236}">
                <a16:creationId xmlns:a16="http://schemas.microsoft.com/office/drawing/2014/main" id="{030FF4C2-79C4-4293-9D00-A24804B6E599}"/>
              </a:ext>
            </a:extLst>
          </p:cNvPr>
          <p:cNvSpPr/>
          <p:nvPr/>
        </p:nvSpPr>
        <p:spPr>
          <a:xfrm>
            <a:off x="2590307" y="5197946"/>
            <a:ext cx="6377866" cy="76867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bn-BD" sz="4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হজরত ইমাম বুখারী (রহঃ)</a:t>
            </a:r>
            <a:r>
              <a:rPr lang="bn-BD" sz="2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
        <p:nvSpPr>
          <p:cNvPr id="13" name="Rounded Rectangle 10">
            <a:extLst>
              <a:ext uri="{FF2B5EF4-FFF2-40B4-BE49-F238E27FC236}">
                <a16:creationId xmlns:a16="http://schemas.microsoft.com/office/drawing/2014/main" id="{743EE905-907E-4ADA-A7C5-67549FD4FEB9}"/>
              </a:ext>
            </a:extLst>
          </p:cNvPr>
          <p:cNvSpPr/>
          <p:nvPr/>
        </p:nvSpPr>
        <p:spPr>
          <a:xfrm>
            <a:off x="2253272" y="133944"/>
            <a:ext cx="6458499" cy="768670"/>
          </a:xfrm>
          <a:prstGeom prst="roundRect">
            <a:avLst>
              <a:gd name="adj" fmla="val 50000"/>
            </a:avLst>
          </a:prstGeom>
          <a:noFill/>
          <a:ln>
            <a:noFill/>
          </a:ln>
        </p:spPr>
        <p:style>
          <a:lnRef idx="0">
            <a:scrgbClr r="0" g="0" b="0"/>
          </a:lnRef>
          <a:fillRef idx="0">
            <a:scrgbClr r="0" g="0" b="0"/>
          </a:fillRef>
          <a:effectRef idx="0">
            <a:scrgbClr r="0" g="0" b="0"/>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IN" sz="44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এইগুলো কিসের ছবি</a:t>
            </a:r>
            <a:r>
              <a:rPr lang="bn-BD" sz="44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a:t>
            </a:r>
            <a:endParaRPr lang="en-US" sz="44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7569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8"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0">
            <a:extLst>
              <a:ext uri="{FF2B5EF4-FFF2-40B4-BE49-F238E27FC236}">
                <a16:creationId xmlns:a16="http://schemas.microsoft.com/office/drawing/2014/main" id="{D1D26807-E469-4655-99CF-FB1E434B129A}"/>
              </a:ext>
            </a:extLst>
          </p:cNvPr>
          <p:cNvSpPr/>
          <p:nvPr/>
        </p:nvSpPr>
        <p:spPr>
          <a:xfrm>
            <a:off x="1831080" y="316479"/>
            <a:ext cx="7767840" cy="768670"/>
          </a:xfrm>
          <a:prstGeom prst="roundRect">
            <a:avLst>
              <a:gd name="adj" fmla="val 5000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bn-BD"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নিচের</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as-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 </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লক্ষ কর </a:t>
            </a:r>
            <a:r>
              <a:rPr lang="en-US" sz="36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বল</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5" name="Rounded Rectangle 9">
            <a:extLst>
              <a:ext uri="{FF2B5EF4-FFF2-40B4-BE49-F238E27FC236}">
                <a16:creationId xmlns:a16="http://schemas.microsoft.com/office/drawing/2014/main" id="{40454C97-91C6-4C20-BC5B-5D0FD05165C7}"/>
              </a:ext>
            </a:extLst>
          </p:cNvPr>
          <p:cNvSpPr/>
          <p:nvPr/>
        </p:nvSpPr>
        <p:spPr>
          <a:xfrm>
            <a:off x="2392680" y="5381905"/>
            <a:ext cx="6858000" cy="76867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bn-BD" sz="4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হজরত ইমাম বুখারী (রহঃ)</a:t>
            </a:r>
            <a:r>
              <a:rPr lang="bn-BD" sz="2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pic>
        <p:nvPicPr>
          <p:cNvPr id="8" name="Picture 7">
            <a:extLst>
              <a:ext uri="{FF2B5EF4-FFF2-40B4-BE49-F238E27FC236}">
                <a16:creationId xmlns:a16="http://schemas.microsoft.com/office/drawing/2014/main" id="{20A318A8-B58A-4A5E-9ACF-2EC651D8A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372" y="1401628"/>
            <a:ext cx="5197255" cy="3633626"/>
          </a:xfrm>
          <a:prstGeom prst="rect">
            <a:avLst/>
          </a:prstGeom>
        </p:spPr>
      </p:pic>
      <p:sp>
        <p:nvSpPr>
          <p:cNvPr id="10" name="Frame 9">
            <a:extLst>
              <a:ext uri="{FF2B5EF4-FFF2-40B4-BE49-F238E27FC236}">
                <a16:creationId xmlns:a16="http://schemas.microsoft.com/office/drawing/2014/main" id="{1C8B43C2-C38F-4FA2-842D-E04F574C3631}"/>
              </a:ext>
            </a:extLst>
          </p:cNvPr>
          <p:cNvSpPr/>
          <p:nvPr/>
        </p:nvSpPr>
        <p:spPr>
          <a:xfrm>
            <a:off x="0" y="0"/>
            <a:ext cx="11430000" cy="6858000"/>
          </a:xfrm>
          <a:prstGeom prst="frame">
            <a:avLst>
              <a:gd name="adj1" fmla="val 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0192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 name="Rounded Rectangle 9">
            <a:extLst>
              <a:ext uri="{FF2B5EF4-FFF2-40B4-BE49-F238E27FC236}">
                <a16:creationId xmlns:a16="http://schemas.microsoft.com/office/drawing/2014/main" id="{E4E4D272-E90B-462C-B87E-93B23151BBF4}"/>
              </a:ext>
            </a:extLst>
          </p:cNvPr>
          <p:cNvSpPr/>
          <p:nvPr/>
        </p:nvSpPr>
        <p:spPr>
          <a:xfrm>
            <a:off x="3063240" y="3429000"/>
            <a:ext cx="5974080" cy="76867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BD" sz="4400" b="1" dirty="0">
                <a:ln w="11430"/>
                <a:solidFill>
                  <a:srgbClr val="FFFF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হজরত ইমাম বুখারী (রহঃ) </a:t>
            </a:r>
          </a:p>
        </p:txBody>
      </p:sp>
      <p:sp>
        <p:nvSpPr>
          <p:cNvPr id="8" name="Frame 7">
            <a:extLst>
              <a:ext uri="{FF2B5EF4-FFF2-40B4-BE49-F238E27FC236}">
                <a16:creationId xmlns:a16="http://schemas.microsoft.com/office/drawing/2014/main" id="{A88CF04C-0863-4048-8F1C-4B0037FD5710}"/>
              </a:ext>
            </a:extLst>
          </p:cNvPr>
          <p:cNvSpPr/>
          <p:nvPr/>
        </p:nvSpPr>
        <p:spPr>
          <a:xfrm>
            <a:off x="0" y="0"/>
            <a:ext cx="11430000" cy="6858000"/>
          </a:xfrm>
          <a:prstGeom prst="frame">
            <a:avLst>
              <a:gd name="adj1" fmla="val 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4018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8">
            <a:extLst>
              <a:ext uri="{FF2B5EF4-FFF2-40B4-BE49-F238E27FC236}">
                <a16:creationId xmlns:a16="http://schemas.microsoft.com/office/drawing/2014/main" id="{0F3FFBEC-3109-4E77-A59B-F5D00B3AD2DC}"/>
              </a:ext>
            </a:extLst>
          </p:cNvPr>
          <p:cNvSpPr/>
          <p:nvPr/>
        </p:nvSpPr>
        <p:spPr>
          <a:xfrm>
            <a:off x="3786188" y="556801"/>
            <a:ext cx="3733800" cy="1040959"/>
          </a:xfrm>
          <a:prstGeom prst="roundRect">
            <a:avLst>
              <a:gd name="adj" fmla="val 50000"/>
            </a:avLst>
          </a:prstGeom>
          <a:ln/>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BD" sz="66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শিখনফল </a:t>
            </a:r>
            <a:endParaRPr lang="en-US" sz="66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3" name="Rounded Rectangle 9">
            <a:extLst>
              <a:ext uri="{FF2B5EF4-FFF2-40B4-BE49-F238E27FC236}">
                <a16:creationId xmlns:a16="http://schemas.microsoft.com/office/drawing/2014/main" id="{1D686C56-7A69-4A45-8E33-FED361EF95FA}"/>
              </a:ext>
            </a:extLst>
          </p:cNvPr>
          <p:cNvSpPr/>
          <p:nvPr/>
        </p:nvSpPr>
        <p:spPr>
          <a:xfrm>
            <a:off x="1085649" y="1975367"/>
            <a:ext cx="9134878" cy="3698576"/>
          </a:xfrm>
          <a:prstGeom prst="roundRect">
            <a:avLst>
              <a:gd name="adj" fmla="val 1009"/>
            </a:avLst>
          </a:prstGeom>
          <a:ln/>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r>
              <a:rPr lang="en-US" sz="48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এই </a:t>
            </a:r>
            <a:r>
              <a:rPr lang="en-US" sz="4800" b="1" dirty="0" err="1">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পাঠ</a:t>
            </a:r>
            <a:r>
              <a:rPr lang="en-US" sz="48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800" b="1" dirty="0" err="1">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শেষে</a:t>
            </a:r>
            <a:r>
              <a:rPr lang="en-US" sz="48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4800" b="1" dirty="0" err="1">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শিক্ষার্থীরা</a:t>
            </a:r>
            <a:r>
              <a:rPr lang="en-US" sz="48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p>
          <a:p>
            <a:pPr marL="742950" indent="-742950">
              <a:buFont typeface="+mj-lt"/>
              <a:buAutoNum type="arabicPeriod"/>
            </a:pPr>
            <a:r>
              <a:rPr lang="bn-BD"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হজরত ইমাম বুখারি রহঃ এর পরিচিতি বলতে পারবে</a:t>
            </a:r>
            <a:r>
              <a:rPr lang="en-US"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a:t>
            </a:r>
            <a:endParaRPr lang="bn-BD"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a:p>
            <a:pPr marL="742950" indent="-742950">
              <a:buFont typeface="+mj-lt"/>
              <a:buAutoNum type="arabicPeriod"/>
            </a:pPr>
            <a:r>
              <a:rPr lang="en-US" sz="3600" b="1" dirty="0" err="1">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তিনি</a:t>
            </a:r>
            <a:r>
              <a:rPr lang="en-US"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3600" b="1" dirty="0" err="1">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কীভাবে</a:t>
            </a:r>
            <a:r>
              <a:rPr lang="bn-BD"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জ্ঞান অর্জন</a:t>
            </a:r>
            <a:r>
              <a:rPr lang="en-US"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as-IN"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a:t>
            </a:r>
            <a:r>
              <a:rPr lang="en-US"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র</a:t>
            </a:r>
            <a:r>
              <a:rPr lang="as-IN"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a:t>
            </a:r>
            <a:r>
              <a:rPr lang="en-US" sz="3600" b="1" dirty="0" err="1">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ছেন</a:t>
            </a:r>
            <a:r>
              <a:rPr lang="en-US"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as-IN"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ত</a:t>
            </a:r>
            <a:r>
              <a:rPr lang="en-US"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as-IN"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a:t>
            </a:r>
            <a:r>
              <a:rPr lang="en-US"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ল</a:t>
            </a:r>
            <a:r>
              <a:rPr lang="as-IN"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ত</a:t>
            </a:r>
            <a:r>
              <a:rPr lang="en-US"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a:t>
            </a:r>
            <a:r>
              <a:rPr lang="bn-BD"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পারবে</a:t>
            </a:r>
            <a:r>
              <a:rPr lang="en-US"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a:t>
            </a:r>
            <a:endParaRPr lang="bn-BD"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a:p>
            <a:pPr marL="742950" indent="-742950">
              <a:buFont typeface="+mj-lt"/>
              <a:buAutoNum type="arabicPeriod"/>
            </a:pPr>
            <a:r>
              <a:rPr lang="bn-BD"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বুখারি শরিফ সংকলনের বিষয়ে বর্ণনা করতে পারবে</a:t>
            </a:r>
            <a:r>
              <a:rPr lang="en-US"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BD"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p>
          <a:p>
            <a:pPr marL="742950" indent="-742950">
              <a:buFont typeface="+mj-lt"/>
              <a:buAutoNum type="arabicPeriod"/>
            </a:pPr>
            <a:r>
              <a:rPr lang="en-US" sz="3600" b="1" dirty="0" err="1">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তার</a:t>
            </a:r>
            <a:r>
              <a:rPr lang="en-US"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3600" b="1" dirty="0" err="1">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স্ম</a:t>
            </a:r>
            <a:r>
              <a:rPr lang="bn-IN"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a:t>
            </a:r>
            <a:r>
              <a:rPr lang="en-US"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ত</a:t>
            </a:r>
            <a:r>
              <a:rPr lang="bn-IN"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a:t>
            </a:r>
            <a:r>
              <a:rPr lang="en-US" sz="3600" b="1" dirty="0" err="1">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শক্তির</a:t>
            </a:r>
            <a:r>
              <a:rPr lang="en-US"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3600" b="1" dirty="0" err="1">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ব্যাপকতা</a:t>
            </a:r>
            <a:r>
              <a:rPr lang="en-US"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3600" b="1" dirty="0" err="1">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a:t>
            </a:r>
            <a:r>
              <a:rPr lang="bn-IN"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a:t>
            </a:r>
            <a:r>
              <a:rPr lang="en-US" sz="3600" b="1" dirty="0" err="1">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্লে</a:t>
            </a:r>
            <a:r>
              <a:rPr lang="bn-IN"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ষ</a:t>
            </a:r>
            <a:r>
              <a:rPr lang="en-US"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ণ </a:t>
            </a:r>
            <a:r>
              <a:rPr lang="bn-IN"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a:t>
            </a:r>
            <a:r>
              <a:rPr lang="en-US"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র</a:t>
            </a:r>
            <a:r>
              <a:rPr lang="bn-IN"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ত</a:t>
            </a:r>
            <a:r>
              <a:rPr lang="en-US"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IN"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a:t>
            </a:r>
            <a:r>
              <a:rPr lang="en-US"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a:t>
            </a:r>
            <a:r>
              <a:rPr lang="bn-IN"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র</a:t>
            </a:r>
            <a:r>
              <a:rPr lang="en-US"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a:t>
            </a:r>
            <a:r>
              <a:rPr lang="bn-IN"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a:t>
            </a:r>
            <a:r>
              <a:rPr lang="en-US"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endParaRPr lang="bn-BD" sz="36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8" name="Frame 7">
            <a:extLst>
              <a:ext uri="{FF2B5EF4-FFF2-40B4-BE49-F238E27FC236}">
                <a16:creationId xmlns:a16="http://schemas.microsoft.com/office/drawing/2014/main" id="{5C183B0B-2D06-4CE2-93DE-A191D8177528}"/>
              </a:ext>
            </a:extLst>
          </p:cNvPr>
          <p:cNvSpPr/>
          <p:nvPr/>
        </p:nvSpPr>
        <p:spPr>
          <a:xfrm>
            <a:off x="0" y="0"/>
            <a:ext cx="11430000" cy="6858000"/>
          </a:xfrm>
          <a:prstGeom prst="frame">
            <a:avLst>
              <a:gd name="adj1" fmla="val 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80512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8">
            <a:extLst>
              <a:ext uri="{FF2B5EF4-FFF2-40B4-BE49-F238E27FC236}">
                <a16:creationId xmlns:a16="http://schemas.microsoft.com/office/drawing/2014/main" id="{0ACA2164-AA33-4BD7-9CEC-36628034440B}"/>
              </a:ext>
            </a:extLst>
          </p:cNvPr>
          <p:cNvSpPr/>
          <p:nvPr/>
        </p:nvSpPr>
        <p:spPr>
          <a:xfrm>
            <a:off x="2247900" y="200004"/>
            <a:ext cx="6934200" cy="788547"/>
          </a:xfrm>
          <a:prstGeom prst="roundRect">
            <a:avLst>
              <a:gd name="adj" fmla="val 50000"/>
            </a:avLst>
          </a:prstGeom>
          <a:ln/>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BD" sz="44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ইমাম বুখার</a:t>
            </a:r>
            <a:r>
              <a:rPr lang="bn-IN" sz="44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a:t>
            </a:r>
            <a:r>
              <a:rPr lang="bn-BD" sz="44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রহঃ এর পরিচিতি </a:t>
            </a:r>
            <a:endParaRPr lang="en-US" sz="44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7" name="Frame 16">
            <a:extLst>
              <a:ext uri="{FF2B5EF4-FFF2-40B4-BE49-F238E27FC236}">
                <a16:creationId xmlns:a16="http://schemas.microsoft.com/office/drawing/2014/main" id="{43D8A6F2-A487-4244-9BC5-CB2FBA984360}"/>
              </a:ext>
            </a:extLst>
          </p:cNvPr>
          <p:cNvSpPr/>
          <p:nvPr/>
        </p:nvSpPr>
        <p:spPr>
          <a:xfrm>
            <a:off x="0" y="0"/>
            <a:ext cx="11430000" cy="6858000"/>
          </a:xfrm>
          <a:prstGeom prst="frame">
            <a:avLst>
              <a:gd name="adj1" fmla="val 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 name="Group 12">
            <a:extLst>
              <a:ext uri="{FF2B5EF4-FFF2-40B4-BE49-F238E27FC236}">
                <a16:creationId xmlns:a16="http://schemas.microsoft.com/office/drawing/2014/main" id="{ECF82AF7-CC59-4D5A-8568-8756CAB7673E}"/>
              </a:ext>
            </a:extLst>
          </p:cNvPr>
          <p:cNvGrpSpPr/>
          <p:nvPr/>
        </p:nvGrpSpPr>
        <p:grpSpPr>
          <a:xfrm>
            <a:off x="381504" y="1113679"/>
            <a:ext cx="1721050" cy="1320571"/>
            <a:chOff x="3007238" y="3552285"/>
            <a:chExt cx="2437447" cy="2273650"/>
          </a:xfrm>
          <a:scene3d>
            <a:camera prst="orthographicFront"/>
            <a:lightRig rig="chilly" dir="t"/>
          </a:scene3d>
        </p:grpSpPr>
        <p:sp>
          <p:nvSpPr>
            <p:cNvPr id="15" name="Rectangle 14">
              <a:extLst>
                <a:ext uri="{FF2B5EF4-FFF2-40B4-BE49-F238E27FC236}">
                  <a16:creationId xmlns:a16="http://schemas.microsoft.com/office/drawing/2014/main" id="{0AC73956-3083-4BE6-80B4-B34C88EB4D4F}"/>
                </a:ext>
              </a:extLst>
            </p:cNvPr>
            <p:cNvSpPr/>
            <p:nvPr/>
          </p:nvSpPr>
          <p:spPr>
            <a:xfrm>
              <a:off x="3007238" y="3552285"/>
              <a:ext cx="2437447" cy="2273650"/>
            </a:xfrm>
            <a:prstGeom prst="rect">
              <a:avLst/>
            </a:prstGeom>
            <a:ln/>
            <a:sp3d prstMaterial="translucentPowder">
              <a:bevelT w="127000" h="25400" prst="softRound"/>
            </a:sp3d>
          </p:spPr>
          <p:style>
            <a:lnRef idx="2">
              <a:schemeClr val="dk1"/>
            </a:lnRef>
            <a:fillRef idx="1">
              <a:schemeClr val="lt1"/>
            </a:fillRef>
            <a:effectRef idx="0">
              <a:schemeClr val="dk1"/>
            </a:effectRef>
            <a:fontRef idx="minor">
              <a:schemeClr val="dk1"/>
            </a:fontRef>
          </p:style>
        </p:sp>
        <p:sp>
          <p:nvSpPr>
            <p:cNvPr id="16" name="TextBox 15">
              <a:extLst>
                <a:ext uri="{FF2B5EF4-FFF2-40B4-BE49-F238E27FC236}">
                  <a16:creationId xmlns:a16="http://schemas.microsoft.com/office/drawing/2014/main" id="{B6154977-28C3-4C3D-8BAB-AC1C559C0FD6}"/>
                </a:ext>
              </a:extLst>
            </p:cNvPr>
            <p:cNvSpPr txBox="1"/>
            <p:nvPr/>
          </p:nvSpPr>
          <p:spPr>
            <a:xfrm>
              <a:off x="3007238" y="3552285"/>
              <a:ext cx="2437447" cy="227365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bn-IN" sz="3200" b="0" kern="1200" cap="none" spc="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দাদার নাম ইবরাহীম </a:t>
              </a:r>
              <a:endParaRPr lang="en-US" sz="3200" b="0" kern="1200" cap="none" spc="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grpSp>
        <p:nvGrpSpPr>
          <p:cNvPr id="18" name="Group 17">
            <a:extLst>
              <a:ext uri="{FF2B5EF4-FFF2-40B4-BE49-F238E27FC236}">
                <a16:creationId xmlns:a16="http://schemas.microsoft.com/office/drawing/2014/main" id="{7710DFBF-C497-418B-910F-8339F1ED7F20}"/>
              </a:ext>
            </a:extLst>
          </p:cNvPr>
          <p:cNvGrpSpPr/>
          <p:nvPr/>
        </p:nvGrpSpPr>
        <p:grpSpPr>
          <a:xfrm>
            <a:off x="1858713" y="3089599"/>
            <a:ext cx="1862973" cy="1194454"/>
            <a:chOff x="3007238" y="3552285"/>
            <a:chExt cx="2437447" cy="2273650"/>
          </a:xfrm>
          <a:scene3d>
            <a:camera prst="orthographicFront"/>
            <a:lightRig rig="chilly" dir="t"/>
          </a:scene3d>
        </p:grpSpPr>
        <p:sp>
          <p:nvSpPr>
            <p:cNvPr id="19" name="Rectangle 18">
              <a:extLst>
                <a:ext uri="{FF2B5EF4-FFF2-40B4-BE49-F238E27FC236}">
                  <a16:creationId xmlns:a16="http://schemas.microsoft.com/office/drawing/2014/main" id="{634EDF62-4768-474F-A2C7-D5D2514D5353}"/>
                </a:ext>
              </a:extLst>
            </p:cNvPr>
            <p:cNvSpPr/>
            <p:nvPr/>
          </p:nvSpPr>
          <p:spPr>
            <a:xfrm>
              <a:off x="3007238" y="3552285"/>
              <a:ext cx="2437447" cy="2273650"/>
            </a:xfrm>
            <a:prstGeom prst="rect">
              <a:avLst/>
            </a:prstGeom>
            <a:ln/>
            <a:sp3d prstMaterial="translucentPowder">
              <a:bevelT w="127000" h="25400" prst="softRound"/>
            </a:sp3d>
          </p:spPr>
          <p:style>
            <a:lnRef idx="2">
              <a:schemeClr val="dk1"/>
            </a:lnRef>
            <a:fillRef idx="1">
              <a:schemeClr val="lt1"/>
            </a:fillRef>
            <a:effectRef idx="0">
              <a:schemeClr val="dk1"/>
            </a:effectRef>
            <a:fontRef idx="minor">
              <a:schemeClr val="dk1"/>
            </a:fontRef>
          </p:style>
        </p:sp>
        <p:sp>
          <p:nvSpPr>
            <p:cNvPr id="20" name="TextBox 19">
              <a:extLst>
                <a:ext uri="{FF2B5EF4-FFF2-40B4-BE49-F238E27FC236}">
                  <a16:creationId xmlns:a16="http://schemas.microsoft.com/office/drawing/2014/main" id="{0359047E-484E-4B99-A0CB-1392B2645099}"/>
                </a:ext>
              </a:extLst>
            </p:cNvPr>
            <p:cNvSpPr txBox="1"/>
            <p:nvPr/>
          </p:nvSpPr>
          <p:spPr>
            <a:xfrm>
              <a:off x="3007238" y="3552285"/>
              <a:ext cx="2437447" cy="227365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bn-IN" sz="3200" b="0" kern="1200" cap="none" spc="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পিতার নাম ইসমাইল </a:t>
              </a:r>
              <a:endParaRPr lang="en-US" sz="3200" b="0" kern="1200" cap="none" spc="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grpSp>
        <p:nvGrpSpPr>
          <p:cNvPr id="21" name="Group 20">
            <a:extLst>
              <a:ext uri="{FF2B5EF4-FFF2-40B4-BE49-F238E27FC236}">
                <a16:creationId xmlns:a16="http://schemas.microsoft.com/office/drawing/2014/main" id="{CDF62748-115B-4A01-9EE7-F7CCEFA1CAB7}"/>
              </a:ext>
            </a:extLst>
          </p:cNvPr>
          <p:cNvGrpSpPr/>
          <p:nvPr/>
        </p:nvGrpSpPr>
        <p:grpSpPr>
          <a:xfrm>
            <a:off x="3176669" y="4786637"/>
            <a:ext cx="2084720" cy="1635914"/>
            <a:chOff x="3007238" y="3552285"/>
            <a:chExt cx="2437447" cy="2273650"/>
          </a:xfrm>
          <a:scene3d>
            <a:camera prst="orthographicFront"/>
            <a:lightRig rig="chilly" dir="t"/>
          </a:scene3d>
        </p:grpSpPr>
        <p:sp>
          <p:nvSpPr>
            <p:cNvPr id="22" name="Rectangle 21">
              <a:extLst>
                <a:ext uri="{FF2B5EF4-FFF2-40B4-BE49-F238E27FC236}">
                  <a16:creationId xmlns:a16="http://schemas.microsoft.com/office/drawing/2014/main" id="{C2B3D205-BB19-47B8-938B-3C5F3E366F7F}"/>
                </a:ext>
              </a:extLst>
            </p:cNvPr>
            <p:cNvSpPr/>
            <p:nvPr/>
          </p:nvSpPr>
          <p:spPr>
            <a:xfrm>
              <a:off x="3007238" y="3552285"/>
              <a:ext cx="2437447" cy="2273650"/>
            </a:xfrm>
            <a:prstGeom prst="rect">
              <a:avLst/>
            </a:prstGeom>
            <a:ln/>
            <a:sp3d prstMaterial="translucentPowder">
              <a:bevelT w="127000" h="25400" prst="softRound"/>
            </a:sp3d>
          </p:spPr>
          <p:style>
            <a:lnRef idx="2">
              <a:schemeClr val="dk1"/>
            </a:lnRef>
            <a:fillRef idx="1">
              <a:schemeClr val="lt1"/>
            </a:fillRef>
            <a:effectRef idx="0">
              <a:schemeClr val="dk1"/>
            </a:effectRef>
            <a:fontRef idx="minor">
              <a:schemeClr val="dk1"/>
            </a:fontRef>
          </p:style>
        </p:sp>
        <p:sp>
          <p:nvSpPr>
            <p:cNvPr id="23" name="TextBox 22">
              <a:extLst>
                <a:ext uri="{FF2B5EF4-FFF2-40B4-BE49-F238E27FC236}">
                  <a16:creationId xmlns:a16="http://schemas.microsoft.com/office/drawing/2014/main" id="{95B7AAE6-32B5-4D99-915A-58422E5B8B07}"/>
                </a:ext>
              </a:extLst>
            </p:cNvPr>
            <p:cNvSpPr txBox="1"/>
            <p:nvPr/>
          </p:nvSpPr>
          <p:spPr>
            <a:xfrm>
              <a:off x="3007238" y="3552285"/>
              <a:ext cx="2437447" cy="227365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bn-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 নাম আবু মুহাম্মদ আবু আব্দুল্লাহ </a:t>
              </a:r>
              <a:endParaRPr lang="en-US" sz="3200" b="0" kern="1200" cap="none" spc="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sp>
        <p:nvSpPr>
          <p:cNvPr id="4" name="Arrow: Left-Up 3">
            <a:extLst>
              <a:ext uri="{FF2B5EF4-FFF2-40B4-BE49-F238E27FC236}">
                <a16:creationId xmlns:a16="http://schemas.microsoft.com/office/drawing/2014/main" id="{ACB18AF6-C6E1-4D47-8CBD-A6DB5D16E811}"/>
              </a:ext>
            </a:extLst>
          </p:cNvPr>
          <p:cNvSpPr/>
          <p:nvPr/>
        </p:nvSpPr>
        <p:spPr>
          <a:xfrm rot="5400000">
            <a:off x="521934" y="2709397"/>
            <a:ext cx="1194453" cy="1176264"/>
          </a:xfrm>
          <a:prstGeom prst="leftUpArrow">
            <a:avLst>
              <a:gd name="adj1" fmla="val 20449"/>
              <a:gd name="adj2" fmla="val 15576"/>
              <a:gd name="adj3" fmla="val 3034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Arrow: Left-Up 23">
            <a:extLst>
              <a:ext uri="{FF2B5EF4-FFF2-40B4-BE49-F238E27FC236}">
                <a16:creationId xmlns:a16="http://schemas.microsoft.com/office/drawing/2014/main" id="{37CD2A0C-6D63-4F1A-B1AC-7246730ACA09}"/>
              </a:ext>
            </a:extLst>
          </p:cNvPr>
          <p:cNvSpPr/>
          <p:nvPr/>
        </p:nvSpPr>
        <p:spPr>
          <a:xfrm rot="5400000">
            <a:off x="2064777" y="4397946"/>
            <a:ext cx="1015370" cy="1082913"/>
          </a:xfrm>
          <a:prstGeom prst="leftUpArrow">
            <a:avLst>
              <a:gd name="adj1" fmla="val 20449"/>
              <a:gd name="adj2" fmla="val 15576"/>
              <a:gd name="adj3" fmla="val 3034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0" name="Group 39">
            <a:extLst>
              <a:ext uri="{FF2B5EF4-FFF2-40B4-BE49-F238E27FC236}">
                <a16:creationId xmlns:a16="http://schemas.microsoft.com/office/drawing/2014/main" id="{B90DD625-09C9-4E0D-9931-CED508DCAAA4}"/>
              </a:ext>
            </a:extLst>
          </p:cNvPr>
          <p:cNvGrpSpPr/>
          <p:nvPr/>
        </p:nvGrpSpPr>
        <p:grpSpPr>
          <a:xfrm>
            <a:off x="5882640" y="1345898"/>
            <a:ext cx="5165856" cy="4816128"/>
            <a:chOff x="6126480" y="1329391"/>
            <a:chExt cx="5165856" cy="4816128"/>
          </a:xfrm>
        </p:grpSpPr>
        <p:pic>
          <p:nvPicPr>
            <p:cNvPr id="14" name="Picture 13">
              <a:extLst>
                <a:ext uri="{FF2B5EF4-FFF2-40B4-BE49-F238E27FC236}">
                  <a16:creationId xmlns:a16="http://schemas.microsoft.com/office/drawing/2014/main" id="{5C99C995-9AC4-4199-8896-1979ACCCFFD4}"/>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30000" contrast="-48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7554590" y="3911274"/>
              <a:ext cx="2202938" cy="2234245"/>
            </a:xfrm>
            <a:prstGeom prst="rect">
              <a:avLst/>
            </a:prstGeom>
            <a:ln>
              <a:noFill/>
            </a:ln>
            <a:effectLst>
              <a:outerShdw blurRad="292100" dist="139700" dir="2700000" algn="tl" rotWithShape="0">
                <a:srgbClr val="333333">
                  <a:alpha val="65000"/>
                </a:srgbClr>
              </a:outerShdw>
            </a:effectLst>
          </p:spPr>
        </p:pic>
        <p:grpSp>
          <p:nvGrpSpPr>
            <p:cNvPr id="6" name="Group 5">
              <a:extLst>
                <a:ext uri="{FF2B5EF4-FFF2-40B4-BE49-F238E27FC236}">
                  <a16:creationId xmlns:a16="http://schemas.microsoft.com/office/drawing/2014/main" id="{5794F307-C29B-4AF9-8F4E-1C7761C45B67}"/>
                </a:ext>
              </a:extLst>
            </p:cNvPr>
            <p:cNvGrpSpPr/>
            <p:nvPr/>
          </p:nvGrpSpPr>
          <p:grpSpPr>
            <a:xfrm>
              <a:off x="8965717" y="1329391"/>
              <a:ext cx="2326619" cy="1320571"/>
              <a:chOff x="3116515" y="2201232"/>
              <a:chExt cx="2272631" cy="1613765"/>
            </a:xfrm>
            <a:scene3d>
              <a:camera prst="orthographicFront"/>
              <a:lightRig rig="chilly" dir="t"/>
            </a:scene3d>
          </p:grpSpPr>
          <p:sp>
            <p:nvSpPr>
              <p:cNvPr id="8" name="Rectangle 7">
                <a:extLst>
                  <a:ext uri="{FF2B5EF4-FFF2-40B4-BE49-F238E27FC236}">
                    <a16:creationId xmlns:a16="http://schemas.microsoft.com/office/drawing/2014/main" id="{8A29D0ED-FA51-4B97-9B9F-D3CA749130D9}"/>
                  </a:ext>
                </a:extLst>
              </p:cNvPr>
              <p:cNvSpPr/>
              <p:nvPr/>
            </p:nvSpPr>
            <p:spPr>
              <a:xfrm>
                <a:off x="3138136" y="2201232"/>
                <a:ext cx="2251010" cy="1613765"/>
              </a:xfrm>
              <a:prstGeom prst="rect">
                <a:avLst/>
              </a:prstGeom>
              <a:ln/>
              <a:sp3d prstMaterial="translucentPowder">
                <a:bevelT w="127000" h="25400" prst="softRound"/>
              </a:sp3d>
            </p:spPr>
            <p:style>
              <a:lnRef idx="2">
                <a:schemeClr val="dk1"/>
              </a:lnRef>
              <a:fillRef idx="1">
                <a:schemeClr val="lt1"/>
              </a:fillRef>
              <a:effectRef idx="0">
                <a:schemeClr val="dk1"/>
              </a:effectRef>
              <a:fontRef idx="minor">
                <a:schemeClr val="dk1"/>
              </a:fontRef>
            </p:style>
          </p:sp>
          <p:sp>
            <p:nvSpPr>
              <p:cNvPr id="9" name="TextBox 8">
                <a:extLst>
                  <a:ext uri="{FF2B5EF4-FFF2-40B4-BE49-F238E27FC236}">
                    <a16:creationId xmlns:a16="http://schemas.microsoft.com/office/drawing/2014/main" id="{A4D9696E-C5EB-4E3C-9CFF-E5BC9976AAC9}"/>
                  </a:ext>
                </a:extLst>
              </p:cNvPr>
              <p:cNvSpPr txBox="1"/>
              <p:nvPr/>
            </p:nvSpPr>
            <p:spPr>
              <a:xfrm>
                <a:off x="3116515" y="2532616"/>
                <a:ext cx="2272631" cy="128238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800" b="0" kern="1200" cap="none" spc="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উপাধি</a:t>
                </a:r>
                <a:r>
                  <a:rPr lang="en-US" sz="2800" b="0" kern="1200" cap="none" spc="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0" kern="1200" cap="none" spc="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আমিরুল</a:t>
                </a:r>
                <a:r>
                  <a:rPr lang="en-US" sz="2800" b="0" kern="1200" cap="none" spc="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800" b="0" kern="1200" cap="none" spc="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0" kern="1200" cap="none" spc="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মুমিনুন</a:t>
                </a:r>
                <a:r>
                  <a:rPr lang="en-US" sz="2800" b="0" kern="1200" cap="none" spc="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0" kern="1200" cap="none" spc="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ফিল</a:t>
                </a:r>
                <a:r>
                  <a:rPr lang="en-US" sz="2800" b="0" kern="1200" cap="none" spc="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0" kern="1200" cap="none" spc="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হাদিস</a:t>
                </a:r>
                <a:r>
                  <a:rPr lang="en-US" sz="2800" b="0" kern="1200" cap="none" spc="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800" b="0" kern="1200" cap="none" spc="0" dirty="0">
                  <a:ln w="0"/>
                  <a:effectLst>
                    <a:outerShdw blurRad="38100" dist="19050" dir="2700000" algn="tl" rotWithShape="0">
                      <a:schemeClr val="dk1">
                        <a:alpha val="40000"/>
                      </a:schemeClr>
                    </a:outerShdw>
                  </a:effectLst>
                </a:endParaRPr>
              </a:p>
            </p:txBody>
          </p:sp>
        </p:grpSp>
        <p:grpSp>
          <p:nvGrpSpPr>
            <p:cNvPr id="10" name="Group 9">
              <a:extLst>
                <a:ext uri="{FF2B5EF4-FFF2-40B4-BE49-F238E27FC236}">
                  <a16:creationId xmlns:a16="http://schemas.microsoft.com/office/drawing/2014/main" id="{50515801-FC73-4EF8-BAD6-26F490E2457F}"/>
                </a:ext>
              </a:extLst>
            </p:cNvPr>
            <p:cNvGrpSpPr/>
            <p:nvPr/>
          </p:nvGrpSpPr>
          <p:grpSpPr>
            <a:xfrm>
              <a:off x="6126480" y="1413484"/>
              <a:ext cx="2326619" cy="1252118"/>
              <a:chOff x="3007238" y="3552285"/>
              <a:chExt cx="2437447" cy="2273650"/>
            </a:xfrm>
            <a:scene3d>
              <a:camera prst="orthographicFront"/>
              <a:lightRig rig="chilly" dir="t"/>
            </a:scene3d>
          </p:grpSpPr>
          <p:sp>
            <p:nvSpPr>
              <p:cNvPr id="11" name="Rectangle 10">
                <a:extLst>
                  <a:ext uri="{FF2B5EF4-FFF2-40B4-BE49-F238E27FC236}">
                    <a16:creationId xmlns:a16="http://schemas.microsoft.com/office/drawing/2014/main" id="{69C7B2A3-CC27-4AE7-9F59-A835161D06C1}"/>
                  </a:ext>
                </a:extLst>
              </p:cNvPr>
              <p:cNvSpPr/>
              <p:nvPr/>
            </p:nvSpPr>
            <p:spPr>
              <a:xfrm>
                <a:off x="3007238" y="3552285"/>
                <a:ext cx="2437447" cy="2273650"/>
              </a:xfrm>
              <a:prstGeom prst="rect">
                <a:avLst/>
              </a:prstGeom>
              <a:ln/>
              <a:sp3d prstMaterial="translucentPowder">
                <a:bevelT w="127000" h="25400" prst="softRound"/>
              </a:sp3d>
            </p:spPr>
            <p:style>
              <a:lnRef idx="2">
                <a:schemeClr val="dk1"/>
              </a:lnRef>
              <a:fillRef idx="1">
                <a:schemeClr val="lt1"/>
              </a:fillRef>
              <a:effectRef idx="0">
                <a:schemeClr val="dk1"/>
              </a:effectRef>
              <a:fontRef idx="minor">
                <a:schemeClr val="dk1"/>
              </a:fontRef>
            </p:style>
          </p:sp>
          <p:sp>
            <p:nvSpPr>
              <p:cNvPr id="12" name="TextBox 11">
                <a:extLst>
                  <a:ext uri="{FF2B5EF4-FFF2-40B4-BE49-F238E27FC236}">
                    <a16:creationId xmlns:a16="http://schemas.microsoft.com/office/drawing/2014/main" id="{9FADC80A-FAB8-467C-961E-BBFA2C48115E}"/>
                  </a:ext>
                </a:extLst>
              </p:cNvPr>
              <p:cNvSpPr txBox="1"/>
              <p:nvPr/>
            </p:nvSpPr>
            <p:spPr>
              <a:xfrm>
                <a:off x="3007238" y="3552285"/>
                <a:ext cx="2437447" cy="227365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bn-IN" sz="3200" b="0" kern="1200" cap="none" spc="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জন্ম- ৮১০ খ্রীঃ </a:t>
                </a:r>
                <a:r>
                  <a:rPr lang="en-US" sz="3200" b="0" kern="1200" cap="none" spc="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বুখারা</a:t>
                </a:r>
                <a:r>
                  <a:rPr lang="en-US" sz="3200" b="0" kern="1200" cap="none" spc="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0" kern="1200" cap="none" spc="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নগরীতে</a:t>
                </a:r>
                <a:r>
                  <a:rPr lang="en-US" sz="3200" b="0" kern="1200" cap="none" spc="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grpSp>
        <p:cxnSp>
          <p:nvCxnSpPr>
            <p:cNvPr id="29" name="Straight Arrow Connector 28">
              <a:extLst>
                <a:ext uri="{FF2B5EF4-FFF2-40B4-BE49-F238E27FC236}">
                  <a16:creationId xmlns:a16="http://schemas.microsoft.com/office/drawing/2014/main" id="{9421C890-7C2A-41DE-867C-C0643498A6E6}"/>
                </a:ext>
              </a:extLst>
            </p:cNvPr>
            <p:cNvCxnSpPr>
              <a:cxnSpLocks/>
              <a:stCxn id="14" idx="0"/>
            </p:cNvCxnSpPr>
            <p:nvPr/>
          </p:nvCxnSpPr>
          <p:spPr>
            <a:xfrm flipH="1" flipV="1">
              <a:off x="7479794" y="2649961"/>
              <a:ext cx="1176265" cy="1261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799AC32-3139-4094-96CD-9CB7CF3EF16E}"/>
                </a:ext>
              </a:extLst>
            </p:cNvPr>
            <p:cNvCxnSpPr>
              <a:cxnSpLocks/>
            </p:cNvCxnSpPr>
            <p:nvPr/>
          </p:nvCxnSpPr>
          <p:spPr>
            <a:xfrm flipV="1">
              <a:off x="8656059" y="2611954"/>
              <a:ext cx="983863" cy="1337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950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a:extLst>
              <a:ext uri="{FF2B5EF4-FFF2-40B4-BE49-F238E27FC236}">
                <a16:creationId xmlns:a16="http://schemas.microsoft.com/office/drawing/2014/main" id="{4E6E19F9-3AA6-49B3-9927-ACEDB4991620}"/>
              </a:ext>
            </a:extLst>
          </p:cNvPr>
          <p:cNvSpPr/>
          <p:nvPr/>
        </p:nvSpPr>
        <p:spPr>
          <a:xfrm>
            <a:off x="0" y="0"/>
            <a:ext cx="11430000" cy="6858000"/>
          </a:xfrm>
          <a:prstGeom prst="frame">
            <a:avLst>
              <a:gd name="adj1" fmla="val 4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Up 6">
            <a:extLst>
              <a:ext uri="{FF2B5EF4-FFF2-40B4-BE49-F238E27FC236}">
                <a16:creationId xmlns:a16="http://schemas.microsoft.com/office/drawing/2014/main" id="{65E5515E-ACDB-4D5B-9F92-841E49EA6EAA}"/>
              </a:ext>
            </a:extLst>
          </p:cNvPr>
          <p:cNvSpPr/>
          <p:nvPr/>
        </p:nvSpPr>
        <p:spPr>
          <a:xfrm>
            <a:off x="2579887" y="1551559"/>
            <a:ext cx="518956" cy="4553649"/>
          </a:xfrm>
          <a:prstGeom prst="upArrow">
            <a:avLst/>
          </a:prstGeom>
          <a:solidFill>
            <a:srgbClr val="00B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CB44C6E-2100-477D-A713-0E85B16B0D96}"/>
              </a:ext>
            </a:extLst>
          </p:cNvPr>
          <p:cNvSpPr/>
          <p:nvPr/>
        </p:nvSpPr>
        <p:spPr>
          <a:xfrm>
            <a:off x="3367210" y="4807109"/>
            <a:ext cx="7020928" cy="12980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600" dirty="0">
                <a:cs typeface="NikoshBAN" panose="02000000000000000000" pitchFamily="2" charset="0"/>
              </a:rPr>
              <a:t>পবিত্র কোরআন হিফজ </a:t>
            </a:r>
            <a:endParaRPr lang="en-US" sz="3600" dirty="0">
              <a:cs typeface="NikoshBAN" panose="02000000000000000000" pitchFamily="2" charset="0"/>
            </a:endParaRPr>
          </a:p>
        </p:txBody>
      </p:sp>
      <p:sp>
        <p:nvSpPr>
          <p:cNvPr id="28" name="Rectangle 27">
            <a:extLst>
              <a:ext uri="{FF2B5EF4-FFF2-40B4-BE49-F238E27FC236}">
                <a16:creationId xmlns:a16="http://schemas.microsoft.com/office/drawing/2014/main" id="{7BB7E153-5C3D-4609-89F6-A1DAC3054130}"/>
              </a:ext>
            </a:extLst>
          </p:cNvPr>
          <p:cNvSpPr/>
          <p:nvPr/>
        </p:nvSpPr>
        <p:spPr>
          <a:xfrm>
            <a:off x="3367210" y="1551559"/>
            <a:ext cx="7020931" cy="129809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3600" dirty="0">
                <a:cs typeface="NikoshBAN" panose="02000000000000000000" pitchFamily="2" charset="0"/>
              </a:rPr>
              <a:t>আব্দুল্লাহ ইবনে মুবারক ও আল্লামা ওয়াকীর লেখা হাদিস মুখস্থকরণ </a:t>
            </a:r>
            <a:endParaRPr lang="en-US" sz="3600" dirty="0">
              <a:cs typeface="NikoshBAN" panose="02000000000000000000" pitchFamily="2" charset="0"/>
            </a:endParaRPr>
          </a:p>
        </p:txBody>
      </p:sp>
      <p:sp>
        <p:nvSpPr>
          <p:cNvPr id="29" name="Rectangle 28">
            <a:extLst>
              <a:ext uri="{FF2B5EF4-FFF2-40B4-BE49-F238E27FC236}">
                <a16:creationId xmlns:a16="http://schemas.microsoft.com/office/drawing/2014/main" id="{4D02CABE-1097-4075-9F4C-175A1794B3A6}"/>
              </a:ext>
            </a:extLst>
          </p:cNvPr>
          <p:cNvSpPr/>
          <p:nvPr/>
        </p:nvSpPr>
        <p:spPr>
          <a:xfrm>
            <a:off x="3367213" y="3179333"/>
            <a:ext cx="7020928" cy="129809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3600" dirty="0">
                <a:cs typeface="NikoshBAN" panose="02000000000000000000" pitchFamily="2" charset="0"/>
              </a:rPr>
              <a:t>হাদিস মুখস্থকরণ </a:t>
            </a:r>
            <a:endParaRPr lang="en-US" sz="3600" dirty="0">
              <a:cs typeface="NikoshBAN" panose="02000000000000000000" pitchFamily="2" charset="0"/>
            </a:endParaRPr>
          </a:p>
        </p:txBody>
      </p:sp>
      <p:sp>
        <p:nvSpPr>
          <p:cNvPr id="30" name="Rectangle 29">
            <a:extLst>
              <a:ext uri="{FF2B5EF4-FFF2-40B4-BE49-F238E27FC236}">
                <a16:creationId xmlns:a16="http://schemas.microsoft.com/office/drawing/2014/main" id="{60F04074-E543-46F0-BACB-2F1E82EFB78A}"/>
              </a:ext>
            </a:extLst>
          </p:cNvPr>
          <p:cNvSpPr/>
          <p:nvPr/>
        </p:nvSpPr>
        <p:spPr>
          <a:xfrm>
            <a:off x="220960" y="5082924"/>
            <a:ext cx="2325820" cy="78162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atin typeface="NikoshBAN" panose="02000000000000000000" pitchFamily="2" charset="0"/>
                <a:cs typeface="NikoshBAN" panose="02000000000000000000" pitchFamily="2" charset="0"/>
              </a:rPr>
              <a:t>6 ব</a:t>
            </a:r>
            <a:r>
              <a:rPr lang="bn-IN" sz="3600" dirty="0">
                <a:latin typeface="NikoshBAN" panose="02000000000000000000" pitchFamily="2" charset="0"/>
                <a:cs typeface="NikoshBAN" panose="02000000000000000000" pitchFamily="2" charset="0"/>
              </a:rPr>
              <a:t>ছ</a:t>
            </a:r>
            <a:r>
              <a:rPr lang="en-US" sz="3600" dirty="0">
                <a:latin typeface="NikoshBAN" panose="02000000000000000000" pitchFamily="2" charset="0"/>
                <a:cs typeface="NikoshBAN" panose="02000000000000000000" pitchFamily="2" charset="0"/>
              </a:rPr>
              <a:t>র </a:t>
            </a:r>
            <a:r>
              <a:rPr lang="en-US" sz="3600" dirty="0" err="1">
                <a:latin typeface="NikoshBAN" panose="02000000000000000000" pitchFamily="2" charset="0"/>
                <a:cs typeface="NikoshBAN" panose="02000000000000000000" pitchFamily="2" charset="0"/>
              </a:rPr>
              <a:t>বয়সে</a:t>
            </a:r>
            <a:r>
              <a:rPr lang="en-US" sz="3600" dirty="0">
                <a:latin typeface="NikoshBAN" panose="02000000000000000000" pitchFamily="2" charset="0"/>
                <a:cs typeface="NikoshBAN" panose="02000000000000000000" pitchFamily="2" charset="0"/>
              </a:rPr>
              <a:t> </a:t>
            </a:r>
          </a:p>
        </p:txBody>
      </p:sp>
      <p:sp>
        <p:nvSpPr>
          <p:cNvPr id="31" name="Rectangle 30">
            <a:extLst>
              <a:ext uri="{FF2B5EF4-FFF2-40B4-BE49-F238E27FC236}">
                <a16:creationId xmlns:a16="http://schemas.microsoft.com/office/drawing/2014/main" id="{A5153D19-51D3-4DA8-9045-29B6745BF56E}"/>
              </a:ext>
            </a:extLst>
          </p:cNvPr>
          <p:cNvSpPr/>
          <p:nvPr/>
        </p:nvSpPr>
        <p:spPr>
          <a:xfrm>
            <a:off x="220960" y="3421383"/>
            <a:ext cx="2325820" cy="78162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bn-IN" sz="3600" dirty="0">
                <a:latin typeface="NikoshBAN" panose="02000000000000000000" pitchFamily="2" charset="0"/>
                <a:cs typeface="NikoshBAN" panose="02000000000000000000" pitchFamily="2" charset="0"/>
              </a:rPr>
              <a:t>১০</a:t>
            </a:r>
            <a:r>
              <a:rPr lang="en-US" sz="3600" dirty="0">
                <a:latin typeface="NikoshBAN" panose="02000000000000000000" pitchFamily="2" charset="0"/>
                <a:cs typeface="NikoshBAN" panose="02000000000000000000" pitchFamily="2" charset="0"/>
              </a:rPr>
              <a:t> ব</a:t>
            </a:r>
            <a:r>
              <a:rPr lang="bn-IN" sz="3600" dirty="0">
                <a:latin typeface="NikoshBAN" panose="02000000000000000000" pitchFamily="2" charset="0"/>
                <a:cs typeface="NikoshBAN" panose="02000000000000000000" pitchFamily="2" charset="0"/>
              </a:rPr>
              <a:t>ছ</a:t>
            </a:r>
            <a:r>
              <a:rPr lang="en-US" sz="3600" dirty="0">
                <a:latin typeface="NikoshBAN" panose="02000000000000000000" pitchFamily="2" charset="0"/>
                <a:cs typeface="NikoshBAN" panose="02000000000000000000" pitchFamily="2" charset="0"/>
              </a:rPr>
              <a:t>র </a:t>
            </a:r>
            <a:r>
              <a:rPr lang="en-US" sz="3600" dirty="0" err="1">
                <a:latin typeface="NikoshBAN" panose="02000000000000000000" pitchFamily="2" charset="0"/>
                <a:cs typeface="NikoshBAN" panose="02000000000000000000" pitchFamily="2" charset="0"/>
              </a:rPr>
              <a:t>বয়সে</a:t>
            </a:r>
            <a:r>
              <a:rPr lang="en-US" sz="3600" dirty="0">
                <a:latin typeface="NikoshBAN" panose="02000000000000000000" pitchFamily="2" charset="0"/>
                <a:cs typeface="NikoshBAN" panose="02000000000000000000" pitchFamily="2" charset="0"/>
              </a:rPr>
              <a:t> </a:t>
            </a:r>
          </a:p>
        </p:txBody>
      </p:sp>
      <p:sp>
        <p:nvSpPr>
          <p:cNvPr id="32" name="Rectangle 31">
            <a:extLst>
              <a:ext uri="{FF2B5EF4-FFF2-40B4-BE49-F238E27FC236}">
                <a16:creationId xmlns:a16="http://schemas.microsoft.com/office/drawing/2014/main" id="{1D04BDD1-FC51-4E1E-B3EE-00BF479085E0}"/>
              </a:ext>
            </a:extLst>
          </p:cNvPr>
          <p:cNvSpPr/>
          <p:nvPr/>
        </p:nvSpPr>
        <p:spPr>
          <a:xfrm>
            <a:off x="253237" y="1886364"/>
            <a:ext cx="2293543" cy="65509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bn-IN" sz="3600" dirty="0">
                <a:latin typeface="NikoshBAN" panose="02000000000000000000" pitchFamily="2" charset="0"/>
                <a:cs typeface="NikoshBAN" panose="02000000000000000000" pitchFamily="2" charset="0"/>
              </a:rPr>
              <a:t>১৬</a:t>
            </a:r>
            <a:r>
              <a:rPr lang="en-US" sz="3600" dirty="0">
                <a:latin typeface="NikoshBAN" panose="02000000000000000000" pitchFamily="2" charset="0"/>
                <a:cs typeface="NikoshBAN" panose="02000000000000000000" pitchFamily="2" charset="0"/>
              </a:rPr>
              <a:t> ব</a:t>
            </a:r>
            <a:r>
              <a:rPr lang="bn-IN" sz="3600" dirty="0">
                <a:latin typeface="NikoshBAN" panose="02000000000000000000" pitchFamily="2" charset="0"/>
                <a:cs typeface="NikoshBAN" panose="02000000000000000000" pitchFamily="2" charset="0"/>
              </a:rPr>
              <a:t>ছ</a:t>
            </a:r>
            <a:r>
              <a:rPr lang="en-US" sz="3600" dirty="0">
                <a:latin typeface="NikoshBAN" panose="02000000000000000000" pitchFamily="2" charset="0"/>
                <a:cs typeface="NikoshBAN" panose="02000000000000000000" pitchFamily="2" charset="0"/>
              </a:rPr>
              <a:t>র </a:t>
            </a:r>
            <a:r>
              <a:rPr lang="en-US" sz="3600" dirty="0" err="1">
                <a:latin typeface="NikoshBAN" panose="02000000000000000000" pitchFamily="2" charset="0"/>
                <a:cs typeface="NikoshBAN" panose="02000000000000000000" pitchFamily="2" charset="0"/>
              </a:rPr>
              <a:t>বয়সে</a:t>
            </a:r>
            <a:r>
              <a:rPr lang="en-US" sz="3600" dirty="0">
                <a:latin typeface="NikoshBAN" panose="02000000000000000000" pitchFamily="2" charset="0"/>
                <a:cs typeface="NikoshBAN" panose="02000000000000000000" pitchFamily="2" charset="0"/>
              </a:rPr>
              <a:t> </a:t>
            </a:r>
          </a:p>
        </p:txBody>
      </p:sp>
      <p:sp>
        <p:nvSpPr>
          <p:cNvPr id="35" name="Rounded Rectangle 8">
            <a:extLst>
              <a:ext uri="{FF2B5EF4-FFF2-40B4-BE49-F238E27FC236}">
                <a16:creationId xmlns:a16="http://schemas.microsoft.com/office/drawing/2014/main" id="{E9AE0664-D254-478A-9562-44CB1B2F16FA}"/>
              </a:ext>
            </a:extLst>
          </p:cNvPr>
          <p:cNvSpPr/>
          <p:nvPr/>
        </p:nvSpPr>
        <p:spPr>
          <a:xfrm>
            <a:off x="3960279" y="278889"/>
            <a:ext cx="3076996" cy="768670"/>
          </a:xfrm>
          <a:prstGeom prst="roundRect">
            <a:avLst>
              <a:gd name="adj" fmla="val 50000"/>
            </a:avLst>
          </a:prstGeom>
          <a:ln/>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BD" sz="48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জ্ঞানার্জন </a:t>
            </a:r>
            <a:endParaRPr lang="en-US" sz="48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2" name="Rectangle 1">
            <a:extLst>
              <a:ext uri="{FF2B5EF4-FFF2-40B4-BE49-F238E27FC236}">
                <a16:creationId xmlns:a16="http://schemas.microsoft.com/office/drawing/2014/main" id="{41CC8731-F85E-4DC4-B976-73B9F9D34261}"/>
              </a:ext>
            </a:extLst>
          </p:cNvPr>
          <p:cNvSpPr/>
          <p:nvPr/>
        </p:nvSpPr>
        <p:spPr>
          <a:xfrm>
            <a:off x="2712108" y="1551558"/>
            <a:ext cx="255439" cy="16151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50B8CA-7F80-4AA3-865F-AC92F0BA45C6}"/>
              </a:ext>
            </a:extLst>
          </p:cNvPr>
          <p:cNvSpPr/>
          <p:nvPr/>
        </p:nvSpPr>
        <p:spPr>
          <a:xfrm>
            <a:off x="2712108" y="3179333"/>
            <a:ext cx="255439" cy="129809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06E081FF-7699-4B59-9B90-EC29F3AD1A74}"/>
              </a:ext>
            </a:extLst>
          </p:cNvPr>
          <p:cNvSpPr/>
          <p:nvPr/>
        </p:nvSpPr>
        <p:spPr>
          <a:xfrm>
            <a:off x="2712108" y="4477433"/>
            <a:ext cx="255439" cy="161510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0854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1+#ppt_w/2"/>
                                          </p:val>
                                        </p:tav>
                                        <p:tav tm="100000">
                                          <p:val>
                                            <p:strVal val="#ppt_x"/>
                                          </p:val>
                                        </p:tav>
                                      </p:tavLst>
                                    </p:anim>
                                    <p:anim calcmode="lin" valueType="num">
                                      <p:cBhvr additive="base">
                                        <p:cTn id="26" dur="500" fill="hold"/>
                                        <p:tgtEl>
                                          <p:spTgt spid="29"/>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1+#ppt_w/2"/>
                                          </p:val>
                                        </p:tav>
                                        <p:tav tm="100000">
                                          <p:val>
                                            <p:strVal val="#ppt_x"/>
                                          </p:val>
                                        </p:tav>
                                      </p:tavLst>
                                    </p:anim>
                                    <p:anim calcmode="lin" valueType="num">
                                      <p:cBhvr additive="base">
                                        <p:cTn id="34"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0-#ppt_w/2"/>
                                          </p:val>
                                        </p:tav>
                                        <p:tav tm="100000">
                                          <p:val>
                                            <p:strVal val="#ppt_x"/>
                                          </p:val>
                                        </p:tav>
                                      </p:tavLst>
                                    </p:anim>
                                    <p:anim calcmode="lin" valueType="num">
                                      <p:cBhvr additive="base">
                                        <p:cTn id="40" dur="500" fill="hold"/>
                                        <p:tgtEl>
                                          <p:spTgt spid="28"/>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0-#ppt_w/2"/>
                                          </p:val>
                                        </p:tav>
                                        <p:tav tm="100000">
                                          <p:val>
                                            <p:strVal val="#ppt_x"/>
                                          </p:val>
                                        </p:tav>
                                      </p:tavLst>
                                    </p:anim>
                                    <p:anim calcmode="lin" valueType="num">
                                      <p:cBhvr additive="base">
                                        <p:cTn id="44" dur="500" fill="hold"/>
                                        <p:tgtEl>
                                          <p:spTgt spid="2"/>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0-#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28" grpId="0" animBg="1"/>
      <p:bldP spid="29" grpId="0" animBg="1"/>
      <p:bldP spid="30" grpId="0" animBg="1"/>
      <p:bldP spid="31" grpId="0" animBg="1"/>
      <p:bldP spid="32" grpId="0" animBg="1"/>
      <p:bldP spid="2" grpId="0" animBg="1"/>
      <p:bldP spid="16" grpId="0" animBg="1"/>
      <p:bldP spid="1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alah Uddin">
      <a:majorFont>
        <a:latin typeface="NikoshBAN"/>
        <a:ea typeface=""/>
        <a:cs typeface=""/>
      </a:majorFont>
      <a:minorFont>
        <a:latin typeface="NikoshB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1615</TotalTime>
  <Words>1237</Words>
  <Application>Microsoft Office PowerPoint</Application>
  <PresentationFormat>Custom</PresentationFormat>
  <Paragraphs>148</Paragraphs>
  <Slides>25</Slides>
  <Notes>25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NikoshBAN</vt:lpstr>
      <vt:lpstr>Saroda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Md Salah Uddin Assistant Teacher</cp:lastModifiedBy>
  <cp:revision>135</cp:revision>
  <dcterms:created xsi:type="dcterms:W3CDTF">2019-08-29T23:59:06Z</dcterms:created>
  <dcterms:modified xsi:type="dcterms:W3CDTF">2020-03-27T14:11:12Z</dcterms:modified>
</cp:coreProperties>
</file>