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1" r:id="rId4"/>
    <p:sldId id="279" r:id="rId5"/>
    <p:sldId id="263" r:id="rId6"/>
    <p:sldId id="295" r:id="rId7"/>
    <p:sldId id="265" r:id="rId8"/>
    <p:sldId id="280" r:id="rId9"/>
    <p:sldId id="284" r:id="rId10"/>
    <p:sldId id="267" r:id="rId11"/>
    <p:sldId id="269" r:id="rId12"/>
    <p:sldId id="286" r:id="rId13"/>
    <p:sldId id="287" r:id="rId14"/>
    <p:sldId id="288" r:id="rId15"/>
    <p:sldId id="294" r:id="rId16"/>
    <p:sldId id="292" r:id="rId17"/>
    <p:sldId id="290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3366"/>
    <a:srgbClr val="0099CC"/>
    <a:srgbClr val="CC99FF"/>
    <a:srgbClr val="0066FF"/>
    <a:srgbClr val="008000"/>
    <a:srgbClr val="D6A300"/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2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3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7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1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7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5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2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7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8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F0A-FFE7-4B87-9D2E-950956E25DF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BF0-8043-4012-B1F5-A1ED4D90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6/25/2020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9744798" y="4539131"/>
            <a:ext cx="385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Towhid</a:t>
            </a:r>
            <a:r>
              <a:rPr lang="en-US" baseline="0" dirty="0" smtClean="0"/>
              <a:t> # </a:t>
            </a:r>
            <a:r>
              <a:rPr lang="en-US" baseline="0" dirty="0" err="1" smtClean="0"/>
              <a:t>Raozan</a:t>
            </a:r>
            <a:r>
              <a:rPr lang="en-US" baseline="0" dirty="0" smtClean="0"/>
              <a:t> # Ctg. # 01819416736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2537" y="-2661463"/>
            <a:ext cx="6846924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-1"/>
            <a:ext cx="11658601" cy="6669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518" y="629084"/>
            <a:ext cx="1086976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11444" y="1067398"/>
            <a:ext cx="499700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 পক্ষ/দ্বৈত স্বত্বা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2011444" y="1847916"/>
            <a:ext cx="428315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দাতা এবং গ্রহিতা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2011444" y="2745659"/>
            <a:ext cx="4695825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 ও ক্রেডিট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2011444" y="3776902"/>
            <a:ext cx="674933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011444" y="4932125"/>
            <a:ext cx="4863832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428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tx1">
                <a:lumMod val="95000"/>
                <a:lumOff val="5000"/>
              </a:schemeClr>
            </a:gs>
            <a:gs pos="89000">
              <a:srgbClr val="FF66FF"/>
            </a:gs>
            <a:gs pos="13000">
              <a:schemeClr val="tx1">
                <a:lumMod val="95000"/>
                <a:lumOff val="5000"/>
              </a:schemeClr>
            </a:gs>
            <a:gs pos="28000">
              <a:srgbClr val="CC99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2-Point Star 6"/>
          <p:cNvSpPr/>
          <p:nvPr/>
        </p:nvSpPr>
        <p:spPr>
          <a:xfrm rot="1718806">
            <a:off x="602308" y="875036"/>
            <a:ext cx="11669971" cy="4326737"/>
          </a:xfrm>
          <a:prstGeom prst="star32">
            <a:avLst/>
          </a:prstGeom>
          <a:solidFill>
            <a:srgbClr val="99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 এবার জেনে নিই দু’তরফা দাখিলা পদ্ধতির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সুবিধা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সমূহ......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9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5" y="2829656"/>
            <a:ext cx="4716556" cy="3537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76" y="535344"/>
            <a:ext cx="5414682" cy="264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21065" y="723231"/>
            <a:ext cx="4716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 হিসাব সংরক্ষণ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1276" y="3904958"/>
            <a:ext cx="4500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জালিয়াতি প্রতিরোধ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6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1" y="498207"/>
            <a:ext cx="4078399" cy="3126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image_922_1179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95" y="2267249"/>
            <a:ext cx="2918950" cy="3209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55507" y="683028"/>
            <a:ext cx="2611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নিয়ন্ত্রণ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1561" y="4483265"/>
            <a:ext cx="4207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কর নির্ধারণ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3289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tx1">
                <a:lumMod val="95000"/>
                <a:lumOff val="5000"/>
              </a:schemeClr>
            </a:gs>
            <a:gs pos="84000">
              <a:schemeClr val="tx1"/>
            </a:gs>
            <a:gs pos="31000">
              <a:schemeClr val="bg2">
                <a:lumMod val="50000"/>
              </a:schemeClr>
            </a:gs>
            <a:gs pos="15000">
              <a:schemeClr val="bg1">
                <a:lumMod val="6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7" y="3179549"/>
            <a:ext cx="4208929" cy="247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302321" y="811369"/>
            <a:ext cx="3696237" cy="2846231"/>
            <a:chOff x="7018415" y="0"/>
            <a:chExt cx="5173585" cy="4250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415" y="0"/>
              <a:ext cx="5173585" cy="2061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065" y="2061122"/>
              <a:ext cx="3156284" cy="21891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287164" y="1539896"/>
            <a:ext cx="496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দেনা-পাওনার পরিমাণ নির্ণয়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7444" y="4419270"/>
            <a:ext cx="493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শুদ্ধতা যাচাই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155" y="634621"/>
            <a:ext cx="8161361" cy="137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latin typeface="NikoshBAN"/>
              </a:rPr>
              <a:t>দু’তরফা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দাখিলা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পদ্ধতিতে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রক্ষিত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প্রধান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বই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সমূহঃ</a:t>
            </a:r>
            <a:endParaRPr lang="en-GB" sz="36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4155" y="2765946"/>
            <a:ext cx="8161361" cy="137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latin typeface="NikoshBAN"/>
              </a:rPr>
              <a:t>হিসাবের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প্রাথমিক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বই</a:t>
            </a:r>
            <a:r>
              <a:rPr lang="en-US" sz="3600" b="1" dirty="0">
                <a:latin typeface="NikoshBAN"/>
              </a:rPr>
              <a:t> ( </a:t>
            </a:r>
            <a:r>
              <a:rPr lang="en-US" sz="3600" b="1" dirty="0" err="1">
                <a:latin typeface="NikoshBAN"/>
              </a:rPr>
              <a:t>জাবেদা</a:t>
            </a:r>
            <a:r>
              <a:rPr lang="en-US" sz="3600" b="1" dirty="0">
                <a:latin typeface="NikoshBAN"/>
              </a:rPr>
              <a:t> )</a:t>
            </a:r>
            <a:endParaRPr lang="en-GB" sz="3600" b="1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4154" y="4515134"/>
            <a:ext cx="8161361" cy="137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latin typeface="NikoshBAN"/>
              </a:rPr>
              <a:t>হিসাবের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পাকা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বই</a:t>
            </a:r>
            <a:r>
              <a:rPr lang="en-US" sz="3600" b="1" dirty="0">
                <a:latin typeface="NikoshBAN"/>
              </a:rPr>
              <a:t> ( </a:t>
            </a:r>
            <a:r>
              <a:rPr lang="en-US" sz="3600" b="1" dirty="0" err="1">
                <a:latin typeface="NikoshBAN"/>
              </a:rPr>
              <a:t>খতিয়ান</a:t>
            </a:r>
            <a:r>
              <a:rPr lang="en-US" sz="3600" b="1" dirty="0">
                <a:latin typeface="NikoshBAN"/>
              </a:rPr>
              <a:t> )</a:t>
            </a:r>
            <a:endParaRPr lang="en-GB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617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99758" y="982638"/>
            <a:ext cx="4640238" cy="41625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157709" y="2190464"/>
            <a:ext cx="1924335" cy="1746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বিভিন্ন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প্রকার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জাবেদা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বই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সমূহঃ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11452" y="324134"/>
            <a:ext cx="2026693" cy="1030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ক্রয়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বই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66077" y="2439537"/>
            <a:ext cx="2026693" cy="1030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বিক্রয়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বই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85794" y="4370695"/>
            <a:ext cx="2026693" cy="1030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ক্রয়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ফেরত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বই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84759" y="5145205"/>
            <a:ext cx="2026693" cy="1030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বিক্রয়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ফেরত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বই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94126" y="4328614"/>
            <a:ext cx="2026693" cy="1030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নগদ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প্রাপ্তি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জাবেদা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73065" y="2361063"/>
            <a:ext cx="2026693" cy="1030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নগদ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প্রদাণ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জাবেদা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7473" y="266131"/>
            <a:ext cx="2026693" cy="1030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প্রকৃত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জাবেদা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292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78683" y="841401"/>
            <a:ext cx="5083991" cy="50839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472609" y="1494961"/>
            <a:ext cx="3896138" cy="377687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হিসাবচক্র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 </a:t>
            </a:r>
            <a:endParaRPr lang="en-GB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02576" y="-87305"/>
            <a:ext cx="2273946" cy="14726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১। </a:t>
            </a:r>
            <a:r>
              <a:rPr lang="en-US" dirty="0" err="1" smtClean="0"/>
              <a:t>লেনদেন</a:t>
            </a:r>
            <a:r>
              <a:rPr lang="en-US" dirty="0" smtClean="0"/>
              <a:t> </a:t>
            </a:r>
            <a:r>
              <a:rPr lang="en-US" dirty="0" err="1" smtClean="0"/>
              <a:t>শনাক্ত</a:t>
            </a:r>
            <a:r>
              <a:rPr lang="en-US" dirty="0" smtClean="0"/>
              <a:t> </a:t>
            </a:r>
            <a:r>
              <a:rPr lang="en-US" dirty="0" err="1" smtClean="0"/>
              <a:t>করন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8449016" y="1095665"/>
            <a:ext cx="2192063" cy="1472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২। </a:t>
            </a:r>
            <a:r>
              <a:rPr lang="en-US" dirty="0" err="1"/>
              <a:t>লেনদেন</a:t>
            </a:r>
            <a:r>
              <a:rPr lang="en-US" dirty="0"/>
              <a:t> </a:t>
            </a:r>
            <a:r>
              <a:rPr lang="en-US" dirty="0" err="1"/>
              <a:t>বিশ্লেষণ</a:t>
            </a:r>
            <a:r>
              <a:rPr lang="en-US" dirty="0"/>
              <a:t>  </a:t>
            </a:r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9110593" y="2568315"/>
            <a:ext cx="1983232" cy="13387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৩</a:t>
            </a:r>
            <a:r>
              <a:rPr lang="en-US" dirty="0" smtClean="0"/>
              <a:t>।জাবেদাভূক্তকরণ 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8646934" y="3915888"/>
            <a:ext cx="2106484" cy="16199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৪। </a:t>
            </a:r>
            <a:r>
              <a:rPr lang="en-US" dirty="0" err="1"/>
              <a:t>খতিয়ানে</a:t>
            </a:r>
            <a:r>
              <a:rPr lang="en-US" dirty="0"/>
              <a:t> </a:t>
            </a:r>
            <a:r>
              <a:rPr lang="en-US" dirty="0" err="1"/>
              <a:t>স্থানান্তর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7002576" y="5295277"/>
            <a:ext cx="2649213" cy="17819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৫। </a:t>
            </a:r>
            <a:r>
              <a:rPr lang="en-US" dirty="0" err="1"/>
              <a:t>রেওয়ামিল</a:t>
            </a:r>
            <a:r>
              <a:rPr lang="en-US" dirty="0"/>
              <a:t> </a:t>
            </a:r>
            <a:r>
              <a:rPr lang="en-US" dirty="0" err="1"/>
              <a:t>প্রস্তুতকরণ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4587520" y="5451011"/>
            <a:ext cx="2286001" cy="178190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৬। </a:t>
            </a:r>
            <a:r>
              <a:rPr lang="en-US" dirty="0" err="1"/>
              <a:t>সমন্বয়</a:t>
            </a:r>
            <a:r>
              <a:rPr lang="en-US" dirty="0"/>
              <a:t> </a:t>
            </a:r>
            <a:r>
              <a:rPr lang="en-US" dirty="0" err="1"/>
              <a:t>দাখিলা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2199861" y="4404324"/>
            <a:ext cx="2272748" cy="178190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৭। </a:t>
            </a:r>
            <a:r>
              <a:rPr lang="en-US" dirty="0" err="1"/>
              <a:t>কার্যপত্র</a:t>
            </a:r>
            <a:r>
              <a:rPr lang="en-US" dirty="0"/>
              <a:t> </a:t>
            </a:r>
            <a:r>
              <a:rPr lang="en-US" dirty="0" err="1"/>
              <a:t>প্রস্তুত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1455668" y="2568315"/>
            <a:ext cx="2585733" cy="17819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৮। </a:t>
            </a:r>
            <a:r>
              <a:rPr lang="en-US" dirty="0" err="1"/>
              <a:t>আর্থিক</a:t>
            </a:r>
            <a:r>
              <a:rPr lang="en-US" dirty="0"/>
              <a:t> </a:t>
            </a:r>
            <a:r>
              <a:rPr lang="en-US" dirty="0" err="1"/>
              <a:t>বিবরণী</a:t>
            </a:r>
            <a:r>
              <a:rPr lang="en-US" dirty="0"/>
              <a:t> </a:t>
            </a:r>
            <a:r>
              <a:rPr lang="en-US" dirty="0" err="1"/>
              <a:t>প্রস্তুত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935231" y="786408"/>
            <a:ext cx="2452263" cy="17819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৯। </a:t>
            </a:r>
            <a:r>
              <a:rPr lang="en-US" dirty="0" err="1"/>
              <a:t>সমাপণী</a:t>
            </a:r>
            <a:r>
              <a:rPr lang="en-US" dirty="0"/>
              <a:t> </a:t>
            </a:r>
            <a:r>
              <a:rPr lang="en-US" dirty="0" err="1"/>
              <a:t>দাখিলা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4210446" y="-980049"/>
            <a:ext cx="2663075" cy="19600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১০। </a:t>
            </a:r>
            <a:r>
              <a:rPr lang="en-US" dirty="0" err="1" smtClean="0"/>
              <a:t>হিসাবপরবর্তী</a:t>
            </a:r>
            <a:r>
              <a:rPr lang="en-US" dirty="0" smtClean="0"/>
              <a:t> </a:t>
            </a:r>
            <a:r>
              <a:rPr lang="en-US" dirty="0" err="1"/>
              <a:t>রেওয়ামিল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7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3194 C 0.11015 0.16342 0.1444 0.43495 0.07096 0.63819 C -0.00065 0.84259 -0.15521 0.9 -0.27044 0.76713 C -0.38737 0.63495 -0.42149 0.3625 -0.34779 0.15833 C -0.27474 -0.04491 -0.12175 -0.10116 -0.00625 0.03194 Z " pathEditMode="relative" rAng="1964182" ptsTypes="fffff">
                                      <p:cBhvr>
                                        <p:cTn id="204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36782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5 3.7037E-7 C 0.02904 0.20625 -0.00768 0.47662 -0.12278 0.60625 C -0.23776 0.73403 -0.39153 0.67014 -0.46302 0.46528 C -0.53528 0.2588 -0.49791 -0.0088 -0.38255 -0.13611 C -0.26666 -0.26435 -0.11497 -0.20394 -0.04205 3.7037E-7 Z " pathEditMode="relative" rAng="3489101" ptsTypes="fffff">
                                      <p:cBhvr>
                                        <p:cTn id="206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23449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5 -0.02963 C -0.03191 0.20602 -0.13086 0.42176 -0.26823 0.45255 C -0.40599 0.48195 -0.53047 0.31528 -0.54688 0.08009 C -0.56329 -0.15509 -0.46498 -0.36875 -0.32761 -0.39954 C -0.18985 -0.42986 -0.0655 -0.26412 -0.04805 -0.02963 Z " pathEditMode="relative" rAng="4978815" ptsTypes="fffff">
                                      <p:cBhvr>
                                        <p:cTn id="20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5" y="5602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8 -0.02639 C -0.08541 0.19398 -0.2306 0.29583 -0.35859 0.20208 C -0.48515 0.10694 -0.547 -0.14768 -0.49544 -0.36759 C -0.44375 -0.58819 -0.29922 -0.69028 -0.17135 -0.59514 C -0.04414 -0.50116 0.01849 -0.24676 -0.03398 -0.02639 Z " pathEditMode="relative" rAng="6760641" ptsTypes="fffff">
                                      <p:cBhvr>
                                        <p:cTn id="210" dur="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7" y="-16991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6967 C -0.09804 0.08704 -0.25312 0.06621 -0.3401 -0.11527 C -0.42734 -0.29652 -0.4125 -0.5706 -0.30963 -0.72916 C -0.20534 -0.88379 -0.0513 -0.86389 0.03529 -0.68032 C 0.1224 -0.50069 0.1086 -0.22615 0.00469 -0.06967 Z " pathEditMode="relative" rAng="8383250" ptsTypes="fffff">
                                      <p:cBhvr>
                                        <p:cTn id="212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32894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185 C -0.12812 -0.05857 -0.21067 -0.29283 -0.17956 -0.52639 C -0.14765 -0.75833 -0.01419 -0.90232 0.11771 -0.84445 C 0.25026 -0.78866 0.33216 -0.55486 0.30143 -0.32246 C 0.2694 -0.08982 0.13698 0.0537 0.00443 -0.00185 Z " pathEditMode="relative" rAng="11609744" ptsTypes="fffff">
                                      <p:cBhvr>
                                        <p:cTn id="214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4222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-0.07454 C -0.02578 -0.29259 0.02526 -0.55509 0.14844 -0.6618 C 0.27226 -0.77014 0.42005 -0.68102 0.47995 -0.46435 C 0.53971 -0.24699 0.48932 0.01574 0.36588 0.12292 C 0.24297 0.23148 0.09362 0.14306 0.03385 -0.07454 Z " pathEditMode="relative" rAng="-6969608" ptsTypes="fffff">
                                      <p:cBhvr>
                                        <p:cTn id="216" dur="8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9468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-0.01343 C 0.05768 -0.25232 0.16901 -0.44653 0.30625 -0.44653 C 0.44401 -0.44653 0.55482 -0.25232 0.55482 -0.0132 C 0.55482 0.22639 0.44401 0.41967 0.30625 0.42014 C 0.16914 0.42014 0.05768 0.22569 0.05781 -0.01343 Z " pathEditMode="relative" rAng="16200000" ptsTypes="fffff">
                                      <p:cBhvr>
                                        <p:cTn id="218" dur="8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23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8 0.05232 C 0.10873 -0.16319 0.25612 -0.25231 0.37982 -0.14166 C 0.50261 -0.0331 0.55261 0.22963 0.49232 0.44537 C 0.43204 0.66181 0.28399 0.75047 0.16146 0.64075 C 0.03855 0.53264 -0.01263 0.27061 0.04688 0.05232 Z " pathEditMode="relative" rAng="-47015449" ptsTypes="fffff">
                                      <p:cBhvr>
                                        <p:cTn id="220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9" y="1963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1 0.09653 C 0.09531 -0.00741 0.24362 0.08542 0.30403 0.30301 C 0.35976 0.52361 0.30612 0.78704 0.1819 0.89259 C 0.05638 0.99676 -0.09141 0.90208 -0.14922 0.68333 C -0.20729 0.46343 -0.15404 0.20116 -0.02891 0.09653 Z " pathEditMode="relative" rAng="-1508069" ptsTypes="fffff">
                                      <p:cBhvr>
                                        <p:cTn id="22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3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521" y="2587570"/>
            <a:ext cx="9637113" cy="317009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 কী?</a:t>
            </a:r>
          </a:p>
          <a:p>
            <a:pPr marL="627063" indent="-627063">
              <a:buFont typeface="+mj-lt"/>
              <a:buAutoNum type="arabicPeriod"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দু’তরফা দাখিলা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জনক কে?</a:t>
            </a:r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 বৈশিষ্ট্য কয়টি?</a:t>
            </a:r>
          </a:p>
          <a:p>
            <a:pPr marL="627063" indent="-627063">
              <a:buFont typeface="+mj-lt"/>
              <a:buAutoNum type="arabicPeriod"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সুবিধা কয়টি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 চক্রের ধাপ কয়টি?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362598"/>
            <a:ext cx="7792277" cy="11046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 কিনা দেখি...</a:t>
            </a:r>
            <a:endParaRPr lang="en-US" sz="48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82" y="365019"/>
            <a:ext cx="3664911" cy="1638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19074" y="2065481"/>
            <a:ext cx="378593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56248" y="3005302"/>
            <a:ext cx="1065417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১০,০০০ টাকার আসবাবপত্র ও ৮,০০০ টাকা মূলধন নিয়ে ব্যবসায় শুরু।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ব্যবসার জন্য ২০,০০০ টাকায় একটি কম্পিউটার ক্রয়।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কর্মচারিকে ২,০০০ টাকা বেতন প্রদান।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ব্যাংকে জমা দেয়া হল ৫,০০০ টাকা।</a:t>
            </a:r>
            <a:endParaRPr lang="bn-BD" sz="2400" dirty="0"/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ক্রয় বাবদ প্রদান ৩,০০০ টাকা।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248" y="5707257"/>
            <a:ext cx="1065417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করণীয়ঃ মোট সম্পদের পরিমাণ নির্ণয় ও সম্পদসমূহ কী কী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069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00B050"/>
            </a:gs>
            <a:gs pos="42000">
              <a:srgbClr val="7030A0"/>
            </a:gs>
            <a:gs pos="71000">
              <a:srgbClr val="00B0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4"/>
          <p:cNvSpPr/>
          <p:nvPr/>
        </p:nvSpPr>
        <p:spPr>
          <a:xfrm>
            <a:off x="4441037" y="1736564"/>
            <a:ext cx="7087597" cy="40803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9313" tIns="274320" rIns="512064" bIns="274320" numCol="1" spcCol="1270" anchor="ctr" anchorCtr="0">
            <a:noAutofit/>
          </a:bodyPr>
          <a:lstStyle/>
          <a:p>
            <a:pPr lvl="0" algn="ctr" defTabSz="3200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en-US" sz="2800" kern="12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036" y="1736564"/>
            <a:ext cx="103803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পরিচয়ঃ</a:t>
            </a:r>
            <a:endParaRPr lang="en-US" sz="4000" dirty="0" smtClean="0"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মিজানুর</a:t>
            </a:r>
            <a:r>
              <a:rPr lang="en-US" sz="40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রশিদ</a:t>
            </a:r>
            <a:r>
              <a:rPr lang="en-US" sz="40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40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40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সহকারি</a:t>
            </a:r>
            <a:r>
              <a:rPr lang="en-US" sz="40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প্রধান</a:t>
            </a:r>
            <a:r>
              <a:rPr lang="en-US" sz="40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করিমগঞ্জ</a:t>
            </a:r>
            <a:r>
              <a:rPr lang="en-US" sz="40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পাইলট</a:t>
            </a:r>
            <a:r>
              <a:rPr lang="en-US" sz="40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মডেল</a:t>
            </a:r>
            <a:r>
              <a:rPr lang="en-US" sz="40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উচ্চ</a:t>
            </a:r>
            <a:r>
              <a:rPr lang="en-US" sz="4000" dirty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বিদ্যালয়</a:t>
            </a:r>
            <a:endParaRPr lang="en-US" sz="40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করিমগঞ্জ</a:t>
            </a:r>
            <a:r>
              <a:rPr lang="en-US" sz="4000" dirty="0">
                <a:latin typeface="NikoshBAN" pitchFamily="2" charset="0"/>
                <a:ea typeface="Verdana" pitchFamily="34" charset="0"/>
                <a:cs typeface="NikoshBAN" pitchFamily="2" charset="0"/>
              </a:rPr>
              <a:t> – </a:t>
            </a:r>
            <a:r>
              <a:rPr lang="en-US" sz="4000" dirty="0" err="1">
                <a:latin typeface="NikoshBAN" pitchFamily="2" charset="0"/>
                <a:ea typeface="Verdana" pitchFamily="34" charset="0"/>
                <a:cs typeface="NikoshBAN" pitchFamily="2" charset="0"/>
              </a:rPr>
              <a:t>কিশোরগঞ্জ</a:t>
            </a:r>
            <a:r>
              <a:rPr lang="en-US" sz="4000" dirty="0"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66005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6720" y="1396837"/>
            <a:ext cx="6729413" cy="1862048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65100" prst="coolSlant"/>
          </a:sp3d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bn-BD" sz="1150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bn-BD" sz="115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11500" dirty="0">
              <a:ln>
                <a:solidFill>
                  <a:schemeClr val="tx1"/>
                </a:solidFill>
              </a:ln>
              <a:solidFill>
                <a:srgbClr val="FF33C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6" y="4555957"/>
            <a:ext cx="11983454" cy="2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2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943591" y="2842834"/>
            <a:ext cx="376361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এই ছবিতে কী দেখতে পাচ্ছ?</a:t>
            </a:r>
            <a:endParaRPr lang="en-US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7579828" y="2842834"/>
            <a:ext cx="421804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মনে হয় কোন চুক্তি হস্তান্তর হচ্ছে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732702" y="1477094"/>
            <a:ext cx="4395755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এখানে কতজন মানুষ দেখতে পাচ্ছ?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8716076" y="1493921"/>
            <a:ext cx="194555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দুইজন</a:t>
            </a:r>
            <a:endParaRPr lang="en-US" sz="2000" b="1" dirty="0"/>
          </a:p>
        </p:txBody>
      </p:sp>
      <p:sp>
        <p:nvSpPr>
          <p:cNvPr id="21" name="Cloud Callout 20"/>
          <p:cNvSpPr/>
          <p:nvPr/>
        </p:nvSpPr>
        <p:spPr>
          <a:xfrm>
            <a:off x="1605060" y="422050"/>
            <a:ext cx="9261723" cy="73088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3333FF"/>
                </a:solidFill>
                <a:effectLst/>
                <a:latin typeface="NikoshBAN" pitchFamily="2" charset="0"/>
                <a:cs typeface="NikoshBAN" pitchFamily="2" charset="0"/>
              </a:rPr>
              <a:t>ছবিগুলো দেখ এবং চিন্তা করে উত্তর দাও...</a:t>
            </a:r>
            <a:endParaRPr lang="en-US" sz="2400" b="1" dirty="0">
              <a:solidFill>
                <a:srgbClr val="3333FF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7" y="1237410"/>
            <a:ext cx="2091319" cy="913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real_estate-transaction.jpg"/>
          <p:cNvPicPr>
            <a:picLocks noChangeAspect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>
          <a:xfrm>
            <a:off x="313997" y="2541851"/>
            <a:ext cx="2091318" cy="943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"/>
          <a:stretch/>
        </p:blipFill>
        <p:spPr>
          <a:xfrm>
            <a:off x="370370" y="5301838"/>
            <a:ext cx="2044926" cy="1030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5" y="3822125"/>
            <a:ext cx="2111280" cy="1023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240928" y="5447594"/>
            <a:ext cx="3379305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এই ছবিতে কী বুঝা যায়?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8324216" y="5447594"/>
            <a:ext cx="306694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আদান-প্রদান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240928" y="4333965"/>
            <a:ext cx="3379305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এই ছবি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কী বুঝা যায়?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8155377" y="4294357"/>
            <a:ext cx="306694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গ্রহণ-দান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1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" grpId="0" animBg="1"/>
      <p:bldP spid="29" grpId="0" animBg="1"/>
      <p:bldP spid="2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0575" y="3538434"/>
            <a:ext cx="718267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তাহলে বলতো প্রত্যেকটি ছবিতে কয়টি পক্ষ দেখতে পেলাম?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9230139" y="3538434"/>
            <a:ext cx="1431235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দু’টি পক্ষ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3485322" y="591529"/>
            <a:ext cx="6758608" cy="3815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 ছবিতে দেখলাম দুইজন মানুষ।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990867" y="1791120"/>
            <a:ext cx="374751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তৃতীয় ছবিতে গ্রহণ-দান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990867" y="1067604"/>
            <a:ext cx="374751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তীয় ছবিতে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4499113" y="2579126"/>
            <a:ext cx="473102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শেষ ছবিতে দেখলাম আদান-প্রদানের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50575" y="5004006"/>
            <a:ext cx="665259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এবার বলো দু’টি পক্ষকে হিসাববিজ্ঞানের ভাষায় বলে-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8013474" y="5004006"/>
            <a:ext cx="339255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দ্বৈত স্বত্বা বা দু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তরফা দাখিলা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0587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624" y="2204319"/>
            <a:ext cx="66720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দু’তরফা দাখিলা পদ্ধতি</a:t>
            </a:r>
            <a:endParaRPr lang="en-US" sz="4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1872" y="982396"/>
            <a:ext cx="832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আজ আমাদের পাঠের বিষয় হলো-</a:t>
            </a:r>
            <a:endParaRPr lang="en-US" sz="40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1872" y="4072572"/>
            <a:ext cx="80912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539875" algn="l"/>
              </a:tabLst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1539875" algn="l"/>
              </a:tabLst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1539875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8167" y="500530"/>
            <a:ext cx="5704764" cy="7823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শিখন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ফলঃ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endParaRPr lang="en-GB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81" y="2242782"/>
            <a:ext cx="11273050" cy="28614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লেনদেনের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দ্বৈতস্বত্বা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নীতি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ব্যাখ্যা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করতে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দু’তরফা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দাখিলা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পদ্ধতির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ধারণা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ও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বৈশিষ্ট্য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বর্ণনা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করতে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দু’তরফা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দাখিলা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পদ্ধতির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সুবিধা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ব্যাখ্যা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করতে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লেনদেনের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ডেবিট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ও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ক্রেডিট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সনাক্ত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করতে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হিসাব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চক্রের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বিভিন্ন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ধাপ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ব্যাখ্যা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করতে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লেনদেনের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জন্য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উপযুক্ত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বই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চিহিৃত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করতে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পারবে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748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47000">
              <a:srgbClr val="00B050"/>
            </a:gs>
            <a:gs pos="100000">
              <a:srgbClr val="008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71" y="346453"/>
            <a:ext cx="3099404" cy="208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peech Bubble: Rectangle with Corners Rounded 5"/>
          <p:cNvSpPr/>
          <p:nvPr/>
        </p:nvSpPr>
        <p:spPr>
          <a:xfrm>
            <a:off x="532387" y="675769"/>
            <a:ext cx="2475158" cy="983646"/>
          </a:xfrm>
          <a:prstGeom prst="wedgeRoundRectCallout">
            <a:avLst>
              <a:gd name="adj1" fmla="val 48664"/>
              <a:gd name="adj2" fmla="val -1692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গ্রহিতা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Speech Bubble: Rectangle with Corners Rounded 5"/>
          <p:cNvSpPr/>
          <p:nvPr/>
        </p:nvSpPr>
        <p:spPr>
          <a:xfrm flipH="1">
            <a:off x="8327251" y="839080"/>
            <a:ext cx="2759242" cy="834310"/>
          </a:xfrm>
          <a:prstGeom prst="wedgeRoundRectCallout">
            <a:avLst>
              <a:gd name="adj1" fmla="val 49593"/>
              <a:gd name="adj2" fmla="val -180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দাতা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5"/>
          <p:cNvSpPr/>
          <p:nvPr/>
        </p:nvSpPr>
        <p:spPr>
          <a:xfrm flipH="1">
            <a:off x="8157412" y="2434471"/>
            <a:ext cx="2759242" cy="997841"/>
          </a:xfrm>
          <a:prstGeom prst="wedgeRoundRectCallout">
            <a:avLst>
              <a:gd name="adj1" fmla="val 87535"/>
              <a:gd name="adj2" fmla="val -148629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 প্রদানকারি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5"/>
          <p:cNvSpPr/>
          <p:nvPr/>
        </p:nvSpPr>
        <p:spPr>
          <a:xfrm>
            <a:off x="532387" y="2311834"/>
            <a:ext cx="2475158" cy="983646"/>
          </a:xfrm>
          <a:prstGeom prst="wedgeRoundRectCallout">
            <a:avLst>
              <a:gd name="adj1" fmla="val 104345"/>
              <a:gd name="adj2" fmla="val -13413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 গ্রহণকারি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Speech Bubble: Rectangle with Corners Rounded 5"/>
          <p:cNvSpPr/>
          <p:nvPr/>
        </p:nvSpPr>
        <p:spPr>
          <a:xfrm>
            <a:off x="532387" y="3897203"/>
            <a:ext cx="2475158" cy="983646"/>
          </a:xfrm>
          <a:prstGeom prst="wedgeRoundRectCallout">
            <a:avLst>
              <a:gd name="adj1" fmla="val -12373"/>
              <a:gd name="adj2" fmla="val -47912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ডেবিট পক্ষ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Speech Bubble: Rectangle with Corners Rounded 5"/>
          <p:cNvSpPr/>
          <p:nvPr/>
        </p:nvSpPr>
        <p:spPr>
          <a:xfrm flipH="1">
            <a:off x="8228559" y="3819715"/>
            <a:ext cx="2759242" cy="834310"/>
          </a:xfrm>
          <a:prstGeom prst="wedgeRoundRectCallout">
            <a:avLst>
              <a:gd name="adj1" fmla="val 19815"/>
              <a:gd name="adj2" fmla="val -4345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 পক্ষ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Speech Bubble: Rectangle with Corners Rounded 5"/>
          <p:cNvSpPr/>
          <p:nvPr/>
        </p:nvSpPr>
        <p:spPr>
          <a:xfrm>
            <a:off x="700968" y="5195338"/>
            <a:ext cx="2475158" cy="689487"/>
          </a:xfrm>
          <a:prstGeom prst="wedgeRoundRectCallout">
            <a:avLst>
              <a:gd name="adj1" fmla="val 29558"/>
              <a:gd name="adj2" fmla="val -49400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 টাকা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Speech Bubble: Rectangle with Corners Rounded 5"/>
          <p:cNvSpPr/>
          <p:nvPr/>
        </p:nvSpPr>
        <p:spPr>
          <a:xfrm flipH="1">
            <a:off x="8327251" y="5048258"/>
            <a:ext cx="2759242" cy="689487"/>
          </a:xfrm>
          <a:prstGeom prst="wedgeRoundRectCallout">
            <a:avLst>
              <a:gd name="adj1" fmla="val 29825"/>
              <a:gd name="adj2" fmla="val -49401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 টাকা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5730518" y="5195338"/>
            <a:ext cx="994610" cy="395329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6000">
              <a:srgbClr val="00206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082" y="871292"/>
            <a:ext cx="10340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এবার বলো দু’তরফা দাখিলা পদ্ধতি কী?</a:t>
            </a:r>
            <a:endParaRPr lang="en-US" sz="3200" b="1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2488" y="3055885"/>
            <a:ext cx="1016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সঠিকভাবে হিসাব প্রণয়নের জন্য যে ব্যবস্থায় লেনদেন সমূহের দ্বৈত স্বত্বা যথাযথভাবে লিপিবদ্ধ করা হয়, তাকে দু’তরফা দাখিলা পদ্ধতি বলে।</a:t>
            </a:r>
            <a:endParaRPr lang="en-US" sz="3200" b="1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28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285750" y="800100"/>
            <a:ext cx="11601450" cy="4781550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 দু’তরফা দাখিলা পদ্ধতির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446</Words>
  <Application>Microsoft Office PowerPoint</Application>
  <PresentationFormat>Custom</PresentationFormat>
  <Paragraphs>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</dc:creator>
  <cp:lastModifiedBy>M R Khan</cp:lastModifiedBy>
  <cp:revision>302</cp:revision>
  <dcterms:created xsi:type="dcterms:W3CDTF">2017-02-24T12:49:43Z</dcterms:created>
  <dcterms:modified xsi:type="dcterms:W3CDTF">2020-06-25T11:03:26Z</dcterms:modified>
</cp:coreProperties>
</file>