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390" r:id="rId2"/>
    <p:sldId id="393" r:id="rId3"/>
    <p:sldId id="431" r:id="rId4"/>
    <p:sldId id="470" r:id="rId5"/>
    <p:sldId id="460" r:id="rId6"/>
    <p:sldId id="496" r:id="rId7"/>
    <p:sldId id="498" r:id="rId8"/>
    <p:sldId id="499" r:id="rId9"/>
    <p:sldId id="500" r:id="rId10"/>
    <p:sldId id="507" r:id="rId11"/>
    <p:sldId id="501" r:id="rId12"/>
    <p:sldId id="502" r:id="rId13"/>
    <p:sldId id="503" r:id="rId14"/>
    <p:sldId id="504" r:id="rId15"/>
    <p:sldId id="487" r:id="rId16"/>
    <p:sldId id="508" r:id="rId17"/>
    <p:sldId id="509" r:id="rId18"/>
    <p:sldId id="492" r:id="rId19"/>
    <p:sldId id="493" r:id="rId20"/>
    <p:sldId id="506" r:id="rId21"/>
    <p:sldId id="466" r:id="rId22"/>
    <p:sldId id="468" r:id="rId23"/>
    <p:sldId id="467" r:id="rId24"/>
  </p:sldIdLst>
  <p:sldSz cx="10972800" cy="7315200"/>
  <p:notesSz cx="6858000" cy="9144000"/>
  <p:defaultTextStyle>
    <a:defPPr>
      <a:defRPr lang="en-US"/>
    </a:defPPr>
    <a:lvl1pPr marL="0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70442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40884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11326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81767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52209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22651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93093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63535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AB6"/>
    <a:srgbClr val="CC0099"/>
    <a:srgbClr val="009900"/>
    <a:srgbClr val="668A00"/>
    <a:srgbClr val="C6F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72" y="72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60"/>
            <a:ext cx="9326880" cy="1568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8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3" y="292951"/>
            <a:ext cx="3086101" cy="62416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6" y="292951"/>
            <a:ext cx="9075421" cy="62416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700702"/>
            <a:ext cx="9326880" cy="145288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3100496"/>
            <a:ext cx="9326880" cy="160019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2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96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48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1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14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897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80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63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706890"/>
            <a:ext cx="6080760" cy="4827694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9443" y="1706890"/>
            <a:ext cx="6080760" cy="4827694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637455"/>
            <a:ext cx="4848226" cy="6824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8291" indent="0">
              <a:buNone/>
              <a:defRPr sz="1500" b="1"/>
            </a:lvl2pPr>
            <a:lvl3pPr marL="696581" indent="0">
              <a:buNone/>
              <a:defRPr sz="1300" b="1"/>
            </a:lvl3pPr>
            <a:lvl4pPr marL="1044872" indent="0">
              <a:buNone/>
              <a:defRPr sz="1200" b="1"/>
            </a:lvl4pPr>
            <a:lvl5pPr marL="1393162" indent="0">
              <a:buNone/>
              <a:defRPr sz="1200" b="1"/>
            </a:lvl5pPr>
            <a:lvl6pPr marL="1741453" indent="0">
              <a:buNone/>
              <a:defRPr sz="1200" b="1"/>
            </a:lvl6pPr>
            <a:lvl7pPr marL="2089744" indent="0">
              <a:buNone/>
              <a:defRPr sz="1200" b="1"/>
            </a:lvl7pPr>
            <a:lvl8pPr marL="2438034" indent="0">
              <a:buNone/>
              <a:defRPr sz="1200" b="1"/>
            </a:lvl8pPr>
            <a:lvl9pPr marL="278632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2319868"/>
            <a:ext cx="4848226" cy="4214707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6" y="1637455"/>
            <a:ext cx="4850132" cy="6824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8291" indent="0">
              <a:buNone/>
              <a:defRPr sz="1500" b="1"/>
            </a:lvl2pPr>
            <a:lvl3pPr marL="696581" indent="0">
              <a:buNone/>
              <a:defRPr sz="1300" b="1"/>
            </a:lvl3pPr>
            <a:lvl4pPr marL="1044872" indent="0">
              <a:buNone/>
              <a:defRPr sz="1200" b="1"/>
            </a:lvl4pPr>
            <a:lvl5pPr marL="1393162" indent="0">
              <a:buNone/>
              <a:defRPr sz="1200" b="1"/>
            </a:lvl5pPr>
            <a:lvl6pPr marL="1741453" indent="0">
              <a:buNone/>
              <a:defRPr sz="1200" b="1"/>
            </a:lvl6pPr>
            <a:lvl7pPr marL="2089744" indent="0">
              <a:buNone/>
              <a:defRPr sz="1200" b="1"/>
            </a:lvl7pPr>
            <a:lvl8pPr marL="2438034" indent="0">
              <a:buNone/>
              <a:defRPr sz="1200" b="1"/>
            </a:lvl8pPr>
            <a:lvl9pPr marL="278632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6" y="2319868"/>
            <a:ext cx="4850132" cy="4214707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0" y="291252"/>
            <a:ext cx="3609975" cy="123952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2" y="291257"/>
            <a:ext cx="6134101" cy="62433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50" y="1530777"/>
            <a:ext cx="3609975" cy="5003802"/>
          </a:xfrm>
        </p:spPr>
        <p:txBody>
          <a:bodyPr/>
          <a:lstStyle>
            <a:lvl1pPr marL="0" indent="0">
              <a:buNone/>
              <a:defRPr sz="1100"/>
            </a:lvl1pPr>
            <a:lvl2pPr marL="348291" indent="0">
              <a:buNone/>
              <a:defRPr sz="900"/>
            </a:lvl2pPr>
            <a:lvl3pPr marL="696581" indent="0">
              <a:buNone/>
              <a:defRPr sz="800"/>
            </a:lvl3pPr>
            <a:lvl4pPr marL="1044872" indent="0">
              <a:buNone/>
              <a:defRPr sz="700"/>
            </a:lvl4pPr>
            <a:lvl5pPr marL="1393162" indent="0">
              <a:buNone/>
              <a:defRPr sz="700"/>
            </a:lvl5pPr>
            <a:lvl6pPr marL="1741453" indent="0">
              <a:buNone/>
              <a:defRPr sz="700"/>
            </a:lvl6pPr>
            <a:lvl7pPr marL="2089744" indent="0">
              <a:buNone/>
              <a:defRPr sz="700"/>
            </a:lvl7pPr>
            <a:lvl8pPr marL="2438034" indent="0">
              <a:buNone/>
              <a:defRPr sz="700"/>
            </a:lvl8pPr>
            <a:lvl9pPr marL="278632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6"/>
            <a:ext cx="6583680" cy="60452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8"/>
            <a:ext cx="6583680" cy="4389120"/>
          </a:xfrm>
        </p:spPr>
        <p:txBody>
          <a:bodyPr/>
          <a:lstStyle>
            <a:lvl1pPr marL="0" indent="0">
              <a:buNone/>
              <a:defRPr sz="2400"/>
            </a:lvl1pPr>
            <a:lvl2pPr marL="348291" indent="0">
              <a:buNone/>
              <a:defRPr sz="2100"/>
            </a:lvl2pPr>
            <a:lvl3pPr marL="696581" indent="0">
              <a:buNone/>
              <a:defRPr sz="1900"/>
            </a:lvl3pPr>
            <a:lvl4pPr marL="1044872" indent="0">
              <a:buNone/>
              <a:defRPr sz="1500"/>
            </a:lvl4pPr>
            <a:lvl5pPr marL="1393162" indent="0">
              <a:buNone/>
              <a:defRPr sz="1500"/>
            </a:lvl5pPr>
            <a:lvl6pPr marL="1741453" indent="0">
              <a:buNone/>
              <a:defRPr sz="1500"/>
            </a:lvl6pPr>
            <a:lvl7pPr marL="2089744" indent="0">
              <a:buNone/>
              <a:defRPr sz="1500"/>
            </a:lvl7pPr>
            <a:lvl8pPr marL="2438034" indent="0">
              <a:buNone/>
              <a:defRPr sz="1500"/>
            </a:lvl8pPr>
            <a:lvl9pPr marL="278632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8"/>
            <a:ext cx="6583680" cy="858518"/>
          </a:xfrm>
        </p:spPr>
        <p:txBody>
          <a:bodyPr/>
          <a:lstStyle>
            <a:lvl1pPr marL="0" indent="0">
              <a:buNone/>
              <a:defRPr sz="1100"/>
            </a:lvl1pPr>
            <a:lvl2pPr marL="348291" indent="0">
              <a:buNone/>
              <a:defRPr sz="900"/>
            </a:lvl2pPr>
            <a:lvl3pPr marL="696581" indent="0">
              <a:buNone/>
              <a:defRPr sz="800"/>
            </a:lvl3pPr>
            <a:lvl4pPr marL="1044872" indent="0">
              <a:buNone/>
              <a:defRPr sz="700"/>
            </a:lvl4pPr>
            <a:lvl5pPr marL="1393162" indent="0">
              <a:buNone/>
              <a:defRPr sz="700"/>
            </a:lvl5pPr>
            <a:lvl6pPr marL="1741453" indent="0">
              <a:buNone/>
              <a:defRPr sz="700"/>
            </a:lvl6pPr>
            <a:lvl7pPr marL="2089744" indent="0">
              <a:buNone/>
              <a:defRPr sz="700"/>
            </a:lvl7pPr>
            <a:lvl8pPr marL="2438034" indent="0">
              <a:buNone/>
              <a:defRPr sz="700"/>
            </a:lvl8pPr>
            <a:lvl9pPr marL="278632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69658" tIns="34829" rIns="69658" bIns="348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90"/>
            <a:ext cx="9875520" cy="4827694"/>
          </a:xfrm>
          <a:prstGeom prst="rect">
            <a:avLst/>
          </a:prstGeom>
        </p:spPr>
        <p:txBody>
          <a:bodyPr vert="horz" lIns="69658" tIns="34829" rIns="69658" bIns="348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12"/>
            <a:ext cx="2560320" cy="389468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12"/>
            <a:ext cx="3474720" cy="389468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12"/>
            <a:ext cx="2560320" cy="389468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xStyles>
    <p:titleStyle>
      <a:lvl1pPr algn="ctr" defTabSz="696581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218" indent="-261218" algn="l" defTabSz="6965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972" indent="-217681" algn="l" defTabSz="69658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726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17" indent="-174145" algn="l" defTabSz="69658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308" indent="-174145" algn="l" defTabSz="69658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599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3889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2180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0470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91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96581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872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162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41453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744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034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86325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6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17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92" y="35169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38146"/>
            <a:ext cx="8458200" cy="5567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381000"/>
            <a:ext cx="5344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مرحباً بكم أيها الأحباب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8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1188" y="6607128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76250" y="1552794"/>
            <a:ext cx="2306782" cy="185068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533400" y="3604443"/>
            <a:ext cx="2805545" cy="3101145"/>
          </a:xfrm>
          <a:prstGeom prst="star12">
            <a:avLst/>
          </a:prstGeom>
          <a:ln w="38100"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bg1"/>
                </a:solidFill>
              </a:rPr>
              <a:t>سبع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9201" y="469326"/>
            <a:ext cx="8482307" cy="978474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4260063" y="649069"/>
            <a:ext cx="2281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Vertical Scroll 23"/>
          <p:cNvSpPr/>
          <p:nvPr/>
        </p:nvSpPr>
        <p:spPr>
          <a:xfrm>
            <a:off x="3456432" y="1981200"/>
            <a:ext cx="3553968" cy="4114800"/>
          </a:xfrm>
          <a:prstGeom prst="verticalScroll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endParaRPr lang="en-US" sz="3200" b="1" dirty="0"/>
          </a:p>
          <a:p>
            <a:pPr algn="ctr" rtl="1"/>
            <a:endParaRPr lang="ar-MA" sz="3200" b="1" dirty="0"/>
          </a:p>
          <a:p>
            <a:pPr algn="ctr" rtl="1"/>
            <a:r>
              <a:rPr lang="ar-MA" sz="3200" b="1" dirty="0"/>
              <a:t>اكتب معاني الكلمات التالية ثم اجعلها في جملة مفيدة من عندك:</a:t>
            </a:r>
          </a:p>
          <a:p>
            <a:pPr algn="ctr" rtl="1"/>
            <a:r>
              <a:rPr lang="ar-MA" sz="3200" b="1" dirty="0"/>
              <a:t>الكون، الروح، صحائف، شعار، المجد</a:t>
            </a:r>
          </a:p>
          <a:p>
            <a:pPr algn="ctr" rtl="1"/>
            <a:r>
              <a:rPr lang="ar-MA" sz="3200" b="1" dirty="0"/>
              <a:t> </a:t>
            </a:r>
            <a:endParaRPr lang="en-US" sz="3200" b="1" dirty="0"/>
          </a:p>
          <a:p>
            <a:pPr algn="ctr" rtl="1"/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0180" y="2397780"/>
            <a:ext cx="4572000" cy="3434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76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/>
      <p:bldP spid="2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6200"/>
            <a:ext cx="109728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9600" y="434033"/>
            <a:ext cx="9739086" cy="1013767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615440"/>
            <a:ext cx="5929086" cy="656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>
                <a:solidFill>
                  <a:schemeClr val="tx1"/>
                </a:solidFill>
              </a:rPr>
              <a:t>1</a:t>
            </a:r>
            <a:r>
              <a:rPr lang="ar-MA" sz="2800" b="1" dirty="0">
                <a:solidFill>
                  <a:schemeClr val="tx1"/>
                </a:solidFill>
              </a:rPr>
              <a:t>. أضحى الإسلام لنا ولجميع المسلمين .....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1615440"/>
            <a:ext cx="3505200" cy="636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ديناً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4419600" y="2420035"/>
            <a:ext cx="5929086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>
                <a:solidFill>
                  <a:schemeClr val="tx1"/>
                </a:solidFill>
              </a:rPr>
              <a:t>2</a:t>
            </a:r>
            <a:r>
              <a:rPr lang="ar-MA" sz="2800" b="1" dirty="0">
                <a:solidFill>
                  <a:schemeClr val="tx1"/>
                </a:solidFill>
              </a:rPr>
              <a:t>. لا تمحى .... سؤددنا ولو الكون يزول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3668" y="2439963"/>
            <a:ext cx="3505200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في الدهر صحائف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419600" y="3145807"/>
            <a:ext cx="5929086" cy="640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>
                <a:solidFill>
                  <a:schemeClr val="tx1"/>
                </a:solidFill>
              </a:rPr>
              <a:t>3</a:t>
            </a:r>
            <a:r>
              <a:rPr lang="ar-MA" sz="2800" b="1" dirty="0">
                <a:solidFill>
                  <a:schemeClr val="tx1"/>
                </a:solidFill>
              </a:rPr>
              <a:t>. أول بيت في الأرض هي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3169140"/>
            <a:ext cx="3505200" cy="640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كعبتنا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4419600" y="3916402"/>
            <a:ext cx="5929086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>
                <a:solidFill>
                  <a:schemeClr val="tx1"/>
                </a:solidFill>
              </a:rPr>
              <a:t>4</a:t>
            </a:r>
            <a:r>
              <a:rPr lang="ar-MA" sz="2800" b="1" dirty="0">
                <a:solidFill>
                  <a:schemeClr val="tx1"/>
                </a:solidFill>
              </a:rPr>
              <a:t>. علم الإسلام على الأيام شعار .... لملتنا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3901831"/>
            <a:ext cx="3505200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المجد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4419600" y="4627601"/>
            <a:ext cx="5929086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>
                <a:solidFill>
                  <a:schemeClr val="tx1"/>
                </a:solidFill>
              </a:rPr>
              <a:t>5</a:t>
            </a:r>
            <a:r>
              <a:rPr lang="ar-MA" sz="2800" b="1" dirty="0">
                <a:solidFill>
                  <a:schemeClr val="tx1"/>
                </a:solidFill>
              </a:rPr>
              <a:t>. لقد طاولنا النجم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4648200"/>
            <a:ext cx="3505200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برفعتنا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4419600" y="5334000"/>
            <a:ext cx="5929086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>
                <a:solidFill>
                  <a:schemeClr val="tx1"/>
                </a:solidFill>
              </a:rPr>
              <a:t>6</a:t>
            </a:r>
            <a:r>
              <a:rPr lang="ar-MA" sz="2800" b="1" dirty="0">
                <a:solidFill>
                  <a:schemeClr val="tx1"/>
                </a:solidFill>
              </a:rPr>
              <a:t>. ....  في الأرض مساجدنا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" y="5349631"/>
            <a:ext cx="3505200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بنيت</a:t>
            </a:r>
            <a:endParaRPr lang="en-US" sz="2800" b="1" dirty="0"/>
          </a:p>
        </p:txBody>
      </p:sp>
      <p:sp>
        <p:nvSpPr>
          <p:cNvPr id="37" name="Rectangle 36"/>
          <p:cNvSpPr/>
          <p:nvPr/>
        </p:nvSpPr>
        <p:spPr>
          <a:xfrm>
            <a:off x="4419600" y="6019800"/>
            <a:ext cx="5929086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>
                <a:solidFill>
                  <a:schemeClr val="tx1"/>
                </a:solidFill>
              </a:rPr>
              <a:t>7</a:t>
            </a:r>
            <a:r>
              <a:rPr lang="ar-MA" sz="2800" b="1" dirty="0">
                <a:solidFill>
                  <a:schemeClr val="tx1"/>
                </a:solidFill>
              </a:rPr>
              <a:t>. في الغرب صدى .... همتنا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" y="6016284"/>
            <a:ext cx="3505200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من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822577" y="685800"/>
            <a:ext cx="73276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600" b="1" dirty="0">
                <a:ln>
                  <a:solidFill>
                    <a:srgbClr val="FFFF00"/>
                  </a:solidFill>
                </a:ln>
                <a:solidFill>
                  <a:srgbClr val="CC0099"/>
                </a:solidFill>
                <a:latin typeface="SutonnyMJ" pitchFamily="2" charset="0"/>
              </a:rPr>
              <a:t>املأ الفراغات في الجملة بكلمة مناسبة من عندك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CC0099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6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3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6200"/>
            <a:ext cx="109728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1459916"/>
            <a:ext cx="4648200" cy="887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800" b="1" dirty="0">
                <a:solidFill>
                  <a:schemeClr val="tx1"/>
                </a:solidFill>
              </a:rPr>
              <a:t>1</a:t>
            </a:r>
            <a:r>
              <a:rPr lang="ar-MA" sz="2800" b="1" dirty="0">
                <a:solidFill>
                  <a:schemeClr val="tx1"/>
                </a:solidFill>
              </a:rPr>
              <a:t>. الكون لا يزول ولا يمحى.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550195"/>
            <a:ext cx="4648200" cy="887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800" b="1" dirty="0">
                <a:solidFill>
                  <a:schemeClr val="tx1"/>
                </a:solidFill>
              </a:rPr>
              <a:t>2</a:t>
            </a:r>
            <a:r>
              <a:rPr lang="ar-MA" sz="2800" b="1" dirty="0">
                <a:solidFill>
                  <a:schemeClr val="tx1"/>
                </a:solidFill>
              </a:rPr>
              <a:t>. أضحى الإسلام لجميع الناس ديناً.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3614313"/>
            <a:ext cx="4648200" cy="889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800" b="1" dirty="0">
                <a:solidFill>
                  <a:schemeClr val="tx1"/>
                </a:solidFill>
              </a:rPr>
              <a:t>3</a:t>
            </a:r>
            <a:r>
              <a:rPr lang="ar-MA" sz="2800" b="1" dirty="0">
                <a:solidFill>
                  <a:schemeClr val="tx1"/>
                </a:solidFill>
              </a:rPr>
              <a:t>. الكعبة المشرفة مساجدنا.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4664345"/>
            <a:ext cx="4648200" cy="858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>
                <a:solidFill>
                  <a:schemeClr val="tx1"/>
                </a:solidFill>
              </a:rPr>
              <a:t>4</a:t>
            </a:r>
            <a:r>
              <a:rPr lang="ar-MA" sz="2800" b="1" dirty="0">
                <a:solidFill>
                  <a:schemeClr val="tx1"/>
                </a:solidFill>
              </a:rPr>
              <a:t>. البيت الأول هو المسجد الأقصى.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5703280"/>
            <a:ext cx="4648200" cy="858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800" b="1" dirty="0">
                <a:solidFill>
                  <a:schemeClr val="tx1"/>
                </a:solidFill>
              </a:rPr>
              <a:t>5</a:t>
            </a:r>
            <a:r>
              <a:rPr lang="ar-MA" sz="2800" b="1" dirty="0">
                <a:solidFill>
                  <a:schemeClr val="tx1"/>
                </a:solidFill>
              </a:rPr>
              <a:t>. ليس أذان المسلم في الغرب صدى من همتنا.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912" y="1469518"/>
            <a:ext cx="3505200" cy="8981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b="1" dirty="0">
                <a:solidFill>
                  <a:schemeClr val="tx1"/>
                </a:solidFill>
              </a:rPr>
              <a:t>والصحيح: الكون يزول ويمحى.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457200"/>
            <a:ext cx="9829800" cy="8382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912" y="2561882"/>
            <a:ext cx="3505200" cy="8684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b="1" dirty="0">
                <a:solidFill>
                  <a:schemeClr val="tx1"/>
                </a:solidFill>
              </a:rPr>
              <a:t>أضحى الإسلام لجميع الناس ديناً.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6912" y="3675884"/>
            <a:ext cx="3505200" cy="8242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b="1" dirty="0">
                <a:solidFill>
                  <a:schemeClr val="tx1"/>
                </a:solidFill>
              </a:rPr>
              <a:t>والصحيح: الكعبة المشرفة قبلتنا.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912" y="4731656"/>
            <a:ext cx="3505200" cy="8281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>
                <a:solidFill>
                  <a:schemeClr val="tx1"/>
                </a:solidFill>
              </a:rPr>
              <a:t>البيت الأول هو المسجد الأقصى.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12" y="5723208"/>
            <a:ext cx="3505200" cy="858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r-MA" sz="2800" b="1" dirty="0">
                <a:solidFill>
                  <a:schemeClr val="tx1"/>
                </a:solidFill>
              </a:rPr>
              <a:t>والصحيح: أذان المسلم في الغرب صدى من همتنا.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76932" y="2553756"/>
            <a:ext cx="1371600" cy="876579"/>
            <a:chOff x="4383024" y="2017776"/>
            <a:chExt cx="1371600" cy="787400"/>
          </a:xfrm>
        </p:grpSpPr>
        <p:sp>
          <p:nvSpPr>
            <p:cNvPr id="20" name="Rectangle 19"/>
            <p:cNvSpPr/>
            <p:nvPr/>
          </p:nvSpPr>
          <p:spPr>
            <a:xfrm>
              <a:off x="4383024" y="2017776"/>
              <a:ext cx="1371600" cy="787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>
                  <a:solidFill>
                    <a:schemeClr val="tx1"/>
                  </a:solidFill>
                </a:rPr>
                <a:t>صحيح</a:t>
              </a:r>
              <a:r>
                <a:rPr lang="ar-MA" sz="2800" dirty="0">
                  <a:solidFill>
                    <a:schemeClr val="tx1"/>
                  </a:solidFill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( 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453596" y="2249840"/>
                  <a:ext cx="381000" cy="429768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</m:oMath>
                    </m:oMathPara>
                  </a14:m>
                  <a:endParaRPr lang="en-US" sz="18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3596" y="2249840"/>
                  <a:ext cx="381000" cy="4297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4162864" y="1476028"/>
            <a:ext cx="1371600" cy="876579"/>
            <a:chOff x="4384431" y="1107831"/>
            <a:chExt cx="1371600" cy="787400"/>
          </a:xfrm>
        </p:grpSpPr>
        <p:sp>
          <p:nvSpPr>
            <p:cNvPr id="23" name="Rectangle 22"/>
            <p:cNvSpPr/>
            <p:nvPr/>
          </p:nvSpPr>
          <p:spPr>
            <a:xfrm>
              <a:off x="4384431" y="1107831"/>
              <a:ext cx="1371600" cy="787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>
                  <a:solidFill>
                    <a:schemeClr val="tx1"/>
                  </a:solidFill>
                </a:rPr>
                <a:t>خطأ</a:t>
              </a:r>
              <a:r>
                <a:rPr lang="ar-MA" sz="2800" dirty="0">
                  <a:solidFill>
                    <a:schemeClr val="tx1"/>
                  </a:solidFill>
                </a:rPr>
                <a:t>   </a:t>
              </a:r>
              <a:r>
                <a:rPr lang="en-US" sz="2400" dirty="0">
                  <a:solidFill>
                    <a:schemeClr val="tx1"/>
                  </a:solidFill>
                </a:rPr>
                <a:t>(  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516903" y="1333101"/>
                  <a:ext cx="320040" cy="405059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sz="1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903" y="1333101"/>
                  <a:ext cx="320040" cy="40505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846" r="-21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4171072" y="3623604"/>
            <a:ext cx="1371600" cy="876579"/>
            <a:chOff x="4379040" y="2868176"/>
            <a:chExt cx="1371600" cy="787400"/>
          </a:xfrm>
        </p:grpSpPr>
        <p:sp>
          <p:nvSpPr>
            <p:cNvPr id="26" name="Rectangle 25"/>
            <p:cNvSpPr/>
            <p:nvPr/>
          </p:nvSpPr>
          <p:spPr>
            <a:xfrm>
              <a:off x="4379040" y="2868176"/>
              <a:ext cx="1371600" cy="787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>
                  <a:solidFill>
                    <a:schemeClr val="tx1"/>
                  </a:solidFill>
                </a:rPr>
                <a:t>خطأ</a:t>
              </a:r>
              <a:r>
                <a:rPr lang="ar-MA" sz="2800" dirty="0">
                  <a:solidFill>
                    <a:schemeClr val="tx1"/>
                  </a:solidFill>
                </a:rPr>
                <a:t>   </a:t>
              </a:r>
              <a:r>
                <a:rPr lang="en-US" sz="2400" dirty="0">
                  <a:solidFill>
                    <a:schemeClr val="tx1"/>
                  </a:solidFill>
                </a:rPr>
                <a:t>(  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25108" y="3118027"/>
                  <a:ext cx="353568" cy="405059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108" y="3118027"/>
                  <a:ext cx="353568" cy="40505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724" r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4176932" y="4683200"/>
            <a:ext cx="1364332" cy="876579"/>
            <a:chOff x="4384900" y="3723244"/>
            <a:chExt cx="1364332" cy="787400"/>
          </a:xfrm>
        </p:grpSpPr>
        <p:sp>
          <p:nvSpPr>
            <p:cNvPr id="29" name="Rectangle 28"/>
            <p:cNvSpPr/>
            <p:nvPr/>
          </p:nvSpPr>
          <p:spPr>
            <a:xfrm>
              <a:off x="4384900" y="3723244"/>
              <a:ext cx="1364332" cy="787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>
                  <a:solidFill>
                    <a:schemeClr val="tx1"/>
                  </a:solidFill>
                </a:rPr>
                <a:t>صحيح</a:t>
              </a:r>
              <a:r>
                <a:rPr lang="ar-MA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( 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41172" y="3972969"/>
                  <a:ext cx="396240" cy="429768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172" y="3972969"/>
                  <a:ext cx="396240" cy="4297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4191000" y="5722936"/>
            <a:ext cx="1371600" cy="858400"/>
            <a:chOff x="4342696" y="4825628"/>
            <a:chExt cx="1371600" cy="771071"/>
          </a:xfrm>
        </p:grpSpPr>
        <p:sp>
          <p:nvSpPr>
            <p:cNvPr id="32" name="Rectangle 31"/>
            <p:cNvSpPr/>
            <p:nvPr/>
          </p:nvSpPr>
          <p:spPr>
            <a:xfrm>
              <a:off x="4342696" y="4825628"/>
              <a:ext cx="1371600" cy="77107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>
                  <a:solidFill>
                    <a:schemeClr val="tx1"/>
                  </a:solidFill>
                </a:rPr>
                <a:t>خطأ</a:t>
              </a:r>
              <a:r>
                <a:rPr lang="ar-MA" sz="2800" dirty="0">
                  <a:solidFill>
                    <a:schemeClr val="tx1"/>
                  </a:solidFill>
                </a:rPr>
                <a:t>   </a:t>
              </a:r>
              <a:r>
                <a:rPr lang="en-US" sz="2400" dirty="0">
                  <a:solidFill>
                    <a:schemeClr val="tx1"/>
                  </a:solidFill>
                </a:rPr>
                <a:t>(  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488765" y="5046094"/>
                  <a:ext cx="320040" cy="405059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765" y="5046094"/>
                  <a:ext cx="320040" cy="40505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887" r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1534838" y="609600"/>
            <a:ext cx="7903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600" b="1" dirty="0">
                <a:ln>
                  <a:solidFill>
                    <a:schemeClr val="bg1"/>
                  </a:solidFill>
                </a:ln>
                <a:latin typeface="SutonnyMJ" pitchFamily="2" charset="0"/>
              </a:rPr>
              <a:t>كتابة الصحيح  أو الخطأ مع تصحيح الخطأ في النص</a:t>
            </a:r>
            <a:endParaRPr lang="en-US" sz="3600" b="1" dirty="0">
              <a:ln>
                <a:solidFill>
                  <a:schemeClr val="bg1"/>
                </a:solidFill>
              </a:ln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6200"/>
            <a:ext cx="109728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55073" y="1658425"/>
            <a:ext cx="2216727" cy="1922975"/>
          </a:xfrm>
          <a:prstGeom prst="downArrow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12-Point Star 7"/>
          <p:cNvSpPr/>
          <p:nvPr/>
        </p:nvSpPr>
        <p:spPr>
          <a:xfrm>
            <a:off x="574965" y="3810000"/>
            <a:ext cx="2625435" cy="2857574"/>
          </a:xfrm>
          <a:prstGeom prst="star12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486117"/>
            <a:ext cx="9677400" cy="97847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192614" y="575215"/>
            <a:ext cx="25875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في أزواج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14" y="1658424"/>
            <a:ext cx="5484786" cy="4906500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961188" y="6536788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</p:spTree>
    <p:extLst>
      <p:ext uri="{BB962C8B-B14F-4D97-AF65-F5344CB8AC3E}">
        <p14:creationId xmlns:p14="http://schemas.microsoft.com/office/powerpoint/2010/main" val="14021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61188" y="6536788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200" b="1" dirty="0" err="1">
                <a:solidFill>
                  <a:srgbClr val="2B0AB6"/>
                </a:solidFill>
              </a:rPr>
              <a:t>md.</a:t>
            </a:r>
            <a:r>
              <a:rPr lang="en-US" sz="1200" b="1" dirty="0">
                <a:solidFill>
                  <a:srgbClr val="2B0AB6"/>
                </a:solidFill>
              </a:rPr>
              <a:t> </a:t>
            </a:r>
            <a:r>
              <a:rPr lang="en-US" sz="1200" b="1" dirty="0" err="1">
                <a:solidFill>
                  <a:srgbClr val="2B0AB6"/>
                </a:solidFill>
              </a:rPr>
              <a:t>Masudul</a:t>
            </a:r>
            <a:r>
              <a:rPr lang="en-US" sz="1200" b="1" dirty="0">
                <a:solidFill>
                  <a:srgbClr val="2B0AB6"/>
                </a:solidFill>
              </a:rPr>
              <a:t> </a:t>
            </a:r>
            <a:r>
              <a:rPr lang="en-US" sz="1200" b="1" dirty="0" err="1">
                <a:solidFill>
                  <a:srgbClr val="2B0AB6"/>
                </a:solidFill>
              </a:rPr>
              <a:t>alam</a:t>
            </a:r>
            <a:r>
              <a:rPr lang="en-US" sz="1200" b="1" dirty="0">
                <a:solidFill>
                  <a:srgbClr val="2B0AB6"/>
                </a:solidFill>
              </a:rPr>
              <a:t>. </a:t>
            </a:r>
            <a:r>
              <a:rPr lang="en-US" sz="1200" b="1" dirty="0" err="1">
                <a:solidFill>
                  <a:srgbClr val="2B0AB6"/>
                </a:solidFill>
              </a:rPr>
              <a:t>Sarangpur</a:t>
            </a:r>
            <a:r>
              <a:rPr lang="en-US" sz="1200" b="1" dirty="0">
                <a:solidFill>
                  <a:srgbClr val="2B0AB6"/>
                </a:solidFill>
              </a:rPr>
              <a:t> </a:t>
            </a:r>
            <a:r>
              <a:rPr lang="en-US" sz="1200" b="1" dirty="0" err="1">
                <a:solidFill>
                  <a:srgbClr val="2B0AB6"/>
                </a:solidFill>
              </a:rPr>
              <a:t>dakhil</a:t>
            </a:r>
            <a:r>
              <a:rPr lang="en-US" sz="1200" b="1" dirty="0">
                <a:solidFill>
                  <a:srgbClr val="2B0AB6"/>
                </a:solidFill>
              </a:rPr>
              <a:t> madrasa. </a:t>
            </a:r>
            <a:r>
              <a:rPr lang="en-US" sz="1200" b="1" dirty="0" err="1">
                <a:solidFill>
                  <a:srgbClr val="2B0AB6"/>
                </a:solidFill>
              </a:rPr>
              <a:t>Paba</a:t>
            </a:r>
            <a:r>
              <a:rPr lang="en-US" sz="1200" b="1" dirty="0">
                <a:solidFill>
                  <a:srgbClr val="2B0AB6"/>
                </a:solidFill>
              </a:rPr>
              <a:t>. rajshahI.01550017950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81600" y="499399"/>
            <a:ext cx="52578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>
                <a:solidFill>
                  <a:schemeClr val="tx1"/>
                </a:solidFill>
              </a:rPr>
              <a:t>أضحى الإسلام لـ .... المسلمين دينا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5199" y="499399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معظم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81199" y="499399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جميع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199" y="499399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بعض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1531030"/>
            <a:ext cx="52578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>
                <a:solidFill>
                  <a:schemeClr val="tx1"/>
                </a:solidFill>
              </a:rPr>
              <a:t>أول بيت في الأرض هي ....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05199" y="1562292"/>
            <a:ext cx="1447800" cy="8128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>
                <a:solidFill>
                  <a:schemeClr val="tx1"/>
                </a:solidFill>
              </a:rPr>
              <a:t>بيت المقدس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81199" y="1577923"/>
            <a:ext cx="1447800" cy="797169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>
                <a:solidFill>
                  <a:schemeClr val="tx1"/>
                </a:solidFill>
              </a:rPr>
              <a:t>بيت المكرم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7199" y="1577923"/>
            <a:ext cx="1447800" cy="797169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كعبتنا</a:t>
            </a:r>
            <a:endParaRPr lang="en-US" sz="28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181600" y="2562661"/>
            <a:ext cx="52578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>
                <a:solidFill>
                  <a:schemeClr val="tx1"/>
                </a:solidFill>
              </a:rPr>
              <a:t>علم الإسلام على الأيام شعار المجد لـ ....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05199" y="2593922"/>
            <a:ext cx="1447800" cy="8128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>
                <a:solidFill>
                  <a:schemeClr val="tx1"/>
                </a:solidFill>
              </a:rPr>
              <a:t>ملتنا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981199" y="2593922"/>
            <a:ext cx="1447800" cy="8128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>
                <a:solidFill>
                  <a:schemeClr val="tx1"/>
                </a:solidFill>
              </a:rPr>
              <a:t>ملة المنافقين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7199" y="2593922"/>
            <a:ext cx="1447800" cy="8128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ملة المشركين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181600" y="3594291"/>
            <a:ext cx="52578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>
                <a:solidFill>
                  <a:schemeClr val="tx1"/>
                </a:solidFill>
              </a:rPr>
              <a:t>الكون لا يزول ولا يمحى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05199" y="3594291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>
                <a:solidFill>
                  <a:schemeClr val="tx1"/>
                </a:solidFill>
              </a:rPr>
              <a:t>خطأ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81199" y="3594291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>
                <a:solidFill>
                  <a:schemeClr val="tx1"/>
                </a:solidFill>
              </a:rPr>
              <a:t>صحيح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7199" y="3594291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كلاهما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181600" y="4625922"/>
            <a:ext cx="52578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>
                <a:solidFill>
                  <a:schemeClr val="tx1"/>
                </a:solidFill>
              </a:rPr>
              <a:t>الكعبة المشرفة مساجدنا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05199" y="4625922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>
                <a:solidFill>
                  <a:schemeClr val="tx1"/>
                </a:solidFill>
              </a:rPr>
              <a:t>صحيح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81199" y="4625922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>
                <a:solidFill>
                  <a:schemeClr val="tx1"/>
                </a:solidFill>
              </a:rPr>
              <a:t>خطأ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7199" y="4625922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كلاهما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43199" y="449199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449199"/>
                <a:ext cx="990600" cy="7265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43399" y="240118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240118"/>
                <a:ext cx="838200" cy="8202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95399" y="240118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240118"/>
                <a:ext cx="838200" cy="8202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19199" y="1668399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1668399"/>
                <a:ext cx="990600" cy="7265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819399" y="1343462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99" y="1343462"/>
                <a:ext cx="838200" cy="8202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43399" y="1343462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1343462"/>
                <a:ext cx="838200" cy="8202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19399" y="2303379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99" y="2303379"/>
                <a:ext cx="838200" cy="8202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67199" y="2656446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2656446"/>
                <a:ext cx="990600" cy="7265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67199" y="3637876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3637876"/>
                <a:ext cx="990600" cy="7265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295399" y="3335010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3335010"/>
                <a:ext cx="838200" cy="8202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19399" y="3335010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99" y="3335010"/>
                <a:ext cx="838200" cy="8202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43399" y="4366641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4366641"/>
                <a:ext cx="838200" cy="8202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95399" y="4366641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4366641"/>
                <a:ext cx="838200" cy="8202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743199" y="4669507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4669507"/>
                <a:ext cx="990600" cy="72658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295400" y="2356536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356536"/>
                <a:ext cx="838200" cy="8202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5181601" y="5632938"/>
            <a:ext cx="52578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>
                <a:solidFill>
                  <a:schemeClr val="tx1"/>
                </a:solidFill>
              </a:rPr>
              <a:t>في الغرب صدى من ....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05200" y="5632938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همة اليهود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981200" y="5632938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همتنا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57200" y="5632938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همة النصاري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743200" y="5582738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82738"/>
                <a:ext cx="990600" cy="72658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43400" y="5373657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373657"/>
                <a:ext cx="838200" cy="8202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5400" y="5373657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373657"/>
                <a:ext cx="838200" cy="8202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309"/>
            <a:ext cx="109728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1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 decel="100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 decel="100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 decel="100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00" decel="100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decel="100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decel="100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400" decel="100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4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400" decel="100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400" decel="100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00" decel="100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 decel="100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400" decel="100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4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25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400" decel="100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400" decel="100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400" decel="100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400" decel="100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400" decel="100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400" decel="100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400" decel="100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00" decel="100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25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25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25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animBg="1"/>
      <p:bldP spid="13" grpId="0" animBg="1"/>
      <p:bldP spid="14" grpId="0" animBg="1"/>
      <p:bldP spid="15" grpId="0" build="p" animBg="1"/>
      <p:bldP spid="16" grpId="0" animBg="1"/>
      <p:bldP spid="17" grpId="0" animBg="1"/>
      <p:bldP spid="18" grpId="0" animBg="1"/>
      <p:bldP spid="19" grpId="0" build="p" animBg="1"/>
      <p:bldP spid="20" grpId="0" animBg="1"/>
      <p:bldP spid="21" grpId="0" animBg="1"/>
      <p:bldP spid="22" grpId="0" animBg="1"/>
      <p:bldP spid="23" grpId="0" build="p" animBg="1"/>
      <p:bldP spid="24" grpId="0" animBg="1"/>
      <p:bldP spid="25" grpId="0" animBg="1"/>
      <p:bldP spid="26" grpId="0" animBg="1"/>
      <p:bldP spid="27" grpId="0" build="p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9" grpId="0" uiExpand="1" build="p" animBg="1"/>
      <p:bldP spid="50" grpId="0" animBg="1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8878588" y="1950720"/>
            <a:ext cx="1389889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>
                <a:solidFill>
                  <a:schemeClr val="tx1"/>
                </a:solidFill>
              </a:rPr>
              <a:t>أضحى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824036" y="1950720"/>
            <a:ext cx="1389889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>
                <a:solidFill>
                  <a:schemeClr val="tx1"/>
                </a:solidFill>
              </a:rPr>
              <a:t>أعددنا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83016" y="1950720"/>
            <a:ext cx="1389889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>
                <a:solidFill>
                  <a:schemeClr val="tx1"/>
                </a:solidFill>
              </a:rPr>
              <a:t>صحائف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762896" y="1950720"/>
            <a:ext cx="1389889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>
                <a:solidFill>
                  <a:schemeClr val="tx1"/>
                </a:solidFill>
              </a:rPr>
              <a:t>لا تمحى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28708" y="1950720"/>
            <a:ext cx="1389889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>
                <a:solidFill>
                  <a:schemeClr val="tx1"/>
                </a:solidFill>
              </a:rPr>
              <a:t>شعار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8367" y="609600"/>
            <a:ext cx="9680449" cy="980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978245"/>
            <a:ext cx="1768338" cy="3036474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07" y="2978244"/>
            <a:ext cx="1782621" cy="3036473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3" y="2978243"/>
            <a:ext cx="1868107" cy="3036473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50" y="2971800"/>
            <a:ext cx="1803118" cy="3042916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29" y="2978245"/>
            <a:ext cx="1868107" cy="3036475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057400" y="7620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dirty="0">
                <a:solidFill>
                  <a:srgbClr val="FFC000"/>
                </a:solidFill>
              </a:rPr>
              <a:t>تحقيق بعض الأفعال 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ar-MA" sz="3600" b="1" dirty="0">
                <a:solidFill>
                  <a:srgbClr val="FFC000"/>
                </a:solidFill>
              </a:rPr>
              <a:t>والكلمات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ar-MA" sz="3600" b="1" dirty="0">
                <a:solidFill>
                  <a:srgbClr val="FFC000"/>
                </a:solidFill>
              </a:rPr>
              <a:t>من الدرس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</p:spTree>
    <p:extLst>
      <p:ext uri="{BB962C8B-B14F-4D97-AF65-F5344CB8AC3E}">
        <p14:creationId xmlns:p14="http://schemas.microsoft.com/office/powerpoint/2010/main" val="37223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إفعال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الإضحاء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ض ح 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ناقص يائي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915400" y="533400"/>
            <a:ext cx="1389889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أضحى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52879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أصبح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الجمع للمتكلم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الفعل الماضي  المطلق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إفعال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الإعداد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ع د 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مضاعف ثلاني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4717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8906724" y="3691397"/>
            <a:ext cx="1389889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أعددنا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</p:spTree>
    <p:extLst>
      <p:ext uri="{BB962C8B-B14F-4D97-AF65-F5344CB8AC3E}">
        <p14:creationId xmlns:p14="http://schemas.microsoft.com/office/powerpoint/2010/main" val="16687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72268" y="2178144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جمع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9845" y="2192212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صحيفة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453745" y="1343463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963528" y="1357010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مفردها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9609" y="2205237"/>
            <a:ext cx="18515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ص ح 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7328" y="2233373"/>
            <a:ext cx="1645920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959609" y="1370556"/>
            <a:ext cx="18515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107808" y="1384103"/>
            <a:ext cx="164592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40991" y="1424743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1448" y="2275577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جرائد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8763000" y="581464"/>
            <a:ext cx="1389889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صحائف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19208" y="527903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مفرد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5293101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أشعرة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8474754" y="4462324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كلمة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984537" y="4475871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جمعها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80618" y="5313029"/>
            <a:ext cx="18515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ش ع 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12405" y="5327097"/>
            <a:ext cx="1645920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980618" y="4489417"/>
            <a:ext cx="18515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128817" y="4502964"/>
            <a:ext cx="164592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62000" y="4543604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8389" y="5361093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علامة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8772985" y="3644841"/>
            <a:ext cx="1389889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شعار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</p:spTree>
    <p:extLst>
      <p:ext uri="{BB962C8B-B14F-4D97-AF65-F5344CB8AC3E}">
        <p14:creationId xmlns:p14="http://schemas.microsoft.com/office/powerpoint/2010/main" val="5807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0018" y="2946400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>
                <a:solidFill>
                  <a:schemeClr val="tx1"/>
                </a:solidFill>
              </a:rPr>
              <a:t>المفرد المؤنث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946400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>
                <a:solidFill>
                  <a:schemeClr val="tx1"/>
                </a:solidFill>
              </a:rPr>
              <a:t>الفعل المضارع المنفي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971040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984587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973493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>
                <a:solidFill>
                  <a:schemeClr val="tx1"/>
                </a:solidFill>
              </a:rPr>
              <a:t>انفعال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973493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>
                <a:solidFill>
                  <a:schemeClr val="tx1"/>
                </a:solidFill>
              </a:rPr>
              <a:t>الانمحاء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998133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2011680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973493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>
                <a:solidFill>
                  <a:schemeClr val="tx1"/>
                </a:solidFill>
              </a:rPr>
              <a:t>م ح و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973493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>
                <a:solidFill>
                  <a:schemeClr val="tx1"/>
                </a:solidFill>
              </a:rPr>
              <a:t>ناقص يائي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998133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2011680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09600" y="2052320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2973493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>
                <a:solidFill>
                  <a:schemeClr val="tx1"/>
                </a:solidFill>
              </a:rPr>
              <a:t>لا تزول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8948928" y="914400"/>
            <a:ext cx="1389889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chemeClr val="tx1"/>
                </a:solidFill>
              </a:rPr>
              <a:t>لا تمحى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</p:spTree>
    <p:extLst>
      <p:ext uri="{BB962C8B-B14F-4D97-AF65-F5344CB8AC3E}">
        <p14:creationId xmlns:p14="http://schemas.microsoft.com/office/powerpoint/2010/main" val="9387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72220" y="3425036"/>
            <a:ext cx="15748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زال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5500" y="3425036"/>
            <a:ext cx="15875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يزول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877300" y="2158944"/>
            <a:ext cx="1574800" cy="750277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الماضي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175500" y="2174575"/>
            <a:ext cx="1587500" cy="750277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المضارع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6720" y="3456298"/>
            <a:ext cx="15748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ما امحت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2700" y="3456298"/>
            <a:ext cx="15875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لا تمحى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511800" y="2190205"/>
            <a:ext cx="1574800" cy="750277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الماضي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22700" y="2205836"/>
            <a:ext cx="1587500" cy="750277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المضارع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1220" y="3456298"/>
            <a:ext cx="15748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حفظنا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3456298"/>
            <a:ext cx="15875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نحفظ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146300" y="2190205"/>
            <a:ext cx="1574800" cy="750277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الماضي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57200" y="2205836"/>
            <a:ext cx="1587500" cy="750277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المضارع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644769"/>
            <a:ext cx="9913620" cy="1031631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72220" y="4529015"/>
            <a:ext cx="15748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حفظ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75500" y="4529015"/>
            <a:ext cx="15875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يحفظ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06720" y="4560277"/>
            <a:ext cx="15748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بنى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22700" y="4560277"/>
            <a:ext cx="15875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يبني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1220" y="4560277"/>
            <a:ext cx="15748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قال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4560277"/>
            <a:ext cx="15875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يقول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72220" y="5560646"/>
            <a:ext cx="15748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أعد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75500" y="5560646"/>
            <a:ext cx="15875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يعد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6720" y="5591908"/>
            <a:ext cx="15748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تطاول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22700" y="5591908"/>
            <a:ext cx="15875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يتطاول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41220" y="5591908"/>
            <a:ext cx="15748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اضحى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5591908"/>
            <a:ext cx="1587500" cy="656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</a:rPr>
              <a:t>يضحي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27439" y="832340"/>
            <a:ext cx="8177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إخراج الأفعال المضارعة من الماضية من النص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</p:spTree>
    <p:extLst>
      <p:ext uri="{BB962C8B-B14F-4D97-AF65-F5344CB8AC3E}">
        <p14:creationId xmlns:p14="http://schemas.microsoft.com/office/powerpoint/2010/main" val="9387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1188" y="6593060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82" y="537028"/>
            <a:ext cx="1792018" cy="260096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778689" y="522516"/>
            <a:ext cx="1231426" cy="5847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3200" b="1" dirty="0"/>
              <a:t>التعريف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03547" y="3272972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65546" y="3207658"/>
            <a:ext cx="3353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>
                <a:ln w="11430"/>
                <a:solidFill>
                  <a:sysClr val="windowText" lastClr="000000"/>
                </a:solidFill>
              </a:rPr>
              <a:t>الصف : التاسع من الداخل</a:t>
            </a:r>
            <a:endParaRPr lang="en-US" sz="28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3547" y="3860802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69627" y="3817258"/>
            <a:ext cx="3398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المادة : اللغة العربية الاتصالية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3547" y="4417445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04186" y="4354286"/>
            <a:ext cx="17972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الوحدة : الأولى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3547" y="4963161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03547" y="5549561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21937" y="4933966"/>
            <a:ext cx="1770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الدرس : الثا</a:t>
            </a:r>
            <a:r>
              <a:rPr lang="ar-MA" sz="2400" b="1" spc="50" dirty="0">
                <a:ln w="11430"/>
                <a:solidFill>
                  <a:sysClr val="windowText" lastClr="000000"/>
                </a:solidFill>
              </a:rPr>
              <a:t>لث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9633" y="5544458"/>
            <a:ext cx="21162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الوقت : </a:t>
            </a:r>
            <a:r>
              <a:rPr lang="en-US" sz="2400" b="1" cap="none" spc="50" dirty="0">
                <a:ln w="11430"/>
                <a:solidFill>
                  <a:sysClr val="windowText" lastClr="000000"/>
                </a:solidFill>
              </a:rPr>
              <a:t>40 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 دقيقة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3547" y="6136663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94146" y="6125399"/>
            <a:ext cx="27991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التاريخ : </a:t>
            </a:r>
            <a:r>
              <a:rPr lang="en-US" sz="2400" b="1" cap="none" spc="50" dirty="0">
                <a:ln w="11430"/>
                <a:solidFill>
                  <a:sysClr val="windowText" lastClr="000000"/>
                </a:solidFill>
              </a:rPr>
              <a:t>22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>
                <a:ln w="11430"/>
                <a:solidFill>
                  <a:sysClr val="windowText" lastClr="000000"/>
                </a:solidFill>
              </a:rPr>
              <a:t>06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>
                <a:ln w="11430"/>
                <a:solidFill>
                  <a:sysClr val="windowText" lastClr="000000"/>
                </a:solidFill>
              </a:rPr>
              <a:t>2020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م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41308" y="3309258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741308" y="3897088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741308" y="4453731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741308" y="4999447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741308" y="5585847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741308" y="6172949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818989" y="3217069"/>
            <a:ext cx="25298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err="1">
                <a:ln w="11430"/>
              </a:rPr>
              <a:t>محمد</a:t>
            </a:r>
            <a:r>
              <a:rPr lang="en-US" sz="2800" b="1" cap="none" spc="50" dirty="0">
                <a:ln w="11430"/>
              </a:rPr>
              <a:t> </a:t>
            </a:r>
            <a:r>
              <a:rPr lang="en-US" sz="2800" b="1" cap="none" spc="50" dirty="0" err="1">
                <a:ln w="11430"/>
              </a:rPr>
              <a:t>مسعود</a:t>
            </a:r>
            <a:r>
              <a:rPr lang="en-US" sz="2800" b="1" cap="none" spc="50" dirty="0">
                <a:ln w="11430"/>
              </a:rPr>
              <a:t> </a:t>
            </a:r>
            <a:r>
              <a:rPr lang="en-US" sz="2800" b="1" cap="none" spc="50" dirty="0" err="1">
                <a:ln w="11430"/>
              </a:rPr>
              <a:t>العا</a:t>
            </a:r>
            <a:r>
              <a:rPr lang="en-US" sz="2800" b="1" cap="none" spc="50" dirty="0">
                <a:ln w="11430"/>
              </a:rPr>
              <a:t> </a:t>
            </a:r>
            <a:r>
              <a:rPr lang="en-US" sz="2800" b="1" cap="none" spc="50" dirty="0" err="1">
                <a:ln w="11430"/>
              </a:rPr>
              <a:t>لم</a:t>
            </a:r>
            <a:endParaRPr lang="ar-MA" sz="2800" b="1" cap="none" spc="50" dirty="0">
              <a:ln w="1143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41273" y="3826669"/>
            <a:ext cx="1824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err="1">
                <a:ln w="11430"/>
              </a:rPr>
              <a:t>مساعد</a:t>
            </a:r>
            <a:r>
              <a:rPr lang="en-US" sz="2800" b="1" cap="none" spc="50" dirty="0">
                <a:ln w="11430"/>
              </a:rPr>
              <a:t> </a:t>
            </a:r>
            <a:r>
              <a:rPr lang="en-US" sz="2800" b="1" cap="none" spc="50" dirty="0" err="1">
                <a:ln w="11430"/>
              </a:rPr>
              <a:t>سوبار</a:t>
            </a:r>
            <a:endParaRPr lang="en-US" sz="2800" b="1" cap="none" spc="50" dirty="0">
              <a:ln w="1143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3714" y="4405075"/>
            <a:ext cx="38956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2400" b="1" cap="none" spc="50" dirty="0" err="1">
                <a:ln w="11430"/>
              </a:rPr>
              <a:t>سرنبورداْخل</a:t>
            </a:r>
            <a:r>
              <a:rPr lang="en-US" sz="2400" b="1" cap="none" spc="50" dirty="0">
                <a:ln w="11430"/>
              </a:rPr>
              <a:t> </a:t>
            </a:r>
            <a:r>
              <a:rPr lang="ar-MA" sz="2400" b="1" cap="none" spc="50" dirty="0">
                <a:ln w="11430"/>
              </a:rPr>
              <a:t>مدرسة</a:t>
            </a:r>
            <a:r>
              <a:rPr lang="ar-MA" sz="2400" b="1" spc="50" dirty="0">
                <a:ln w="11430"/>
              </a:rPr>
              <a:t>،</a:t>
            </a:r>
            <a:r>
              <a:rPr lang="en-US" sz="2400" b="1" cap="none" spc="50" dirty="0">
                <a:ln w="11430"/>
              </a:rPr>
              <a:t> </a:t>
            </a:r>
            <a:r>
              <a:rPr lang="en-US" sz="2400" b="1" cap="none" spc="50" dirty="0" err="1">
                <a:ln w="11430"/>
              </a:rPr>
              <a:t>ببا</a:t>
            </a:r>
            <a:r>
              <a:rPr lang="ar-MA" sz="2400" b="1" cap="none" spc="50" dirty="0">
                <a:ln w="11430"/>
              </a:rPr>
              <a:t>، </a:t>
            </a:r>
            <a:r>
              <a:rPr lang="en-US" sz="2400" b="1" cap="none" spc="50" dirty="0" err="1">
                <a:ln w="11430"/>
              </a:rPr>
              <a:t>راجشاهي</a:t>
            </a:r>
            <a:endParaRPr lang="ar-MA" sz="2400" b="1" cap="none" spc="50" dirty="0">
              <a:ln w="1143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87891" y="4958784"/>
            <a:ext cx="33922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</a:rPr>
              <a:t>رقم الجوال : </a:t>
            </a:r>
            <a:r>
              <a:rPr lang="en-US" sz="2400" b="1" cap="none" spc="50" dirty="0">
                <a:ln w="11430"/>
              </a:rPr>
              <a:t>01550017950</a:t>
            </a:r>
            <a:endParaRPr lang="ar-MA" sz="2400" b="1" cap="none" spc="50" dirty="0">
              <a:ln w="1143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23022" y="5567368"/>
            <a:ext cx="2302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</a:rPr>
              <a:t>العنوان الالكتروني :</a:t>
            </a:r>
            <a:endParaRPr lang="en-US" sz="2400" b="1" cap="none" spc="50" dirty="0">
              <a:ln w="1143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9833" y="6122093"/>
            <a:ext cx="4963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assttsupermasud@gmail.com</a:t>
            </a:r>
            <a:r>
              <a:rPr lang="ar-SA" sz="2400" b="1" cap="none" spc="50" dirty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478440" y="1775118"/>
            <a:ext cx="0" cy="48122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76248" y="2090058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89871" y="2090058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44" y="539656"/>
            <a:ext cx="1368552" cy="258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2" grpId="0"/>
      <p:bldP spid="15" grpId="0" animBg="1"/>
      <p:bldP spid="3" grpId="0"/>
      <p:bldP spid="16" grpId="0" animBg="1"/>
      <p:bldP spid="4" grpId="0"/>
      <p:bldP spid="17" grpId="0" animBg="1"/>
      <p:bldP spid="18" grpId="0" animBg="1"/>
      <p:bldP spid="19" grpId="0"/>
      <p:bldP spid="21" grpId="0"/>
      <p:bldP spid="22" grpId="0" animBg="1"/>
      <p:bldP spid="23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740426" y="1859279"/>
            <a:ext cx="2306782" cy="1706880"/>
          </a:xfrm>
          <a:prstGeom prst="down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609600" y="3804920"/>
            <a:ext cx="2563883" cy="2519680"/>
          </a:xfrm>
          <a:prstGeom prst="star12">
            <a:avLst/>
          </a:prstGeom>
          <a:ln w="38100">
            <a:solidFill>
              <a:srgbClr val="2B0AB6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>
                <a:solidFill>
                  <a:schemeClr val="bg1"/>
                </a:solidFill>
              </a:rPr>
              <a:t>ست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3" y="2133600"/>
            <a:ext cx="2743200" cy="3848981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1219200" y="562712"/>
            <a:ext cx="8482307" cy="994298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431362" y="762000"/>
            <a:ext cx="2198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3248464" y="2033100"/>
            <a:ext cx="4060144" cy="1807386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3352800" y="4242900"/>
            <a:ext cx="4156364" cy="1853100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2272605"/>
            <a:ext cx="410820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28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الأحمر:</a:t>
            </a:r>
            <a:endParaRPr lang="en-US" sz="28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ar-MA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حقق الكلمات الأتية:</a:t>
            </a:r>
          </a:p>
          <a:p>
            <a:pPr algn="r" rtl="1"/>
            <a:r>
              <a:rPr lang="ar-MA" sz="2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صحائف، شعار، أضحى، لاتمحى</a:t>
            </a:r>
            <a:endParaRPr lang="en-US" sz="2800" b="1" cap="none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2800" y="4482405"/>
            <a:ext cx="412865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28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الأخضر:</a:t>
            </a:r>
          </a:p>
          <a:p>
            <a:pPr algn="r" rtl="1"/>
            <a:r>
              <a:rPr lang="ar-MA" sz="28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من حفظك ثمانية أفعال ماضية واجعلها مضارعة بالمعنى</a:t>
            </a:r>
            <a:endParaRPr lang="en-US" sz="28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</p:spTree>
    <p:extLst>
      <p:ext uri="{BB962C8B-B14F-4D97-AF65-F5344CB8AC3E}">
        <p14:creationId xmlns:p14="http://schemas.microsoft.com/office/powerpoint/2010/main" val="41395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/>
      <p:bldP spid="21" grpId="0" animBg="1"/>
      <p:bldP spid="22" grpId="0" animBg="1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17526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1</a:t>
            </a:r>
            <a:r>
              <a:rPr lang="ar-MA" sz="3200" b="1" dirty="0"/>
              <a:t>. قل خمس كلمات جديدة بالمعنى من هذا الدرس 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8675" y="25908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2</a:t>
            </a:r>
            <a:r>
              <a:rPr lang="ar-MA" sz="3200" b="1" dirty="0"/>
              <a:t>. قل فعلين مضارعين ثم اجعلهما في جملة مفيدة 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9625" y="34290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3</a:t>
            </a:r>
            <a:r>
              <a:rPr lang="ar-MA" sz="3200" b="1" dirty="0"/>
              <a:t>. قل فعلين ماضيين ثم اجعلهما في جملة مفيدة 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9150" y="42672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4</a:t>
            </a:r>
            <a:r>
              <a:rPr lang="ar-MA" sz="3200" b="1" dirty="0"/>
              <a:t>. قل أي فعل ماضي ثم حققه 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9625" y="51054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5</a:t>
            </a:r>
            <a:r>
              <a:rPr lang="ar-MA" sz="3200" b="1" dirty="0"/>
              <a:t>. قل أي فعل مضارع ثم حققه 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9625" y="59436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6</a:t>
            </a:r>
            <a:r>
              <a:rPr lang="ar-MA" sz="3200" b="1" dirty="0"/>
              <a:t>. قل ستة أفعال جديدة من هذا الدرس بالمعنى 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8200" y="562712"/>
            <a:ext cx="9220200" cy="918098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4558886" y="701814"/>
            <a:ext cx="1460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000" b="1" cap="none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</p:spTree>
    <p:extLst>
      <p:ext uri="{BB962C8B-B14F-4D97-AF65-F5344CB8AC3E}">
        <p14:creationId xmlns:p14="http://schemas.microsoft.com/office/powerpoint/2010/main" val="23827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62000" y="532946"/>
            <a:ext cx="9372600" cy="99105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090552" y="786825"/>
            <a:ext cx="2310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cap="none" spc="50" dirty="0">
                <a:ln w="11430"/>
                <a:solidFill>
                  <a:srgbClr val="2B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3200" b="1" cap="none" spc="50" dirty="0">
              <a:ln w="11430"/>
              <a:solidFill>
                <a:srgbClr val="2B0A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752600"/>
            <a:ext cx="8369354" cy="480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40914" y="1752600"/>
            <a:ext cx="826860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0" dirty="0">
                <a:ln w="11430"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استخرج الأفعال المضارعة من النص ثم حولها إلى الماضي</a:t>
            </a:r>
          </a:p>
          <a:p>
            <a:pPr algn="ctr" rtl="1"/>
            <a:r>
              <a:rPr lang="ar-MA" sz="3200" b="1" spc="50" dirty="0">
                <a:ln w="11430"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وحول الأفعال الماضية إلى المضارعة بالمعنى</a:t>
            </a:r>
            <a:endParaRPr lang="en-US" sz="3200" b="1" cap="none" spc="50" dirty="0">
              <a:ln w="11430"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</p:spTree>
    <p:extLst>
      <p:ext uri="{BB962C8B-B14F-4D97-AF65-F5344CB8AC3E}">
        <p14:creationId xmlns:p14="http://schemas.microsoft.com/office/powerpoint/2010/main" val="33152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1418" y="524470"/>
            <a:ext cx="6545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cap="none" spc="50" dirty="0">
                <a:ln w="11430">
                  <a:solidFill>
                    <a:srgbClr val="0099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إلـى اللقـــاء أيهـــا الأحبــاب</a:t>
            </a:r>
            <a:endParaRPr lang="en-US" sz="5400" b="1" cap="none" spc="50" dirty="0">
              <a:ln w="11430">
                <a:solidFill>
                  <a:srgbClr val="0099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6400800" cy="4495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2713"/>
            <a:ext cx="1608018" cy="6204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82" y="501482"/>
            <a:ext cx="1608018" cy="62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1187" y="6621195"/>
            <a:ext cx="6982691" cy="4038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357761"/>
            <a:ext cx="9601200" cy="584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إذن اتفقنا أن المدرس يحلل الصعوبات من الدرس في داخل الحصة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304800"/>
            <a:ext cx="510540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فهمتم من الصورة التالية ؟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6182380"/>
            <a:ext cx="5334000" cy="52322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2800" b="1" dirty="0">
                <a:ln>
                  <a:solidFill>
                    <a:sysClr val="windowText" lastClr="000000"/>
                  </a:solidFill>
                </a:ln>
                <a:cs typeface="Al-Kharashi 53" pitchFamily="2" charset="-78"/>
              </a:rPr>
              <a:t>يكتب الطلاب الدرس من السبورة بعد شرح المدرس</a:t>
            </a:r>
            <a:endParaRPr lang="en-US" sz="2800" b="1" dirty="0">
              <a:ln>
                <a:solidFill>
                  <a:sysClr val="windowText" lastClr="000000"/>
                </a:solidFill>
              </a:ln>
              <a:cs typeface="Al-Kharashi 53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7401" y="6182380"/>
            <a:ext cx="4648201" cy="52322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2800" b="1" dirty="0">
                <a:ln>
                  <a:solidFill>
                    <a:sysClr val="windowText" lastClr="000000"/>
                  </a:solidFill>
                </a:ln>
                <a:cs typeface="Al-Kharashi 53" pitchFamily="2" charset="-78"/>
              </a:rPr>
              <a:t>يشرح المدرس الدرس على السبورة للطلاب</a:t>
            </a:r>
            <a:endParaRPr lang="en-US" sz="2800" b="1" dirty="0">
              <a:ln>
                <a:solidFill>
                  <a:sysClr val="windowText" lastClr="000000"/>
                </a:solidFill>
              </a:ln>
              <a:cs typeface="Al-Kharashi 53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09700"/>
            <a:ext cx="8915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0" grpId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8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1187" y="6564923"/>
            <a:ext cx="6982691" cy="4038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36256" y="609600"/>
            <a:ext cx="7576325" cy="972457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61429" y="600670"/>
            <a:ext cx="415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5400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5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7" t="13048" r="9186" b="4736"/>
          <a:stretch/>
        </p:blipFill>
        <p:spPr>
          <a:xfrm rot="16200000">
            <a:off x="5595255" y="1785258"/>
            <a:ext cx="4811485" cy="4724395"/>
          </a:xfrm>
          <a:prstGeom prst="rect">
            <a:avLst/>
          </a:prstGeom>
          <a:ln>
            <a:solidFill>
              <a:srgbClr val="2B0AB6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533400" y="1750874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sz="80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حل التدريبات</a:t>
            </a:r>
            <a:endParaRPr lang="en-US" sz="80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endParaRPr lang="en-US" sz="80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الإسلام ديننا</a:t>
            </a:r>
            <a:endParaRPr lang="en-US" sz="8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1187" y="6564923"/>
            <a:ext cx="6982691" cy="4038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96292" y="688147"/>
            <a:ext cx="7897091" cy="988253"/>
          </a:xfrm>
          <a:prstGeom prst="wedgeRoundRectCallo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3200400"/>
            <a:ext cx="9601200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609600" y="5457495"/>
            <a:ext cx="9601200" cy="790905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609600" y="4314495"/>
            <a:ext cx="9601200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/>
              <a:t> </a:t>
            </a:r>
            <a:endParaRPr lang="en-US" sz="3200" dirty="0"/>
          </a:p>
        </p:txBody>
      </p:sp>
      <p:sp>
        <p:nvSpPr>
          <p:cNvPr id="18" name="Rounded Rectangle 17"/>
          <p:cNvSpPr/>
          <p:nvPr/>
        </p:nvSpPr>
        <p:spPr>
          <a:xfrm>
            <a:off x="609600" y="2104293"/>
            <a:ext cx="9633857" cy="784651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25899" y="838200"/>
            <a:ext cx="3331361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4000" b="1" cap="none" spc="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النتائج من الدرس</a:t>
            </a:r>
            <a:endParaRPr lang="en-US" sz="4000" b="1" cap="none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32673" y="2228765"/>
            <a:ext cx="4424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الطلاب بعد نهاية هذا الدرس...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95136" y="4421061"/>
            <a:ext cx="7516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-2</a:t>
            </a:r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يستطيع املاء الفراغ مع تصحيح الجمل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النص؛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8251" y="5555971"/>
            <a:ext cx="96552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-3</a:t>
            </a:r>
            <a:r>
              <a:rPr lang="ar-MA" sz="32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يبين كيفية تحقيق بعض الأفعال مع إخراج المضارعة من الماضية.</a:t>
            </a:r>
            <a:endParaRPr lang="en-US" sz="32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12276" y="3284808"/>
            <a:ext cx="79448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يتعلم معاني الكلمات الجديدة مع تكوين الجمل المفيدة؛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2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2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6200"/>
            <a:ext cx="109728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9805" y="457200"/>
            <a:ext cx="8153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نتعلم الآن معاني الكلمات الصعبة مع تكوين الجمل في الدرس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29600" y="1905000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أول بيت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33400" y="1100796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الكعبة المشرفة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9" y="1066800"/>
            <a:ext cx="2438401" cy="25908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1" y="1066800"/>
            <a:ext cx="2552700" cy="25908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8229600" y="4787900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المجد</a:t>
            </a:r>
            <a:endParaRPr lang="en-US" sz="28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33400" y="3996396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الشرف</a:t>
            </a:r>
            <a:endParaRPr lang="en-US" sz="28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3962400"/>
            <a:ext cx="2438400" cy="25908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3962400"/>
            <a:ext cx="2556932" cy="25908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533400" y="2057400"/>
            <a:ext cx="2209800" cy="16002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الكعبة المشرفة</a:t>
            </a:r>
            <a:r>
              <a:rPr lang="en-US" sz="2800" b="1" dirty="0"/>
              <a:t> </a:t>
            </a:r>
            <a:r>
              <a:rPr lang="ar-MA" sz="2800" b="1" dirty="0"/>
              <a:t>هو أول بيت للمسلمين</a:t>
            </a:r>
            <a:endParaRPr lang="en-US" sz="28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4924864"/>
            <a:ext cx="2209800" cy="162833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يفتخر المسلمون لمجدهم الماضي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121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8" grpId="0" animBg="1"/>
      <p:bldP spid="21" grpId="0" animBg="1"/>
      <p:bldP spid="22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09728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2898" y="457200"/>
            <a:ext cx="82670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نتعلم الآن معاني الكلمات الصعبة  مع تكوين الجمل في الدرس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29600" y="1905000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الكون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20700" y="1100796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العالم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191500" y="4800600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الروح</a:t>
            </a:r>
            <a:endParaRPr lang="en-US" sz="28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4038600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النفس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2" y="1062036"/>
            <a:ext cx="2539998" cy="2595564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1" y="1066800"/>
            <a:ext cx="2438398" cy="25908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3962400"/>
            <a:ext cx="2539998" cy="25908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3962400"/>
            <a:ext cx="2438400" cy="25908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533400" y="2023404"/>
            <a:ext cx="2209800" cy="163419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خلق الله الكون وما فيها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33400" y="4953000"/>
            <a:ext cx="2209800" cy="16002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خلق الله الروح للإنسان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428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6200"/>
            <a:ext cx="109728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9804" y="457200"/>
            <a:ext cx="8153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نتعلم الآن معاني الكلمات الصعبة </a:t>
            </a:r>
            <a:r>
              <a:rPr lang="ar-M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مع تكوين الجمل</a:t>
            </a:r>
            <a:r>
              <a:rPr lang="ar-M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في الدرس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91500" y="4800600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صحائف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33400" y="4024532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أسفار/ جرائد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2" y="3962400"/>
            <a:ext cx="2531531" cy="25908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3962400"/>
            <a:ext cx="2438400" cy="25908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8229600" y="1905000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شعار</a:t>
            </a:r>
            <a:endParaRPr lang="en-US" sz="28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33400" y="1128932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علامة / رمز</a:t>
            </a:r>
            <a:endParaRPr lang="en-US" sz="28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66800"/>
            <a:ext cx="2556933" cy="25908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062036"/>
            <a:ext cx="2438400" cy="2595564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533400" y="2057400"/>
            <a:ext cx="2209800" cy="16002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شعار بنغلاديش مكون بلون الأحمر والأخضر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3400" y="4961208"/>
            <a:ext cx="2209800" cy="1591992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صحيفة اتفاق من أقدم الصحائف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79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  <p:bldP spid="2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6200"/>
            <a:ext cx="109728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1188" y="6564924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 err="1">
                <a:solidFill>
                  <a:srgbClr val="2B0AB6"/>
                </a:solidFill>
              </a:rPr>
              <a:t>md.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Masudul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alam</a:t>
            </a:r>
            <a:r>
              <a:rPr lang="en-US" b="1" dirty="0">
                <a:solidFill>
                  <a:srgbClr val="2B0AB6"/>
                </a:solidFill>
              </a:rPr>
              <a:t>. </a:t>
            </a:r>
            <a:r>
              <a:rPr lang="en-US" b="1" dirty="0" err="1">
                <a:solidFill>
                  <a:srgbClr val="2B0AB6"/>
                </a:solidFill>
              </a:rPr>
              <a:t>Sarangpur</a:t>
            </a:r>
            <a:r>
              <a:rPr lang="en-US" b="1" dirty="0">
                <a:solidFill>
                  <a:srgbClr val="2B0AB6"/>
                </a:solidFill>
              </a:rPr>
              <a:t> </a:t>
            </a:r>
            <a:r>
              <a:rPr lang="en-US" b="1" dirty="0" err="1">
                <a:solidFill>
                  <a:srgbClr val="2B0AB6"/>
                </a:solidFill>
              </a:rPr>
              <a:t>dakhil</a:t>
            </a:r>
            <a:r>
              <a:rPr lang="en-US" b="1" dirty="0">
                <a:solidFill>
                  <a:srgbClr val="2B0AB6"/>
                </a:solidFill>
              </a:rPr>
              <a:t> madrasa. </a:t>
            </a:r>
            <a:r>
              <a:rPr lang="en-US" b="1" dirty="0" err="1">
                <a:solidFill>
                  <a:srgbClr val="2B0AB6"/>
                </a:solidFill>
              </a:rPr>
              <a:t>Paba</a:t>
            </a:r>
            <a:r>
              <a:rPr lang="en-US" b="1" dirty="0">
                <a:solidFill>
                  <a:srgbClr val="2B0AB6"/>
                </a:solidFill>
              </a:rPr>
              <a:t>. rajshahI.01550017950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5811" y="457200"/>
            <a:ext cx="900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</a:t>
            </a:r>
            <a:r>
              <a:rPr lang="ar-M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الآن معاني الكلمات الصعبة مع تكوين الجمل في الدرس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229600" y="4800600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أضحى</a:t>
            </a:r>
            <a:endParaRPr lang="en-US" sz="28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533400" y="4010464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أصبح</a:t>
            </a:r>
            <a:endParaRPr lang="en-US" sz="280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1" y="3962400"/>
            <a:ext cx="2514599" cy="25908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79" y="3962400"/>
            <a:ext cx="2466975" cy="25908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ounded Rectangle 32"/>
          <p:cNvSpPr/>
          <p:nvPr/>
        </p:nvSpPr>
        <p:spPr>
          <a:xfrm>
            <a:off x="8204200" y="1968501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صدى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33400" y="1205132"/>
            <a:ext cx="2209800" cy="7620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رجع الصدى</a:t>
            </a:r>
            <a:endParaRPr lang="en-US" sz="28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04" y="1143001"/>
            <a:ext cx="2438496" cy="25781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143000"/>
            <a:ext cx="2531533" cy="25654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533400" y="2133600"/>
            <a:ext cx="2209800" cy="15748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كان الأعداء يخافون من صدى المسلمين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33400" y="4953000"/>
            <a:ext cx="2209800" cy="16002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أضحى الإسلام لنا دينا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306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6253</TotalTime>
  <Words>1109</Words>
  <Application>Microsoft Office PowerPoint</Application>
  <PresentationFormat>Custom</PresentationFormat>
  <Paragraphs>284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Alim</dc:creator>
  <cp:lastModifiedBy>User</cp:lastModifiedBy>
  <cp:revision>1711</cp:revision>
  <dcterms:created xsi:type="dcterms:W3CDTF">2006-08-16T00:00:00Z</dcterms:created>
  <dcterms:modified xsi:type="dcterms:W3CDTF">2020-06-26T19:55:06Z</dcterms:modified>
</cp:coreProperties>
</file>