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8" r:id="rId2"/>
    <p:sldId id="270" r:id="rId3"/>
    <p:sldId id="260" r:id="rId4"/>
    <p:sldId id="271" r:id="rId5"/>
    <p:sldId id="261" r:id="rId6"/>
    <p:sldId id="272" r:id="rId7"/>
    <p:sldId id="262" r:id="rId8"/>
    <p:sldId id="280" r:id="rId9"/>
    <p:sldId id="281" r:id="rId10"/>
    <p:sldId id="274" r:id="rId11"/>
    <p:sldId id="276"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277E13-C2DC-42C0-8806-4C8433D7BD67}" type="datetimeFigureOut">
              <a:rPr lang="en-US" smtClean="0"/>
              <a:t>6/23/2020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F0EAF-BB3B-4A12-BF53-8CC8F37CE693}" type="slidenum">
              <a:rPr lang="en-US" smtClean="0"/>
              <a:t>‹#›</a:t>
            </a:fld>
            <a:endParaRPr lang="en-US" dirty="0"/>
          </a:p>
        </p:txBody>
      </p:sp>
    </p:spTree>
    <p:extLst>
      <p:ext uri="{BB962C8B-B14F-4D97-AF65-F5344CB8AC3E}">
        <p14:creationId xmlns:p14="http://schemas.microsoft.com/office/powerpoint/2010/main" val="74416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F0EAF-BB3B-4A12-BF53-8CC8F37CE693}" type="slidenum">
              <a:rPr lang="en-US" smtClean="0"/>
              <a:t>1</a:t>
            </a:fld>
            <a:endParaRPr lang="en-US" dirty="0"/>
          </a:p>
        </p:txBody>
      </p:sp>
    </p:spTree>
    <p:extLst>
      <p:ext uri="{BB962C8B-B14F-4D97-AF65-F5344CB8AC3E}">
        <p14:creationId xmlns:p14="http://schemas.microsoft.com/office/powerpoint/2010/main" val="353632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F9148-BDA5-426F-A9FF-5DEC902CE02D}" type="datetimeFigureOut">
              <a:rPr lang="en-US" smtClean="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EBEDD1-9645-42B6-B96A-14581688A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F9148-BDA5-426F-A9FF-5DEC902CE02D}" type="datetimeFigureOut">
              <a:rPr lang="en-US" smtClean="0"/>
              <a:pPr/>
              <a:t>6/23/2020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BEDD1-9645-42B6-B96A-14581688A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0"/>
            <a:ext cx="9144000" cy="6858000"/>
            <a:chOff x="0" y="0"/>
            <a:chExt cx="9144000" cy="6858000"/>
          </a:xfrm>
        </p:grpSpPr>
        <p:sp>
          <p:nvSpPr>
            <p:cNvPr id="6" name="Rectangle 5"/>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639295" y="166989"/>
              <a:ext cx="6172200" cy="1569660"/>
            </a:xfrm>
            <a:prstGeom prst="rect">
              <a:avLst/>
            </a:prstGeom>
            <a:solidFill>
              <a:srgbClr val="0070C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rPr>
                <a:t>ফু লে ল</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endParaRPr>
            </a:p>
          </p:txBody>
        </p:sp>
      </p:grpSp>
      <p:grpSp>
        <p:nvGrpSpPr>
          <p:cNvPr id="12" name="Group 11"/>
          <p:cNvGrpSpPr/>
          <p:nvPr/>
        </p:nvGrpSpPr>
        <p:grpSpPr>
          <a:xfrm>
            <a:off x="436406" y="154639"/>
            <a:ext cx="8541339" cy="6555641"/>
            <a:chOff x="422551" y="154639"/>
            <a:chExt cx="8541339" cy="655564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690" y="1828800"/>
              <a:ext cx="6172200" cy="4856020"/>
            </a:xfrm>
            <a:prstGeom prst="rect">
              <a:avLst/>
            </a:prstGeom>
          </p:spPr>
        </p:pic>
        <p:sp>
          <p:nvSpPr>
            <p:cNvPr id="11" name="Rectangle 10"/>
            <p:cNvSpPr/>
            <p:nvPr/>
          </p:nvSpPr>
          <p:spPr>
            <a:xfrm rot="5400000">
              <a:off x="-1747274" y="2324464"/>
              <a:ext cx="6555641" cy="2215991"/>
            </a:xfrm>
            <a:prstGeom prst="rect">
              <a:avLst/>
            </a:prstGeom>
            <a:solidFill>
              <a:srgbClr val="0070C0"/>
            </a:solidFill>
          </p:spPr>
          <p:txBody>
            <a:bodyPr vert="vert270"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bn-BD"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endParaRPr>
            </a:p>
            <a:p>
              <a:pPr algn="ctr"/>
              <a:r>
                <a:rPr lang="bn-BD"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rPr>
                <a:t>স</a:t>
              </a:r>
            </a:p>
            <a:p>
              <a:pPr algn="ctr"/>
              <a:r>
                <a:rPr lang="bn-BD"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rPr>
                <a:t>ক</a:t>
              </a:r>
            </a:p>
            <a:p>
              <a:pPr algn="ctr"/>
              <a:r>
                <a:rPr lang="bn-BD"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rPr>
                <a:t>ল</a:t>
              </a:r>
            </a:p>
            <a:p>
              <a:pPr algn="ctr"/>
              <a:r>
                <a:rPr lang="bn-BD"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rPr>
                <a:t>কে</a:t>
              </a:r>
            </a:p>
            <a:p>
              <a:pPr algn="ct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endParaRPr>
            </a:p>
          </p:txBody>
        </p:sp>
      </p:grpSp>
      <p:sp>
        <p:nvSpPr>
          <p:cNvPr id="13" name="Rectangle 12"/>
          <p:cNvSpPr/>
          <p:nvPr/>
        </p:nvSpPr>
        <p:spPr>
          <a:xfrm>
            <a:off x="3200400" y="2514600"/>
            <a:ext cx="5626861" cy="2215991"/>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none" lIns="91440" tIns="45720" rIns="91440" bIns="45720">
            <a:spAutoFit/>
          </a:bodyPr>
          <a:lstStyle/>
          <a:p>
            <a:pPr algn="ctr"/>
            <a:r>
              <a:rPr lang="bn-BD" sz="1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শুভেচ্ছা</a:t>
            </a:r>
            <a:endParaRPr lang="en-US" sz="13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500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1796" y="228600"/>
            <a:ext cx="3398004" cy="762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NikoshBAN" panose="02000000000000000000" pitchFamily="2" charset="0"/>
                <a:cs typeface="NikoshBAN" panose="02000000000000000000" pitchFamily="2" charset="0"/>
              </a:rPr>
              <a:t>মূল্যায়ণ</a:t>
            </a:r>
            <a:endParaRPr lang="en-US" sz="4800" dirty="0">
              <a:latin typeface="NikoshBAN" panose="02000000000000000000" pitchFamily="2" charset="0"/>
              <a:cs typeface="NikoshBAN" panose="02000000000000000000" pitchFamily="2" charset="0"/>
            </a:endParaRPr>
          </a:p>
        </p:txBody>
      </p:sp>
      <p:sp>
        <p:nvSpPr>
          <p:cNvPr id="2" name="Rectangle 1"/>
          <p:cNvSpPr/>
          <p:nvPr/>
        </p:nvSpPr>
        <p:spPr>
          <a:xfrm>
            <a:off x="1676400" y="1443232"/>
            <a:ext cx="7050328" cy="523220"/>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dirty="0">
                <a:latin typeface="Shonar Bangla" pitchFamily="34" charset="0"/>
                <a:cs typeface="Shonar Bangla" pitchFamily="34" charset="0"/>
              </a:rPr>
              <a:t>১। </a:t>
            </a:r>
            <a:r>
              <a:rPr lang="bn-BD" sz="2800" dirty="0">
                <a:latin typeface="NikoshBAN" panose="02000000000000000000" pitchFamily="2" charset="0"/>
                <a:cs typeface="NikoshBAN" panose="02000000000000000000" pitchFamily="2" charset="0"/>
              </a:rPr>
              <a:t>মহীসোপান কত ডিগ্রী কোণে সমুদ্র তলদেশে নিমজ্জিত থাকে</a:t>
            </a:r>
            <a:r>
              <a:rPr lang="en-US" sz="2800" dirty="0">
                <a:latin typeface="Shonar Bangla" pitchFamily="34" charset="0"/>
                <a:cs typeface="Shonar Bangla" pitchFamily="34" charset="0"/>
                <a:sym typeface="Symbol"/>
              </a:rPr>
              <a:t></a:t>
            </a:r>
            <a:endParaRPr lang="en-US" sz="2800" dirty="0">
              <a:latin typeface="Shonar Bangla" pitchFamily="34" charset="0"/>
              <a:cs typeface="Shonar Bangla" pitchFamily="34" charset="0"/>
            </a:endParaRPr>
          </a:p>
        </p:txBody>
      </p:sp>
      <p:sp>
        <p:nvSpPr>
          <p:cNvPr id="5" name="Rectangle 4"/>
          <p:cNvSpPr/>
          <p:nvPr/>
        </p:nvSpPr>
        <p:spPr>
          <a:xfrm>
            <a:off x="1676400" y="3048000"/>
            <a:ext cx="4655442" cy="584775"/>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bn-BD" sz="3200" dirty="0" smtClean="0">
                <a:latin typeface="NikoshBAN" panose="02000000000000000000" pitchFamily="2" charset="0"/>
                <a:cs typeface="NikoshBAN" panose="02000000000000000000" pitchFamily="2" charset="0"/>
                <a:sym typeface="Symbol"/>
              </a:rPr>
              <a:t>২। মহীঢালের গভীরতা  কত মিটার</a:t>
            </a:r>
            <a:r>
              <a:rPr lang="en-US" sz="3200" dirty="0" smtClean="0">
                <a:latin typeface="NikoshBAN" panose="02000000000000000000" pitchFamily="2" charset="0"/>
                <a:cs typeface="NikoshBAN" panose="02000000000000000000" pitchFamily="2" charset="0"/>
                <a:sym typeface="Symbol"/>
              </a:rPr>
              <a:t></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1676400" y="4800600"/>
            <a:ext cx="5407249" cy="584775"/>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bn-BD" sz="3200" dirty="0" smtClean="0">
                <a:latin typeface="NikoshBAN" panose="02000000000000000000" pitchFamily="2" charset="0"/>
                <a:cs typeface="NikoshBAN" panose="02000000000000000000" pitchFamily="2" charset="0"/>
                <a:sym typeface="Symbol"/>
              </a:rPr>
              <a:t>৩। সমুদ্র তলদেশের ভূমিরূপ</a:t>
            </a:r>
            <a:r>
              <a:rPr lang="en-US" sz="3200" dirty="0" smtClean="0">
                <a:latin typeface="NikoshBAN" panose="02000000000000000000" pitchFamily="2" charset="0"/>
                <a:cs typeface="NikoshBAN" panose="02000000000000000000" pitchFamily="2" charset="0"/>
                <a:sym typeface="Symbol"/>
              </a:rPr>
              <a:t> </a:t>
            </a:r>
            <a:r>
              <a:rPr lang="bn-BD" sz="3200" dirty="0" smtClean="0">
                <a:latin typeface="NikoshBAN" panose="02000000000000000000" pitchFamily="2" charset="0"/>
                <a:cs typeface="NikoshBAN" panose="02000000000000000000" pitchFamily="2" charset="0"/>
                <a:sym typeface="Symbol"/>
              </a:rPr>
              <a:t> কত ধরণের</a:t>
            </a:r>
            <a:r>
              <a:rPr lang="en-US" sz="3200" dirty="0" smtClean="0">
                <a:latin typeface="NikoshBAN" panose="02000000000000000000" pitchFamily="2" charset="0"/>
                <a:cs typeface="NikoshBAN" panose="02000000000000000000" pitchFamily="2" charset="0"/>
                <a:sym typeface="Symbol"/>
              </a:rPr>
              <a:t></a:t>
            </a:r>
            <a:endParaRPr lang="en-US" sz="3200" dirty="0">
              <a:latin typeface="NikoshBAN" panose="02000000000000000000" pitchFamily="2" charset="0"/>
              <a:cs typeface="NikoshBAN" panose="02000000000000000000" pitchFamily="2" charset="0"/>
            </a:endParaRPr>
          </a:p>
        </p:txBody>
      </p:sp>
      <p:grpSp>
        <p:nvGrpSpPr>
          <p:cNvPr id="7" name="Group 6"/>
          <p:cNvGrpSpPr/>
          <p:nvPr/>
        </p:nvGrpSpPr>
        <p:grpSpPr>
          <a:xfrm>
            <a:off x="304800" y="1371600"/>
            <a:ext cx="1142999" cy="584775"/>
            <a:chOff x="381000" y="2937839"/>
            <a:chExt cx="1142999" cy="584775"/>
          </a:xfrm>
          <a:scene3d>
            <a:camera prst="orthographicFront">
              <a:rot lat="0" lon="0" rev="0"/>
            </a:camera>
            <a:lightRig rig="chilly" dir="t">
              <a:rot lat="0" lon="0" rev="18480000"/>
            </a:lightRig>
          </a:scene3d>
        </p:grpSpPr>
        <p:grpSp>
          <p:nvGrpSpPr>
            <p:cNvPr id="8" name="Group 7"/>
            <p:cNvGrpSpPr/>
            <p:nvPr/>
          </p:nvGrpSpPr>
          <p:grpSpPr>
            <a:xfrm>
              <a:off x="381000" y="2937839"/>
              <a:ext cx="1142999" cy="584775"/>
              <a:chOff x="381000" y="2937839"/>
              <a:chExt cx="1142999" cy="584775"/>
            </a:xfrm>
          </p:grpSpPr>
          <p:sp>
            <p:nvSpPr>
              <p:cNvPr id="10" name="Flowchart: Alternate Process 9"/>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11" name="Flowchart: Decision 10"/>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9" name="Rectangle 8"/>
            <p:cNvSpPr/>
            <p:nvPr/>
          </p:nvSpPr>
          <p:spPr>
            <a:xfrm>
              <a:off x="478975" y="3075698"/>
              <a:ext cx="960135" cy="307777"/>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400" b="1" dirty="0" smtClean="0">
                  <a:ln w="11430"/>
                  <a:effectLst>
                    <a:outerShdw blurRad="50800" dist="39000" dir="5460000" algn="tl">
                      <a:srgbClr val="000000">
                        <a:alpha val="38000"/>
                      </a:srgbClr>
                    </a:outerShdw>
                  </a:effectLst>
                </a:rPr>
                <a:t>Questioon</a:t>
              </a:r>
              <a:endParaRPr lang="en-US" sz="1600" b="1" cap="none" spc="0" dirty="0">
                <a:ln w="11430"/>
                <a:effectLst>
                  <a:outerShdw blurRad="50800" dist="39000" dir="5460000" algn="tl">
                    <a:srgbClr val="000000">
                      <a:alpha val="38000"/>
                    </a:srgbClr>
                  </a:outerShdw>
                </a:effectLst>
              </a:endParaRPr>
            </a:p>
          </p:txBody>
        </p:sp>
      </p:grpSp>
      <p:grpSp>
        <p:nvGrpSpPr>
          <p:cNvPr id="12" name="Group 11"/>
          <p:cNvGrpSpPr/>
          <p:nvPr/>
        </p:nvGrpSpPr>
        <p:grpSpPr>
          <a:xfrm>
            <a:off x="304800" y="3062645"/>
            <a:ext cx="1142999" cy="584775"/>
            <a:chOff x="381000" y="2937839"/>
            <a:chExt cx="1142999" cy="584775"/>
          </a:xfrm>
          <a:scene3d>
            <a:camera prst="orthographicFront">
              <a:rot lat="0" lon="0" rev="0"/>
            </a:camera>
            <a:lightRig rig="chilly" dir="t">
              <a:rot lat="0" lon="0" rev="18480000"/>
            </a:lightRig>
          </a:scene3d>
        </p:grpSpPr>
        <p:grpSp>
          <p:nvGrpSpPr>
            <p:cNvPr id="13" name="Group 12"/>
            <p:cNvGrpSpPr/>
            <p:nvPr/>
          </p:nvGrpSpPr>
          <p:grpSpPr>
            <a:xfrm>
              <a:off x="381000" y="2937839"/>
              <a:ext cx="1142999" cy="584775"/>
              <a:chOff x="381000" y="2937839"/>
              <a:chExt cx="1142999" cy="584775"/>
            </a:xfrm>
          </p:grpSpPr>
          <p:sp>
            <p:nvSpPr>
              <p:cNvPr id="15" name="Flowchart: Alternate Process 14"/>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16" name="Flowchart: Decision 15"/>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4" name="Rectangle 13"/>
            <p:cNvSpPr/>
            <p:nvPr/>
          </p:nvSpPr>
          <p:spPr>
            <a:xfrm>
              <a:off x="478973" y="3075698"/>
              <a:ext cx="960135" cy="307777"/>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Questioon</a:t>
              </a:r>
              <a:endParaRPr lang="en-US" sz="1600" b="1" cap="none" spc="0" dirty="0">
                <a:ln w="11430"/>
                <a:effectLst>
                  <a:outerShdw blurRad="50800" dist="39000" dir="5460000" algn="tl">
                    <a:srgbClr val="000000">
                      <a:alpha val="38000"/>
                    </a:srgbClr>
                  </a:outerShdw>
                </a:effectLst>
              </a:endParaRPr>
            </a:p>
          </p:txBody>
        </p:sp>
      </p:grpSp>
      <p:grpSp>
        <p:nvGrpSpPr>
          <p:cNvPr id="17" name="Group 16"/>
          <p:cNvGrpSpPr/>
          <p:nvPr/>
        </p:nvGrpSpPr>
        <p:grpSpPr>
          <a:xfrm>
            <a:off x="304800" y="4815245"/>
            <a:ext cx="1142999" cy="584775"/>
            <a:chOff x="381000" y="2937839"/>
            <a:chExt cx="1142999" cy="584775"/>
          </a:xfrm>
          <a:scene3d>
            <a:camera prst="orthographicFront">
              <a:rot lat="0" lon="0" rev="0"/>
            </a:camera>
            <a:lightRig rig="chilly" dir="t">
              <a:rot lat="0" lon="0" rev="18480000"/>
            </a:lightRig>
          </a:scene3d>
        </p:grpSpPr>
        <p:grpSp>
          <p:nvGrpSpPr>
            <p:cNvPr id="18" name="Group 17"/>
            <p:cNvGrpSpPr/>
            <p:nvPr/>
          </p:nvGrpSpPr>
          <p:grpSpPr>
            <a:xfrm>
              <a:off x="381000" y="2937839"/>
              <a:ext cx="1142999" cy="584775"/>
              <a:chOff x="381000" y="2937839"/>
              <a:chExt cx="1142999" cy="584775"/>
            </a:xfrm>
          </p:grpSpPr>
          <p:sp>
            <p:nvSpPr>
              <p:cNvPr id="20" name="Flowchart: Alternate Process 19"/>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1" name="Flowchart: Decision 20"/>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9" name="Rectangle 18"/>
            <p:cNvSpPr/>
            <p:nvPr/>
          </p:nvSpPr>
          <p:spPr>
            <a:xfrm>
              <a:off x="478973" y="3075698"/>
              <a:ext cx="960135" cy="307777"/>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Questioon</a:t>
              </a:r>
              <a:endParaRPr lang="en-US" sz="1600" b="1" cap="none" spc="0" dirty="0">
                <a:ln w="11430"/>
                <a:effectLst>
                  <a:outerShdw blurRad="50800" dist="39000" dir="5460000" algn="tl">
                    <a:srgbClr val="000000">
                      <a:alpha val="38000"/>
                    </a:srgbClr>
                  </a:outerShdw>
                </a:effectLst>
              </a:endParaRPr>
            </a:p>
          </p:txBody>
        </p:sp>
      </p:grpSp>
      <p:grpSp>
        <p:nvGrpSpPr>
          <p:cNvPr id="22" name="Group 21"/>
          <p:cNvGrpSpPr/>
          <p:nvPr/>
        </p:nvGrpSpPr>
        <p:grpSpPr>
          <a:xfrm>
            <a:off x="304800" y="2209800"/>
            <a:ext cx="1142999" cy="584775"/>
            <a:chOff x="381000" y="2937839"/>
            <a:chExt cx="1142999" cy="584775"/>
          </a:xfrm>
          <a:solidFill>
            <a:srgbClr val="FF0000"/>
          </a:solidFill>
          <a:scene3d>
            <a:camera prst="orthographicFront">
              <a:rot lat="0" lon="0" rev="0"/>
            </a:camera>
            <a:lightRig rig="chilly" dir="t">
              <a:rot lat="0" lon="0" rev="18480000"/>
            </a:lightRig>
          </a:scene3d>
        </p:grpSpPr>
        <p:grpSp>
          <p:nvGrpSpPr>
            <p:cNvPr id="23" name="Group 22"/>
            <p:cNvGrpSpPr/>
            <p:nvPr/>
          </p:nvGrpSpPr>
          <p:grpSpPr>
            <a:xfrm>
              <a:off x="381000" y="2937839"/>
              <a:ext cx="1142999" cy="584775"/>
              <a:chOff x="381000" y="2937839"/>
              <a:chExt cx="1142999" cy="584775"/>
            </a:xfrm>
            <a:grpFill/>
          </p:grpSpPr>
          <p:sp>
            <p:nvSpPr>
              <p:cNvPr id="25" name="Flowchart: Alternate Process 24"/>
              <p:cNvSpPr/>
              <p:nvPr/>
            </p:nvSpPr>
            <p:spPr>
              <a:xfrm>
                <a:off x="381000" y="2937839"/>
                <a:ext cx="1142999" cy="584775"/>
              </a:xfrm>
              <a:prstGeom prst="flowChartAlternateProcess">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6" name="Flowchart: Decision 25"/>
              <p:cNvSpPr/>
              <p:nvPr/>
            </p:nvSpPr>
            <p:spPr>
              <a:xfrm>
                <a:off x="381000" y="3060174"/>
                <a:ext cx="1142999" cy="368826"/>
              </a:xfrm>
              <a:prstGeom prst="flowChartDecision">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4" name="Rectangle 23"/>
            <p:cNvSpPr/>
            <p:nvPr/>
          </p:nvSpPr>
          <p:spPr>
            <a:xfrm>
              <a:off x="545017" y="3075698"/>
              <a:ext cx="828048" cy="338554"/>
            </a:xfrm>
            <a:prstGeom prst="rect">
              <a:avLst/>
            </a:prstGeom>
            <a:grp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dirty="0" smtClean="0">
                  <a:ln w="11430"/>
                  <a:effectLst>
                    <a:outerShdw blurRad="50800" dist="39000" dir="5460000" algn="tl">
                      <a:srgbClr val="000000">
                        <a:alpha val="38000"/>
                      </a:srgbClr>
                    </a:outerShdw>
                  </a:effectLst>
                </a:rPr>
                <a:t>Answer</a:t>
              </a:r>
              <a:endParaRPr lang="en-US" sz="1600" b="1" cap="none" spc="0" dirty="0">
                <a:ln w="11430"/>
                <a:effectLst>
                  <a:outerShdw blurRad="50800" dist="39000" dir="5460000" algn="tl">
                    <a:srgbClr val="000000">
                      <a:alpha val="38000"/>
                    </a:srgbClr>
                  </a:outerShdw>
                </a:effectLst>
              </a:endParaRPr>
            </a:p>
          </p:txBody>
        </p:sp>
      </p:grpSp>
      <p:grpSp>
        <p:nvGrpSpPr>
          <p:cNvPr id="27" name="Group 26"/>
          <p:cNvGrpSpPr/>
          <p:nvPr/>
        </p:nvGrpSpPr>
        <p:grpSpPr>
          <a:xfrm>
            <a:off x="304800" y="3886200"/>
            <a:ext cx="1142999" cy="584775"/>
            <a:chOff x="381000" y="2937839"/>
            <a:chExt cx="1142999" cy="584775"/>
          </a:xfrm>
          <a:solidFill>
            <a:srgbClr val="FF0000"/>
          </a:solidFill>
          <a:scene3d>
            <a:camera prst="orthographicFront">
              <a:rot lat="0" lon="0" rev="0"/>
            </a:camera>
            <a:lightRig rig="chilly" dir="t">
              <a:rot lat="0" lon="0" rev="18480000"/>
            </a:lightRig>
          </a:scene3d>
        </p:grpSpPr>
        <p:grpSp>
          <p:nvGrpSpPr>
            <p:cNvPr id="28" name="Group 27"/>
            <p:cNvGrpSpPr/>
            <p:nvPr/>
          </p:nvGrpSpPr>
          <p:grpSpPr>
            <a:xfrm>
              <a:off x="381000" y="2937839"/>
              <a:ext cx="1142999" cy="584775"/>
              <a:chOff x="381000" y="2937839"/>
              <a:chExt cx="1142999" cy="584775"/>
            </a:xfrm>
            <a:grpFill/>
          </p:grpSpPr>
          <p:sp>
            <p:nvSpPr>
              <p:cNvPr id="30" name="Flowchart: Alternate Process 29"/>
              <p:cNvSpPr/>
              <p:nvPr/>
            </p:nvSpPr>
            <p:spPr>
              <a:xfrm>
                <a:off x="381000" y="2937839"/>
                <a:ext cx="1142999" cy="584775"/>
              </a:xfrm>
              <a:prstGeom prst="flowChartAlternateProcess">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1" name="Flowchart: Decision 30"/>
              <p:cNvSpPr/>
              <p:nvPr/>
            </p:nvSpPr>
            <p:spPr>
              <a:xfrm>
                <a:off x="381000" y="3060174"/>
                <a:ext cx="1142999" cy="368826"/>
              </a:xfrm>
              <a:prstGeom prst="flowChartDecision">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9" name="Rectangle 28"/>
            <p:cNvSpPr/>
            <p:nvPr/>
          </p:nvSpPr>
          <p:spPr>
            <a:xfrm>
              <a:off x="545017" y="3075698"/>
              <a:ext cx="828048" cy="338554"/>
            </a:xfrm>
            <a:prstGeom prst="rect">
              <a:avLst/>
            </a:prstGeom>
            <a:grp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dirty="0" smtClean="0">
                  <a:ln w="11430"/>
                  <a:effectLst>
                    <a:outerShdw blurRad="50800" dist="39000" dir="5460000" algn="tl">
                      <a:srgbClr val="000000">
                        <a:alpha val="38000"/>
                      </a:srgbClr>
                    </a:outerShdw>
                  </a:effectLst>
                </a:rPr>
                <a:t>Answer</a:t>
              </a:r>
              <a:endParaRPr lang="en-US" sz="1600" b="1" cap="none" spc="0" dirty="0">
                <a:ln w="11430"/>
                <a:effectLst>
                  <a:outerShdw blurRad="50800" dist="39000" dir="5460000" algn="tl">
                    <a:srgbClr val="000000">
                      <a:alpha val="38000"/>
                    </a:srgbClr>
                  </a:outerShdw>
                </a:effectLst>
              </a:endParaRPr>
            </a:p>
          </p:txBody>
        </p:sp>
      </p:grpSp>
      <p:grpSp>
        <p:nvGrpSpPr>
          <p:cNvPr id="32" name="Group 31"/>
          <p:cNvGrpSpPr/>
          <p:nvPr/>
        </p:nvGrpSpPr>
        <p:grpSpPr>
          <a:xfrm>
            <a:off x="304801" y="5739825"/>
            <a:ext cx="1142999" cy="584775"/>
            <a:chOff x="381000" y="2937839"/>
            <a:chExt cx="1142999" cy="584775"/>
          </a:xfrm>
          <a:solidFill>
            <a:srgbClr val="FF0000"/>
          </a:solidFill>
          <a:scene3d>
            <a:camera prst="orthographicFront">
              <a:rot lat="0" lon="0" rev="0"/>
            </a:camera>
            <a:lightRig rig="chilly" dir="t">
              <a:rot lat="0" lon="0" rev="18480000"/>
            </a:lightRig>
          </a:scene3d>
        </p:grpSpPr>
        <p:grpSp>
          <p:nvGrpSpPr>
            <p:cNvPr id="33" name="Group 32"/>
            <p:cNvGrpSpPr/>
            <p:nvPr/>
          </p:nvGrpSpPr>
          <p:grpSpPr>
            <a:xfrm>
              <a:off x="381000" y="2937839"/>
              <a:ext cx="1142999" cy="584775"/>
              <a:chOff x="381000" y="2937839"/>
              <a:chExt cx="1142999" cy="584775"/>
            </a:xfrm>
            <a:grpFill/>
          </p:grpSpPr>
          <p:sp>
            <p:nvSpPr>
              <p:cNvPr id="35" name="Flowchart: Alternate Process 34"/>
              <p:cNvSpPr/>
              <p:nvPr/>
            </p:nvSpPr>
            <p:spPr>
              <a:xfrm>
                <a:off x="381000" y="2937839"/>
                <a:ext cx="1142999" cy="584775"/>
              </a:xfrm>
              <a:prstGeom prst="flowChartAlternateProcess">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6" name="Flowchart: Decision 35"/>
              <p:cNvSpPr/>
              <p:nvPr/>
            </p:nvSpPr>
            <p:spPr>
              <a:xfrm>
                <a:off x="381000" y="3060174"/>
                <a:ext cx="1142999" cy="368826"/>
              </a:xfrm>
              <a:prstGeom prst="flowChartDecision">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34" name="Rectangle 33"/>
            <p:cNvSpPr/>
            <p:nvPr/>
          </p:nvSpPr>
          <p:spPr>
            <a:xfrm>
              <a:off x="545017" y="3075698"/>
              <a:ext cx="828048" cy="338554"/>
            </a:xfrm>
            <a:prstGeom prst="rect">
              <a:avLst/>
            </a:prstGeom>
            <a:grp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dirty="0" smtClean="0">
                  <a:ln w="11430"/>
                  <a:effectLst>
                    <a:outerShdw blurRad="50800" dist="39000" dir="5460000" algn="tl">
                      <a:srgbClr val="000000">
                        <a:alpha val="38000"/>
                      </a:srgbClr>
                    </a:outerShdw>
                  </a:effectLst>
                </a:rPr>
                <a:t>Answer</a:t>
              </a:r>
              <a:endParaRPr lang="en-US" sz="1600" b="1" cap="none" spc="0" dirty="0">
                <a:ln w="11430"/>
                <a:effectLst>
                  <a:outerShdw blurRad="50800" dist="39000" dir="5460000" algn="tl">
                    <a:srgbClr val="000000">
                      <a:alpha val="38000"/>
                    </a:srgbClr>
                  </a:outerShdw>
                </a:effectLst>
              </a:endParaRPr>
            </a:p>
          </p:txBody>
        </p:sp>
      </p:grpSp>
      <p:sp>
        <p:nvSpPr>
          <p:cNvPr id="37" name="Rectangle 36"/>
          <p:cNvSpPr/>
          <p:nvPr/>
        </p:nvSpPr>
        <p:spPr>
          <a:xfrm>
            <a:off x="2362200" y="2209800"/>
            <a:ext cx="1866758" cy="584775"/>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bn-BD" sz="3200" b="1" cap="none" spc="0"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১</a:t>
            </a:r>
            <a:r>
              <a:rPr lang="bn-BD" sz="3200" b="1" cap="none" spc="0" baseline="30000"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০</a:t>
            </a:r>
            <a:r>
              <a:rPr lang="bn-BD" sz="3200" b="1" cap="none" spc="0"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 কোণে।</a:t>
            </a:r>
            <a:endParaRPr lang="en-US" sz="3200" b="1" cap="none" spc="0" baseline="30000"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43" name="Rectangle 42"/>
          <p:cNvSpPr/>
          <p:nvPr/>
        </p:nvSpPr>
        <p:spPr>
          <a:xfrm>
            <a:off x="2286000" y="3834825"/>
            <a:ext cx="3276600" cy="584775"/>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bn-BD" sz="32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২০০-৩০০০ মিটার</a:t>
            </a:r>
            <a:r>
              <a:rPr lang="bn-BD" sz="3200" b="1" cap="none" spc="0"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endParaRPr lang="en-US" sz="3200" b="1" cap="none" spc="0" baseline="30000"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44" name="Rectangle 43"/>
          <p:cNvSpPr/>
          <p:nvPr/>
        </p:nvSpPr>
        <p:spPr>
          <a:xfrm>
            <a:off x="2362200" y="5715000"/>
            <a:ext cx="3276600" cy="584775"/>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bn-BD" sz="32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৫ ধরণের</a:t>
            </a:r>
            <a:r>
              <a:rPr lang="bn-BD" sz="3200" b="1" cap="none" spc="0"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endParaRPr lang="en-US" sz="3200" b="1" cap="none" spc="0" baseline="30000"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outVertical)">
                                      <p:cBhvr>
                                        <p:cTn id="25" dur="2000"/>
                                        <p:tgtEl>
                                          <p:spTgt spid="37"/>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2000"/>
                                        <p:tgtEl>
                                          <p:spTgt spid="43"/>
                                        </p:tgtEl>
                                      </p:cBhvr>
                                    </p:animEffec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2000"/>
                                        <p:tgtEl>
                                          <p:spTgt spid="44"/>
                                        </p:tgtEl>
                                      </p:cBhvr>
                                    </p:animEffect>
                                  </p:childTnLst>
                                </p:cTn>
                              </p:par>
                            </p:childTnLst>
                          </p:cTn>
                        </p:par>
                      </p:childTnLst>
                    </p:cTn>
                  </p:par>
                </p:childTnLst>
              </p:cTn>
              <p:nextCondLst>
                <p:cond evt="onClick" delay="0">
                  <p:tgtEl>
                    <p:spTgt spid="32"/>
                  </p:tgtEl>
                </p:cond>
              </p:nextCondLst>
            </p:seq>
          </p:childTnLst>
        </p:cTn>
      </p:par>
    </p:tnLst>
    <p:bldLst>
      <p:bldP spid="2" grpId="0" animBg="1"/>
      <p:bldP spid="5" grpId="0" animBg="1"/>
      <p:bldP spid="6" grpId="0" animBg="1"/>
      <p:bldP spid="37"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0566" y="587514"/>
            <a:ext cx="2472034" cy="70788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বাড়ির কাজ</a:t>
            </a:r>
            <a:endParaRPr lang="en-US" sz="4000" b="1" cap="none" spc="0"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Snip Same Side Corner Rectangle 2"/>
          <p:cNvSpPr/>
          <p:nvPr/>
        </p:nvSpPr>
        <p:spPr>
          <a:xfrm>
            <a:off x="457200" y="1600200"/>
            <a:ext cx="8229600" cy="4724400"/>
          </a:xfrm>
          <a:prstGeom prst="snip2Same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solidFill>
                  <a:schemeClr val="tx1"/>
                </a:solidFill>
                <a:latin typeface="NikoshBAN" panose="02000000000000000000" pitchFamily="2" charset="0"/>
                <a:cs typeface="NikoshBAN" panose="02000000000000000000" pitchFamily="2" charset="0"/>
              </a:rPr>
              <a:t>আব্দুল্লাহ ও মিহাদ তার বাবার সাথে কক্সবাজার বেড়াতে গেল। সেখানে সমুদ্র সৈকতে নামতেই আব্দুল্লাহ তার বাবাকে জিজ্ঞাস  করলো সৈকতের ঢালু এতো কম কেন? তার বাবা বললেন, সমুদ্র তলদেশের ভূভাগের গঠনের কারণে এমনটা  হয়েছে। মিহাদ হঠাৎ বলে উঠলো আমি শুনেছি সমুদ্রে কিছু দূর গিয়ে খাড়া ঢাল থাকে। এর গভীরতাও  অনেক। </a:t>
            </a:r>
          </a:p>
          <a:p>
            <a:pPr algn="just"/>
            <a:r>
              <a:rPr lang="bn-BD" sz="2800" b="1" dirty="0" smtClean="0">
                <a:solidFill>
                  <a:srgbClr val="C00000"/>
                </a:solidFill>
                <a:latin typeface="NikoshBAN" panose="02000000000000000000" pitchFamily="2" charset="0"/>
                <a:cs typeface="NikoshBAN" panose="02000000000000000000" pitchFamily="2" charset="0"/>
              </a:rPr>
              <a:t>ক) মহীসোপানের উপরের অংশকে কী বলে?</a:t>
            </a:r>
          </a:p>
          <a:p>
            <a:pPr algn="just"/>
            <a:r>
              <a:rPr lang="bn-BD" sz="2800" b="1" dirty="0" smtClean="0">
                <a:solidFill>
                  <a:srgbClr val="C00000"/>
                </a:solidFill>
                <a:latin typeface="NikoshBAN" panose="02000000000000000000" pitchFamily="2" charset="0"/>
                <a:cs typeface="NikoshBAN" panose="02000000000000000000" pitchFamily="2" charset="0"/>
              </a:rPr>
              <a:t>খ) মহীঢাল বন্ধুর প্রকৃতির হয় কেন?</a:t>
            </a:r>
          </a:p>
          <a:p>
            <a:pPr algn="just"/>
            <a:r>
              <a:rPr lang="bn-BD" sz="2800" b="1" dirty="0" smtClean="0">
                <a:solidFill>
                  <a:srgbClr val="C00000"/>
                </a:solidFill>
                <a:latin typeface="NikoshBAN" panose="02000000000000000000" pitchFamily="2" charset="0"/>
                <a:cs typeface="NikoshBAN" panose="02000000000000000000" pitchFamily="2" charset="0"/>
              </a:rPr>
              <a:t>গ) উদ্দিপকে আব্দুল্লাহর  জিজ্ঞাসিত ভূমিরূপটির গুরুত্ব বর্ণনা কর।   </a:t>
            </a:r>
          </a:p>
          <a:p>
            <a:pPr algn="just"/>
            <a:r>
              <a:rPr lang="bn-BD" sz="2800" b="1" dirty="0" smtClean="0">
                <a:solidFill>
                  <a:srgbClr val="C00000"/>
                </a:solidFill>
                <a:latin typeface="NikoshBAN" panose="02000000000000000000" pitchFamily="2" charset="0"/>
                <a:cs typeface="NikoshBAN" panose="02000000000000000000" pitchFamily="2" charset="0"/>
              </a:rPr>
              <a:t>ঘ) উদ্দিপকের  ভূভাগ  দুইটির তুলনামূলক বিশ্লেষণ কর।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95400"/>
            <a:ext cx="7848600" cy="3505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43240" y="2252752"/>
            <a:ext cx="7814960"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rPr>
              <a:t>সকলকে ধন্যবাদ</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81000"/>
            <a:ext cx="2833608" cy="639306"/>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Shonar Bangla" pitchFamily="34" charset="0"/>
              <a:cs typeface="Shonar Bangla" pitchFamily="34" charset="0"/>
            </a:endParaRPr>
          </a:p>
          <a:p>
            <a:pPr algn="ctr"/>
            <a:r>
              <a:rPr lang="en-US" sz="3600" dirty="0" smtClean="0">
                <a:latin typeface="Shonar Bangla" pitchFamily="34" charset="0"/>
                <a:cs typeface="Shonar Bangla" pitchFamily="34" charset="0"/>
              </a:rPr>
              <a:t>শিক্ষক পরিচিতি</a:t>
            </a:r>
            <a:endParaRPr lang="en-US" sz="3600" dirty="0">
              <a:latin typeface="Shonar Bangla" pitchFamily="34" charset="0"/>
              <a:cs typeface="Shonar Bangla" pitchFamily="34" charset="0"/>
            </a:endParaRPr>
          </a:p>
        </p:txBody>
      </p:sp>
      <p:sp>
        <p:nvSpPr>
          <p:cNvPr id="7" name="Rectangle 6"/>
          <p:cNvSpPr/>
          <p:nvPr/>
        </p:nvSpPr>
        <p:spPr>
          <a:xfrm>
            <a:off x="685800" y="1676400"/>
            <a:ext cx="2971800" cy="4267200"/>
          </a:xfrm>
          <a:prstGeom prst="rect">
            <a:avLst/>
          </a:prstGeom>
          <a:blipFill>
            <a:blip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ectangle 7"/>
          <p:cNvSpPr/>
          <p:nvPr/>
        </p:nvSpPr>
        <p:spPr>
          <a:xfrm>
            <a:off x="5472192" y="381000"/>
            <a:ext cx="2833608" cy="639306"/>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Shonar Bangla" pitchFamily="34" charset="0"/>
              <a:cs typeface="Shonar Bangla" pitchFamily="34" charset="0"/>
            </a:endParaRPr>
          </a:p>
          <a:p>
            <a:pPr algn="ctr"/>
            <a:r>
              <a:rPr lang="en-US" sz="3600" dirty="0" smtClean="0">
                <a:latin typeface="Shonar Bangla" pitchFamily="34" charset="0"/>
                <a:cs typeface="Shonar Bangla" pitchFamily="34" charset="0"/>
              </a:rPr>
              <a:t>পাঠ পরিচিতি</a:t>
            </a:r>
            <a:endParaRPr lang="en-US" sz="3600" dirty="0">
              <a:latin typeface="Shonar Bangla" pitchFamily="34" charset="0"/>
              <a:cs typeface="Shonar Bangla" pitchFamily="34" charset="0"/>
            </a:endParaRPr>
          </a:p>
        </p:txBody>
      </p:sp>
      <p:grpSp>
        <p:nvGrpSpPr>
          <p:cNvPr id="2" name="Group 10"/>
          <p:cNvGrpSpPr/>
          <p:nvPr/>
        </p:nvGrpSpPr>
        <p:grpSpPr>
          <a:xfrm>
            <a:off x="5410200" y="1676400"/>
            <a:ext cx="2971800" cy="4267200"/>
            <a:chOff x="5410200" y="1676400"/>
            <a:chExt cx="2971800" cy="4267200"/>
          </a:xfrm>
        </p:grpSpPr>
        <p:sp>
          <p:nvSpPr>
            <p:cNvPr id="9" name="Rectangle 8"/>
            <p:cNvSpPr/>
            <p:nvPr/>
          </p:nvSpPr>
          <p:spPr>
            <a:xfrm>
              <a:off x="5410200" y="1676400"/>
              <a:ext cx="2971800" cy="4267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r>
                <a:rPr lang="en-US" sz="2400" b="1" dirty="0" smtClean="0">
                  <a:solidFill>
                    <a:schemeClr val="tx1"/>
                  </a:solidFill>
                  <a:latin typeface="Shonar Bangla" pitchFamily="34" charset="0"/>
                  <a:cs typeface="Shonar Bangla" pitchFamily="34" charset="0"/>
                </a:rPr>
                <a:t>শ্রে</a:t>
              </a:r>
              <a:r>
                <a:rPr lang="bn-BD" sz="2400" b="1" dirty="0" smtClean="0">
                  <a:solidFill>
                    <a:schemeClr val="tx1"/>
                  </a:solidFill>
                  <a:latin typeface="Shonar Bangla" pitchFamily="34" charset="0"/>
                  <a:cs typeface="Shonar Bangla" pitchFamily="34" charset="0"/>
                </a:rPr>
                <a:t>ণিঃ দশম</a:t>
              </a:r>
              <a:endParaRPr lang="en-US" sz="2400" b="1" dirty="0" smtClean="0">
                <a:solidFill>
                  <a:schemeClr val="tx1"/>
                </a:solidFill>
                <a:latin typeface="Shonar Bangla" pitchFamily="34" charset="0"/>
                <a:cs typeface="Shonar Bangla" pitchFamily="34" charset="0"/>
              </a:endParaRPr>
            </a:p>
            <a:p>
              <a:r>
                <a:rPr lang="en-US" sz="2400" b="1" dirty="0" smtClean="0">
                  <a:solidFill>
                    <a:schemeClr val="tx1"/>
                  </a:solidFill>
                  <a:latin typeface="Shonar Bangla" pitchFamily="34" charset="0"/>
                  <a:cs typeface="Shonar Bangla" pitchFamily="34" charset="0"/>
                </a:rPr>
                <a:t>বিষয়  ভুগোল ও পরিবেশ</a:t>
              </a:r>
            </a:p>
            <a:p>
              <a:r>
                <a:rPr lang="bn-BD" sz="2400" b="1" dirty="0" smtClean="0">
                  <a:solidFill>
                    <a:schemeClr val="tx1"/>
                  </a:solidFill>
                  <a:latin typeface="Shonar Bangla" pitchFamily="34" charset="0"/>
                  <a:cs typeface="Shonar Bangla" pitchFamily="34" charset="0"/>
                </a:rPr>
                <a:t>অধ্যায়ঃ ৬ষ্ঠ (বারিমন্ডল)</a:t>
              </a:r>
              <a:endParaRPr lang="en-US" sz="2400" b="1" dirty="0" smtClean="0">
                <a:solidFill>
                  <a:schemeClr val="tx1"/>
                </a:solidFill>
                <a:latin typeface="Shonar Bangla" pitchFamily="34" charset="0"/>
                <a:cs typeface="Shonar Bangla" pitchFamily="34" charset="0"/>
              </a:endParaRPr>
            </a:p>
            <a:p>
              <a:pPr algn="ctr"/>
              <a:endParaRPr lang="en-US" dirty="0" smtClean="0"/>
            </a:p>
            <a:p>
              <a:pPr algn="ctr"/>
              <a:endParaRPr lang="en-US" sz="1200" dirty="0" smtClean="0"/>
            </a:p>
            <a:p>
              <a:pPr algn="ctr"/>
              <a:endParaRPr lang="en-US" dirty="0" smtClean="0"/>
            </a:p>
            <a:p>
              <a:pPr algn="ctr"/>
              <a:endParaRPr lang="en-US" dirty="0"/>
            </a:p>
          </p:txBody>
        </p:sp>
        <p:sp>
          <p:nvSpPr>
            <p:cNvPr id="4" name="Rectangle 3"/>
            <p:cNvSpPr/>
            <p:nvPr/>
          </p:nvSpPr>
          <p:spPr>
            <a:xfrm>
              <a:off x="5775702" y="1828800"/>
              <a:ext cx="2209800" cy="2667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2000"/>
                                        <p:tgtEl>
                                          <p:spTgt spid="2"/>
                                        </p:tgtEl>
                                      </p:cBhvr>
                                    </p:animEffect>
                                  </p:childTnLst>
                                </p:cTn>
                              </p:par>
                            </p:childTnLst>
                          </p:cTn>
                        </p:par>
                      </p:childTnLst>
                    </p:cTn>
                  </p:par>
                </p:childTnLst>
              </p:cTn>
              <p:nextCondLst>
                <p:cond evt="onClick" delay="0">
                  <p:tgtEl>
                    <p:spTgt spid="8"/>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027471"/>
            <a:ext cx="8229600" cy="4306529"/>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699263" y="2819400"/>
            <a:ext cx="5745484" cy="1015663"/>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BD" sz="6000" b="1" cap="none" spc="0" dirty="0" smtClean="0">
                <a:ln w="1905"/>
                <a:solidFill>
                  <a:srgbClr val="FFFF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সমুদ্র তলদেশের ভূমিরূপ</a:t>
            </a:r>
            <a:endParaRPr lang="en-US" sz="6000" b="1" cap="none" spc="0" dirty="0">
              <a:ln w="1905"/>
              <a:solidFill>
                <a:srgbClr val="FFFF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4" name="Rectangle 3"/>
          <p:cNvSpPr/>
          <p:nvPr/>
        </p:nvSpPr>
        <p:spPr>
          <a:xfrm>
            <a:off x="3505200" y="130314"/>
            <a:ext cx="2108512" cy="707886"/>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চিত্র</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anim calcmode="lin" valueType="num">
                                      <p:cBhvr>
                                        <p:cTn id="10" dur="2000" fill="hold"/>
                                        <p:tgtEl>
                                          <p:spTgt spid="2"/>
                                        </p:tgtEl>
                                        <p:attrNameLst>
                                          <p:attrName>ppt_x</p:attrName>
                                        </p:attrNameLst>
                                      </p:cBhvr>
                                      <p:tavLst>
                                        <p:tav tm="0">
                                          <p:val>
                                            <p:fltVal val="0.5"/>
                                          </p:val>
                                        </p:tav>
                                        <p:tav tm="100000">
                                          <p:val>
                                            <p:strVal val="#ppt_x"/>
                                          </p:val>
                                        </p:tav>
                                      </p:tavLst>
                                    </p:anim>
                                    <p:anim calcmode="lin" valueType="num">
                                      <p:cBhvr>
                                        <p:cTn id="11"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2000"/>
                                        <p:tgtEl>
                                          <p:spTgt spid="8"/>
                                        </p:tgtEl>
                                      </p:cBhvr>
                                    </p:animEffect>
                                  </p:childTnLst>
                                </p:cTn>
                              </p:par>
                            </p:childTnLst>
                          </p:cTn>
                        </p:par>
                      </p:childTnLst>
                    </p:cTn>
                  </p:par>
                </p:childTnLst>
              </p:cTn>
              <p:nextCondLst>
                <p:cond evt="onClick" delay="0">
                  <p:tgtEl>
                    <p:spTgt spid="4"/>
                  </p:tgtEl>
                </p:cond>
              </p:nextCondLst>
            </p:seq>
          </p:childTnLst>
        </p:cTn>
      </p:par>
    </p:tnLst>
    <p:bldLst>
      <p:bldP spid="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6844" y="2023408"/>
            <a:ext cx="7587334" cy="1938992"/>
          </a:xfrm>
          <a:prstGeom prst="rect">
            <a:avLst/>
          </a:prstGeom>
          <a:solidFill>
            <a:srgbClr val="FFC0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atin typeface="NikoshBAN" panose="02000000000000000000" pitchFamily="2" charset="0"/>
                <a:cs typeface="NikoshBAN" panose="02000000000000000000" pitchFamily="2" charset="0"/>
              </a:rPr>
              <a:t>আজ</a:t>
            </a:r>
            <a:r>
              <a:rPr lang="en-US" sz="6000" b="1" dirty="0" smtClean="0">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আমরা</a:t>
            </a:r>
            <a:r>
              <a:rPr lang="en-US" sz="6000" b="1" dirty="0" smtClean="0">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সমুদ্র</a:t>
            </a:r>
            <a:r>
              <a:rPr lang="en-US" sz="6000" b="1" dirty="0" smtClean="0">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তলদেশের</a:t>
            </a:r>
            <a:r>
              <a:rPr lang="en-US" sz="6000" b="1" dirty="0" smtClean="0">
                <a:latin typeface="NikoshBAN" panose="02000000000000000000" pitchFamily="2" charset="0"/>
                <a:cs typeface="NikoshBAN" panose="02000000000000000000" pitchFamily="2" charset="0"/>
              </a:rPr>
              <a:t> </a:t>
            </a:r>
          </a:p>
          <a:p>
            <a:pPr algn="ctr"/>
            <a:r>
              <a:rPr lang="en-US" sz="6000" b="1" dirty="0" smtClean="0">
                <a:latin typeface="NikoshBAN" panose="02000000000000000000" pitchFamily="2" charset="0"/>
                <a:cs typeface="NikoshBAN" panose="02000000000000000000" pitchFamily="2" charset="0"/>
              </a:rPr>
              <a:t>ভূমিরূপ</a:t>
            </a:r>
            <a:r>
              <a:rPr lang="en-US" sz="6000" b="1" dirty="0" smtClean="0">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নিয়ে</a:t>
            </a:r>
            <a:r>
              <a:rPr lang="en-US" sz="6000" b="1" dirty="0" smtClean="0">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আলোচনা</a:t>
            </a:r>
            <a:r>
              <a:rPr lang="en-US" sz="6000" b="1" dirty="0" smtClean="0">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কর</a:t>
            </a:r>
            <a:r>
              <a:rPr lang="bn-BD" sz="6000" b="1" dirty="0" smtClean="0">
                <a:latin typeface="NikoshBAN" panose="02000000000000000000" pitchFamily="2" charset="0"/>
                <a:cs typeface="NikoshBAN" panose="02000000000000000000" pitchFamily="2" charset="0"/>
              </a:rPr>
              <a:t>বো।</a:t>
            </a:r>
            <a:endParaRPr lang="en-US" sz="6000" b="1"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05000"/>
            <a:ext cx="8534399" cy="2862322"/>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endParaRPr lang="en-US" dirty="0" smtClean="0">
              <a:latin typeface="Shonar Bangla" pitchFamily="34" charset="0"/>
              <a:cs typeface="Shonar Bangla" pitchFamily="34" charset="0"/>
            </a:endParaRPr>
          </a:p>
          <a:p>
            <a:r>
              <a:rPr lang="en-US" sz="3600" dirty="0" smtClean="0">
                <a:latin typeface="Shonar Bangla" pitchFamily="34" charset="0"/>
                <a:cs typeface="Shonar Bangla" pitchFamily="34" charset="0"/>
              </a:rPr>
              <a:t>এই পাঠ শেষে</a:t>
            </a:r>
            <a:r>
              <a:rPr lang="bn-BD" sz="3600" dirty="0">
                <a:latin typeface="Shonar Bangla" pitchFamily="34" charset="0"/>
                <a:cs typeface="Shonar Bangla" pitchFamily="34" charset="0"/>
              </a:rPr>
              <a:t> </a:t>
            </a:r>
            <a:r>
              <a:rPr lang="bn-BD" sz="3600" dirty="0" smtClean="0">
                <a:latin typeface="Shonar Bangla" pitchFamily="34" charset="0"/>
                <a:cs typeface="Shonar Bangla" pitchFamily="34" charset="0"/>
              </a:rPr>
              <a:t>আমরা যা জানতে পারবো</a:t>
            </a:r>
            <a:r>
              <a:rPr lang="en-US" sz="3600" dirty="0" smtClean="0">
                <a:latin typeface="Shonar Bangla" pitchFamily="34" charset="0"/>
                <a:cs typeface="Shonar Bangla" pitchFamily="34" charset="0"/>
              </a:rPr>
              <a:t>-</a:t>
            </a:r>
          </a:p>
          <a:p>
            <a:endParaRPr lang="en-US" dirty="0" smtClean="0">
              <a:latin typeface="Shonar Bangla" pitchFamily="34" charset="0"/>
              <a:cs typeface="Shonar Bangla" pitchFamily="34" charset="0"/>
            </a:endParaRPr>
          </a:p>
          <a:p>
            <a:r>
              <a:rPr lang="en-US" sz="3600" dirty="0" smtClean="0">
                <a:latin typeface="Shonar Bangla" pitchFamily="34" charset="0"/>
                <a:cs typeface="Shonar Bangla" pitchFamily="34" charset="0"/>
              </a:rPr>
              <a:t> </a:t>
            </a:r>
          </a:p>
          <a:p>
            <a:endParaRPr lang="en-US" sz="2000" dirty="0" smtClean="0">
              <a:latin typeface="Shonar Bangla" pitchFamily="34" charset="0"/>
              <a:cs typeface="Shonar Bangla" pitchFamily="34" charset="0"/>
            </a:endParaRPr>
          </a:p>
          <a:p>
            <a:r>
              <a:rPr lang="en-US" sz="3600" dirty="0" smtClean="0">
                <a:latin typeface="Shonar Bangla" pitchFamily="34" charset="0"/>
                <a:cs typeface="Shonar Bangla" pitchFamily="34" charset="0"/>
              </a:rPr>
              <a:t> </a:t>
            </a:r>
          </a:p>
          <a:p>
            <a:endParaRPr lang="en-US" sz="1600" dirty="0" smtClean="0">
              <a:latin typeface="Shonar Bangla" pitchFamily="34" charset="0"/>
              <a:cs typeface="Shonar Bangla" pitchFamily="34" charset="0"/>
            </a:endParaRPr>
          </a:p>
        </p:txBody>
      </p:sp>
      <p:sp>
        <p:nvSpPr>
          <p:cNvPr id="2" name="Rectangle 1"/>
          <p:cNvSpPr/>
          <p:nvPr/>
        </p:nvSpPr>
        <p:spPr>
          <a:xfrm>
            <a:off x="1666929" y="2967335"/>
            <a:ext cx="7019871" cy="584775"/>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dirty="0">
                <a:latin typeface="Shonar Bangla" pitchFamily="34" charset="0"/>
                <a:cs typeface="Shonar Bangla" pitchFamily="34" charset="0"/>
              </a:rPr>
              <a:t>১। সমুদ্র তলদেশের ভূমিরূপের শ্রেণি বিভাগ করতে </a:t>
            </a:r>
            <a:r>
              <a:rPr lang="en-US" sz="3200" dirty="0" smtClean="0">
                <a:latin typeface="Shonar Bangla" pitchFamily="34" charset="0"/>
                <a:cs typeface="Shonar Bangla" pitchFamily="34" charset="0"/>
              </a:rPr>
              <a:t>পার</a:t>
            </a:r>
            <a:r>
              <a:rPr lang="bn-BD" sz="3200" dirty="0" smtClean="0">
                <a:latin typeface="Shonar Bangla" pitchFamily="34" charset="0"/>
                <a:cs typeface="Shonar Bangla" pitchFamily="34" charset="0"/>
              </a:rPr>
              <a:t>বো ।</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a:off x="1699789" y="3834825"/>
            <a:ext cx="5957080" cy="584775"/>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dirty="0">
                <a:latin typeface="Shonar Bangla" pitchFamily="34" charset="0"/>
                <a:cs typeface="Shonar Bangla" pitchFamily="34" charset="0"/>
              </a:rPr>
              <a:t>২। সমুদ্র তলদেশের ভূমিরূপ ব্যাখ্যা করতে </a:t>
            </a:r>
            <a:r>
              <a:rPr lang="en-US" sz="3200" dirty="0" smtClean="0">
                <a:latin typeface="Shonar Bangla" pitchFamily="34" charset="0"/>
                <a:cs typeface="Shonar Bangla" pitchFamily="34" charset="0"/>
              </a:rPr>
              <a:t>পার</a:t>
            </a:r>
            <a:r>
              <a:rPr lang="bn-BD" sz="3200" dirty="0" smtClean="0">
                <a:latin typeface="Shonar Bangla" pitchFamily="34" charset="0"/>
                <a:cs typeface="Shonar Bangla" pitchFamily="34" charset="0"/>
              </a:rPr>
              <a:t>বো।</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12" name="Group 11"/>
          <p:cNvGrpSpPr/>
          <p:nvPr/>
        </p:nvGrpSpPr>
        <p:grpSpPr>
          <a:xfrm>
            <a:off x="381000" y="2937839"/>
            <a:ext cx="1142999" cy="584775"/>
            <a:chOff x="381000" y="2937839"/>
            <a:chExt cx="1142999" cy="584775"/>
          </a:xfrm>
          <a:scene3d>
            <a:camera prst="orthographicFront">
              <a:rot lat="0" lon="0" rev="0"/>
            </a:camera>
            <a:lightRig rig="chilly" dir="t">
              <a:rot lat="0" lon="0" rev="18480000"/>
            </a:lightRig>
          </a:scene3d>
        </p:grpSpPr>
        <p:grpSp>
          <p:nvGrpSpPr>
            <p:cNvPr id="10" name="Group 9"/>
            <p:cNvGrpSpPr/>
            <p:nvPr/>
          </p:nvGrpSpPr>
          <p:grpSpPr>
            <a:xfrm>
              <a:off x="381000" y="2937839"/>
              <a:ext cx="1142999" cy="584775"/>
              <a:chOff x="381000" y="2937839"/>
              <a:chExt cx="1142999" cy="584775"/>
            </a:xfrm>
          </p:grpSpPr>
          <p:sp>
            <p:nvSpPr>
              <p:cNvPr id="4" name="Flowchart: Alternate Process 3"/>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9" name="Flowchart: Decision 8"/>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1" name="Rectangle 10"/>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18" name="Group 17"/>
          <p:cNvGrpSpPr/>
          <p:nvPr/>
        </p:nvGrpSpPr>
        <p:grpSpPr>
          <a:xfrm>
            <a:off x="381000" y="3834825"/>
            <a:ext cx="1142999" cy="584775"/>
            <a:chOff x="381000" y="2937839"/>
            <a:chExt cx="1142999" cy="584775"/>
          </a:xfrm>
          <a:scene3d>
            <a:camera prst="orthographicFront">
              <a:rot lat="0" lon="0" rev="0"/>
            </a:camera>
            <a:lightRig rig="chilly" dir="t">
              <a:rot lat="0" lon="0" rev="18480000"/>
            </a:lightRig>
          </a:scene3d>
        </p:grpSpPr>
        <p:grpSp>
          <p:nvGrpSpPr>
            <p:cNvPr id="19" name="Group 18"/>
            <p:cNvGrpSpPr/>
            <p:nvPr/>
          </p:nvGrpSpPr>
          <p:grpSpPr>
            <a:xfrm>
              <a:off x="381000" y="2937839"/>
              <a:ext cx="1142999" cy="584775"/>
              <a:chOff x="381000" y="2937839"/>
              <a:chExt cx="1142999" cy="584775"/>
            </a:xfrm>
          </p:grpSpPr>
          <p:sp>
            <p:nvSpPr>
              <p:cNvPr id="21" name="Flowchart: Alternate Process 20"/>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2" name="Flowchart: Decision 21"/>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0" name="Rectangle 19"/>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2000"/>
                                        <p:tgtEl>
                                          <p:spTgt spid="8"/>
                                        </p:tgtEl>
                                      </p:cBhvr>
                                    </p:animEffect>
                                  </p:childTnLst>
                                </p:cTn>
                              </p:par>
                            </p:childTnLst>
                          </p:cTn>
                        </p:par>
                      </p:childTnLst>
                    </p:cTn>
                  </p:par>
                </p:childTnLst>
              </p:cTn>
              <p:nextCondLst>
                <p:cond evt="onClick" delay="0">
                  <p:tgtEl>
                    <p:spTgt spid="18"/>
                  </p:tgtEl>
                </p:cond>
              </p:nextCondLst>
            </p:seq>
          </p:childTnLst>
        </p:cTn>
      </p:par>
    </p:tnLst>
    <p:bldLst>
      <p:bldP spid="2"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119" y="762000"/>
            <a:ext cx="8534400" cy="5410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rot="2881083">
            <a:off x="282539" y="2634499"/>
            <a:ext cx="1120821" cy="338554"/>
          </a:xfrm>
          <a:prstGeom prst="rect">
            <a:avLst/>
          </a:prstGeo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BD" sz="1600" b="1" cap="none" spc="0" dirty="0" smtClean="0">
                <a:ln w="1905"/>
                <a:solidFill>
                  <a:srgbClr val="FF0000"/>
                </a:solidFill>
                <a:effectLst>
                  <a:innerShdw blurRad="69850" dist="43180" dir="5400000">
                    <a:srgbClr val="000000">
                      <a:alpha val="65000"/>
                    </a:srgbClr>
                  </a:innerShdw>
                </a:effectLst>
              </a:rPr>
              <a:t>মহিসোপান</a:t>
            </a:r>
            <a:endParaRPr lang="en-US" sz="1600" b="1" cap="none" spc="0" dirty="0">
              <a:ln w="1905"/>
              <a:solidFill>
                <a:srgbClr val="FF0000"/>
              </a:solidFill>
              <a:effectLst>
                <a:innerShdw blurRad="69850" dist="43180" dir="5400000">
                  <a:srgbClr val="000000">
                    <a:alpha val="65000"/>
                  </a:srgbClr>
                </a:innerShdw>
              </a:effectLst>
            </a:endParaRPr>
          </a:p>
        </p:txBody>
      </p:sp>
      <p:sp>
        <p:nvSpPr>
          <p:cNvPr id="5" name="Rectangle 4"/>
          <p:cNvSpPr/>
          <p:nvPr/>
        </p:nvSpPr>
        <p:spPr>
          <a:xfrm rot="3483107">
            <a:off x="1494669" y="3784610"/>
            <a:ext cx="1316387" cy="523220"/>
          </a:xfrm>
          <a:prstGeom prst="rect">
            <a:avLst/>
          </a:prstGeo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BD" sz="2800" b="1" cap="none" spc="0" dirty="0" smtClean="0">
                <a:ln w="1905"/>
                <a:solidFill>
                  <a:srgbClr val="FF0000"/>
                </a:solidFill>
                <a:effectLst>
                  <a:innerShdw blurRad="69850" dist="43180" dir="5400000">
                    <a:srgbClr val="000000">
                      <a:alpha val="65000"/>
                    </a:srgbClr>
                  </a:innerShdw>
                </a:effectLst>
              </a:rPr>
              <a:t>মহিঢাল</a:t>
            </a:r>
            <a:endParaRPr lang="en-US" sz="2800" b="1" cap="none" spc="0" dirty="0">
              <a:ln w="1905"/>
              <a:solidFill>
                <a:srgbClr val="FF0000"/>
              </a:solidFill>
              <a:effectLst>
                <a:innerShdw blurRad="69850" dist="43180" dir="5400000">
                  <a:srgbClr val="000000">
                    <a:alpha val="65000"/>
                  </a:srgbClr>
                </a:innerShdw>
              </a:effectLst>
            </a:endParaRPr>
          </a:p>
        </p:txBody>
      </p:sp>
      <p:sp>
        <p:nvSpPr>
          <p:cNvPr id="7" name="Rectangle 6"/>
          <p:cNvSpPr/>
          <p:nvPr/>
        </p:nvSpPr>
        <p:spPr>
          <a:xfrm>
            <a:off x="3249090" y="4324290"/>
            <a:ext cx="3304110" cy="400110"/>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BD" sz="2000" b="1" dirty="0" smtClean="0">
                <a:ln w="1905"/>
                <a:solidFill>
                  <a:srgbClr val="FFFF00"/>
                </a:solidFill>
                <a:effectLst>
                  <a:innerShdw blurRad="69850" dist="43180" dir="5400000">
                    <a:srgbClr val="000000">
                      <a:alpha val="65000"/>
                    </a:srgbClr>
                  </a:innerShdw>
                </a:effectLst>
              </a:rPr>
              <a:t>গভীর সমুদ্রের বিশাল সমভূমি</a:t>
            </a:r>
            <a:endParaRPr lang="en-US" sz="2000" b="1" cap="none" spc="0" dirty="0">
              <a:ln w="1905"/>
              <a:solidFill>
                <a:srgbClr val="FFFF00"/>
              </a:solidFill>
              <a:effectLst>
                <a:innerShdw blurRad="69850" dist="43180" dir="5400000">
                  <a:srgbClr val="000000">
                    <a:alpha val="65000"/>
                  </a:srgbClr>
                </a:innerShdw>
              </a:effectLst>
            </a:endParaRPr>
          </a:p>
        </p:txBody>
      </p:sp>
      <p:grpSp>
        <p:nvGrpSpPr>
          <p:cNvPr id="14" name="Group 13"/>
          <p:cNvGrpSpPr/>
          <p:nvPr/>
        </p:nvGrpSpPr>
        <p:grpSpPr>
          <a:xfrm>
            <a:off x="381000" y="5511225"/>
            <a:ext cx="1142999" cy="584775"/>
            <a:chOff x="381000" y="2937839"/>
            <a:chExt cx="1142999" cy="584775"/>
          </a:xfrm>
          <a:scene3d>
            <a:camera prst="orthographicFront">
              <a:rot lat="0" lon="0" rev="0"/>
            </a:camera>
            <a:lightRig rig="chilly" dir="t">
              <a:rot lat="0" lon="0" rev="18480000"/>
            </a:lightRig>
          </a:scene3d>
        </p:grpSpPr>
        <p:grpSp>
          <p:nvGrpSpPr>
            <p:cNvPr id="15" name="Group 14"/>
            <p:cNvGrpSpPr/>
            <p:nvPr/>
          </p:nvGrpSpPr>
          <p:grpSpPr>
            <a:xfrm>
              <a:off x="381000" y="2937839"/>
              <a:ext cx="1142999" cy="584775"/>
              <a:chOff x="381000" y="2937839"/>
              <a:chExt cx="1142999" cy="584775"/>
            </a:xfrm>
          </p:grpSpPr>
          <p:sp>
            <p:nvSpPr>
              <p:cNvPr id="17" name="Flowchart: Alternate Process 16"/>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18" name="Flowchart: Decision 17"/>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6" name="Rectangle 15"/>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19" name="Group 18"/>
          <p:cNvGrpSpPr/>
          <p:nvPr/>
        </p:nvGrpSpPr>
        <p:grpSpPr>
          <a:xfrm>
            <a:off x="2057400" y="5511225"/>
            <a:ext cx="1142999" cy="584775"/>
            <a:chOff x="381000" y="2937839"/>
            <a:chExt cx="1142999" cy="584775"/>
          </a:xfrm>
          <a:scene3d>
            <a:camera prst="orthographicFront">
              <a:rot lat="0" lon="0" rev="0"/>
            </a:camera>
            <a:lightRig rig="chilly" dir="t">
              <a:rot lat="0" lon="0" rev="18480000"/>
            </a:lightRig>
          </a:scene3d>
        </p:grpSpPr>
        <p:grpSp>
          <p:nvGrpSpPr>
            <p:cNvPr id="20" name="Group 19"/>
            <p:cNvGrpSpPr/>
            <p:nvPr/>
          </p:nvGrpSpPr>
          <p:grpSpPr>
            <a:xfrm>
              <a:off x="381000" y="2937839"/>
              <a:ext cx="1142999" cy="584775"/>
              <a:chOff x="381000" y="2937839"/>
              <a:chExt cx="1142999" cy="584775"/>
            </a:xfrm>
          </p:grpSpPr>
          <p:sp>
            <p:nvSpPr>
              <p:cNvPr id="22" name="Flowchart: Alternate Process 21"/>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3" name="Flowchart: Decision 22"/>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1" name="Rectangle 20"/>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24" name="Group 23"/>
          <p:cNvGrpSpPr/>
          <p:nvPr/>
        </p:nvGrpSpPr>
        <p:grpSpPr>
          <a:xfrm>
            <a:off x="3657601" y="5511225"/>
            <a:ext cx="1142999" cy="584775"/>
            <a:chOff x="381000" y="2937839"/>
            <a:chExt cx="1142999" cy="584775"/>
          </a:xfrm>
          <a:scene3d>
            <a:camera prst="orthographicFront">
              <a:rot lat="0" lon="0" rev="0"/>
            </a:camera>
            <a:lightRig rig="chilly" dir="t">
              <a:rot lat="0" lon="0" rev="18480000"/>
            </a:lightRig>
          </a:scene3d>
        </p:grpSpPr>
        <p:grpSp>
          <p:nvGrpSpPr>
            <p:cNvPr id="25" name="Group 24"/>
            <p:cNvGrpSpPr/>
            <p:nvPr/>
          </p:nvGrpSpPr>
          <p:grpSpPr>
            <a:xfrm>
              <a:off x="381000" y="2937839"/>
              <a:ext cx="1142999" cy="584775"/>
              <a:chOff x="381000" y="2937839"/>
              <a:chExt cx="1142999" cy="584775"/>
            </a:xfrm>
          </p:grpSpPr>
          <p:sp>
            <p:nvSpPr>
              <p:cNvPr id="27" name="Flowchart: Alternate Process 26"/>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8" name="Flowchart: Decision 27"/>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6" name="Rectangle 25"/>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29" name="Group 28"/>
          <p:cNvGrpSpPr/>
          <p:nvPr/>
        </p:nvGrpSpPr>
        <p:grpSpPr>
          <a:xfrm>
            <a:off x="5257801" y="5511225"/>
            <a:ext cx="1142999" cy="584775"/>
            <a:chOff x="381000" y="2937839"/>
            <a:chExt cx="1142999" cy="584775"/>
          </a:xfrm>
          <a:scene3d>
            <a:camera prst="orthographicFront">
              <a:rot lat="0" lon="0" rev="0"/>
            </a:camera>
            <a:lightRig rig="chilly" dir="t">
              <a:rot lat="0" lon="0" rev="18480000"/>
            </a:lightRig>
          </a:scene3d>
        </p:grpSpPr>
        <p:grpSp>
          <p:nvGrpSpPr>
            <p:cNvPr id="30" name="Group 29"/>
            <p:cNvGrpSpPr/>
            <p:nvPr/>
          </p:nvGrpSpPr>
          <p:grpSpPr>
            <a:xfrm>
              <a:off x="381000" y="2937839"/>
              <a:ext cx="1142999" cy="584775"/>
              <a:chOff x="381000" y="2937839"/>
              <a:chExt cx="1142999" cy="584775"/>
            </a:xfrm>
          </p:grpSpPr>
          <p:sp>
            <p:nvSpPr>
              <p:cNvPr id="32" name="Flowchart: Alternate Process 31"/>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3" name="Flowchart: Decision 32"/>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31" name="Rectangle 30"/>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34" name="Group 33"/>
          <p:cNvGrpSpPr/>
          <p:nvPr/>
        </p:nvGrpSpPr>
        <p:grpSpPr>
          <a:xfrm>
            <a:off x="6781801" y="5511225"/>
            <a:ext cx="1142999" cy="584775"/>
            <a:chOff x="381000" y="2937839"/>
            <a:chExt cx="1142999" cy="584775"/>
          </a:xfrm>
          <a:scene3d>
            <a:camera prst="orthographicFront">
              <a:rot lat="0" lon="0" rev="0"/>
            </a:camera>
            <a:lightRig rig="chilly" dir="t">
              <a:rot lat="0" lon="0" rev="18480000"/>
            </a:lightRig>
          </a:scene3d>
        </p:grpSpPr>
        <p:grpSp>
          <p:nvGrpSpPr>
            <p:cNvPr id="35" name="Group 34"/>
            <p:cNvGrpSpPr/>
            <p:nvPr/>
          </p:nvGrpSpPr>
          <p:grpSpPr>
            <a:xfrm>
              <a:off x="381000" y="2937839"/>
              <a:ext cx="1142999" cy="584775"/>
              <a:chOff x="381000" y="2937839"/>
              <a:chExt cx="1142999" cy="584775"/>
            </a:xfrm>
          </p:grpSpPr>
          <p:sp>
            <p:nvSpPr>
              <p:cNvPr id="37" name="Flowchart: Alternate Process 36"/>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8" name="Flowchart: Decision 37"/>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36" name="Rectangle 35"/>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sp>
        <p:nvSpPr>
          <p:cNvPr id="40" name="Rectangle 39"/>
          <p:cNvSpPr/>
          <p:nvPr/>
        </p:nvSpPr>
        <p:spPr>
          <a:xfrm rot="16200000">
            <a:off x="2628461" y="2400741"/>
            <a:ext cx="1970412" cy="36933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bn-BD"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নিমজ্জিত শৈলশিরা</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44" name="Group 43"/>
          <p:cNvGrpSpPr/>
          <p:nvPr/>
        </p:nvGrpSpPr>
        <p:grpSpPr>
          <a:xfrm>
            <a:off x="4572000" y="838200"/>
            <a:ext cx="2971800" cy="4343400"/>
            <a:chOff x="4572000" y="838200"/>
            <a:chExt cx="2971800" cy="4343400"/>
          </a:xfrm>
        </p:grpSpPr>
        <p:grpSp>
          <p:nvGrpSpPr>
            <p:cNvPr id="9" name="Group 8"/>
            <p:cNvGrpSpPr/>
            <p:nvPr/>
          </p:nvGrpSpPr>
          <p:grpSpPr>
            <a:xfrm>
              <a:off x="6766176" y="1981200"/>
              <a:ext cx="777624" cy="3200400"/>
              <a:chOff x="6766176" y="2286000"/>
              <a:chExt cx="777624" cy="3200400"/>
            </a:xfrm>
          </p:grpSpPr>
          <p:sp>
            <p:nvSpPr>
              <p:cNvPr id="3" name="Striped Right Arrow 2"/>
              <p:cNvSpPr/>
              <p:nvPr/>
            </p:nvSpPr>
            <p:spPr>
              <a:xfrm rot="5400000">
                <a:off x="5554788" y="3497388"/>
                <a:ext cx="3200400" cy="777624"/>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5855795" y="3558510"/>
                <a:ext cx="2609546" cy="369332"/>
              </a:xfrm>
              <a:prstGeom prst="rect">
                <a:avLst/>
              </a:prstGeom>
              <a:solidFill>
                <a:srgbClr val="FF0000"/>
              </a:solidFill>
              <a:ln>
                <a:noFill/>
              </a:ln>
              <a:effectLst>
                <a:softEdge rad="12700"/>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bn-BD" b="1" dirty="0" smtClean="0">
                    <a:ln w="1905"/>
                    <a:solidFill>
                      <a:schemeClr val="bg1"/>
                    </a:solidFill>
                    <a:effectLst>
                      <a:innerShdw blurRad="69850" dist="43180" dir="5400000">
                        <a:srgbClr val="000000">
                          <a:alpha val="65000"/>
                        </a:srgbClr>
                      </a:innerShdw>
                    </a:effectLst>
                  </a:rPr>
                  <a:t>গভীর সমুদ্রখাত</a:t>
                </a:r>
                <a:endParaRPr lang="en-US" b="1" cap="none" spc="0" dirty="0">
                  <a:ln w="1905"/>
                  <a:solidFill>
                    <a:schemeClr val="bg1"/>
                  </a:solidFill>
                  <a:effectLst>
                    <a:innerShdw blurRad="69850" dist="43180" dir="5400000">
                      <a:srgbClr val="000000">
                        <a:alpha val="65000"/>
                      </a:srgbClr>
                    </a:innerShdw>
                  </a:effectLst>
                </a:endParaRPr>
              </a:p>
            </p:txBody>
          </p:sp>
        </p:grpSp>
        <p:grpSp>
          <p:nvGrpSpPr>
            <p:cNvPr id="41" name="Group 40"/>
            <p:cNvGrpSpPr/>
            <p:nvPr/>
          </p:nvGrpSpPr>
          <p:grpSpPr>
            <a:xfrm>
              <a:off x="4572000" y="838200"/>
              <a:ext cx="777624" cy="3200400"/>
              <a:chOff x="6766176" y="2286000"/>
              <a:chExt cx="777624" cy="3200400"/>
            </a:xfrm>
          </p:grpSpPr>
          <p:sp>
            <p:nvSpPr>
              <p:cNvPr id="42" name="Striped Right Arrow 41"/>
              <p:cNvSpPr/>
              <p:nvPr/>
            </p:nvSpPr>
            <p:spPr>
              <a:xfrm rot="5400000">
                <a:off x="5554788" y="3497388"/>
                <a:ext cx="3200400" cy="777624"/>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rot="5400000">
                <a:off x="5855795" y="3558510"/>
                <a:ext cx="2609546" cy="369332"/>
              </a:xfrm>
              <a:prstGeom prst="rect">
                <a:avLst/>
              </a:prstGeom>
              <a:solidFill>
                <a:srgbClr val="FF0000"/>
              </a:solidFill>
              <a:ln>
                <a:noFill/>
              </a:ln>
              <a:effectLst>
                <a:softEdge rad="12700"/>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bn-BD" b="1" dirty="0" smtClean="0">
                    <a:ln w="1905"/>
                    <a:solidFill>
                      <a:schemeClr val="bg1"/>
                    </a:solidFill>
                    <a:effectLst>
                      <a:innerShdw blurRad="69850" dist="43180" dir="5400000">
                        <a:srgbClr val="000000">
                          <a:alpha val="65000"/>
                        </a:srgbClr>
                      </a:innerShdw>
                    </a:effectLst>
                  </a:rPr>
                  <a:t>গভীর সমুদ্রখাত</a:t>
                </a:r>
                <a:endParaRPr lang="en-US" b="1" cap="none" spc="0" dirty="0">
                  <a:ln w="1905"/>
                  <a:solidFill>
                    <a:schemeClr val="bg1"/>
                  </a:solidFill>
                  <a:effectLst>
                    <a:innerShdw blurRad="69850" dist="43180" dir="5400000">
                      <a:srgbClr val="000000">
                        <a:alpha val="65000"/>
                      </a:srgbClr>
                    </a:innerShdw>
                  </a:effectLs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2" presetClass="entr" presetSubtype="1" repeatCount="3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2000"/>
                                        <p:tgtEl>
                                          <p:spTgt spid="5"/>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repeatCount="3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repeatCount="300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2000"/>
                                        <p:tgtEl>
                                          <p:spTgt spid="40"/>
                                        </p:tgtEl>
                                      </p:cBhvr>
                                    </p:animEffec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repeatCount="300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up)">
                                      <p:cBhvr>
                                        <p:cTn id="31" dur="2000"/>
                                        <p:tgtEl>
                                          <p:spTgt spid="44"/>
                                        </p:tgtEl>
                                      </p:cBhvr>
                                    </p:animEffect>
                                  </p:childTnLst>
                                </p:cTn>
                              </p:par>
                            </p:childTnLst>
                          </p:cTn>
                        </p:par>
                      </p:childTnLst>
                    </p:cTn>
                  </p:par>
                </p:childTnLst>
              </p:cTn>
              <p:nextCondLst>
                <p:cond evt="onClick" delay="0">
                  <p:tgtEl>
                    <p:spTgt spid="29"/>
                  </p:tgtEl>
                </p:cond>
              </p:nextCondLst>
            </p:seq>
          </p:childTnLst>
        </p:cTn>
      </p:par>
    </p:tnLst>
    <p:bldLst>
      <p:bldP spid="2" grpId="0" animBg="1"/>
      <p:bldP spid="5" grpId="0" animBg="1"/>
      <p:bldP spid="7"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44590283"/>
              </p:ext>
            </p:extLst>
          </p:nvPr>
        </p:nvGraphicFramePr>
        <p:xfrm>
          <a:off x="1066800" y="1508760"/>
          <a:ext cx="7086601" cy="4587240"/>
        </p:xfrm>
        <a:graphic>
          <a:graphicData uri="http://schemas.openxmlformats.org/drawingml/2006/table">
            <a:tbl>
              <a:tblPr firstRow="1" bandRow="1">
                <a:tableStyleId>{5C22544A-7EE6-4342-B048-85BDC9FD1C3A}</a:tableStyleId>
              </a:tblPr>
              <a:tblGrid>
                <a:gridCol w="1328738"/>
                <a:gridCol w="5757863"/>
              </a:tblGrid>
              <a:tr h="764540">
                <a:tc>
                  <a:txBody>
                    <a:bodyPr/>
                    <a:lstStyle/>
                    <a:p>
                      <a:pPr algn="ctr"/>
                      <a:r>
                        <a:rPr lang="en-US" sz="3200" dirty="0" err="1" smtClean="0">
                          <a:latin typeface="NikoshBAN" panose="02000000000000000000" pitchFamily="2" charset="0"/>
                          <a:cs typeface="NikoshBAN" panose="02000000000000000000" pitchFamily="2" charset="0"/>
                        </a:rPr>
                        <a:t>ক্রমিক</a:t>
                      </a:r>
                      <a:endParaRPr lang="en-US" sz="3200" dirty="0">
                        <a:latin typeface="NikoshBAN" panose="02000000000000000000" pitchFamily="2" charset="0"/>
                        <a:cs typeface="NikoshBAN" panose="02000000000000000000" pitchFamily="2" charset="0"/>
                      </a:endParaRPr>
                    </a:p>
                  </a:txBody>
                  <a:tcPr/>
                </a:tc>
                <a:tc>
                  <a:txBody>
                    <a:bodyPr/>
                    <a:lstStyle/>
                    <a:p>
                      <a:pPr algn="ctr"/>
                      <a:r>
                        <a:rPr lang="en-US" sz="3200" dirty="0" smtClean="0">
                          <a:latin typeface="NikoshBAN" panose="02000000000000000000" pitchFamily="2" charset="0"/>
                          <a:cs typeface="NikoshBAN" panose="02000000000000000000" pitchFamily="2" charset="0"/>
                        </a:rPr>
                        <a:t>ভূমিরূপ</a:t>
                      </a:r>
                      <a:endParaRPr lang="en-US" sz="3200" dirty="0">
                        <a:latin typeface="NikoshBAN" panose="02000000000000000000" pitchFamily="2" charset="0"/>
                        <a:cs typeface="NikoshBAN" panose="02000000000000000000" pitchFamily="2" charset="0"/>
                      </a:endParaRPr>
                    </a:p>
                  </a:txBody>
                  <a:tcPr/>
                </a:tc>
              </a:tr>
              <a:tr h="764540">
                <a:tc>
                  <a:txBody>
                    <a:bodyPr/>
                    <a:lstStyle/>
                    <a:p>
                      <a:pPr algn="ctr"/>
                      <a:r>
                        <a:rPr lang="en-US" sz="3200" dirty="0" smtClean="0">
                          <a:latin typeface="NikoshBAN" panose="02000000000000000000" pitchFamily="2" charset="0"/>
                          <a:cs typeface="NikoshBAN" panose="02000000000000000000" pitchFamily="2" charset="0"/>
                        </a:rPr>
                        <a:t>১</a:t>
                      </a:r>
                      <a:endParaRPr lang="en-US" sz="3200" dirty="0">
                        <a:latin typeface="NikoshBAN" panose="02000000000000000000" pitchFamily="2" charset="0"/>
                        <a:cs typeface="NikoshBAN" panose="02000000000000000000" pitchFamily="2" charset="0"/>
                      </a:endParaRPr>
                    </a:p>
                  </a:txBody>
                  <a:tcPr/>
                </a:tc>
                <a:tc>
                  <a:txBody>
                    <a:bodyPr/>
                    <a:lstStyle/>
                    <a:p>
                      <a:pPr algn="l"/>
                      <a:r>
                        <a:rPr lang="en-US" sz="3200" dirty="0" smtClean="0">
                          <a:latin typeface="NikoshBAN" panose="02000000000000000000" pitchFamily="2" charset="0"/>
                          <a:cs typeface="NikoshBAN" panose="02000000000000000000" pitchFamily="2" charset="0"/>
                        </a:rPr>
                        <a:t>ম</a:t>
                      </a:r>
                      <a:r>
                        <a:rPr lang="bn-BD" sz="3200" dirty="0" smtClean="0">
                          <a:latin typeface="NikoshBAN" panose="02000000000000000000" pitchFamily="2" charset="0"/>
                          <a:cs typeface="NikoshBAN" panose="02000000000000000000" pitchFamily="2" charset="0"/>
                        </a:rPr>
                        <a:t>হী</a:t>
                      </a:r>
                      <a:r>
                        <a:rPr lang="en-US" sz="3200" dirty="0" err="1" smtClean="0">
                          <a:latin typeface="NikoshBAN" panose="02000000000000000000" pitchFamily="2" charset="0"/>
                          <a:cs typeface="NikoshBAN" panose="02000000000000000000" pitchFamily="2" charset="0"/>
                        </a:rPr>
                        <a:t>সোপান</a:t>
                      </a:r>
                      <a:r>
                        <a:rPr lang="en-US" sz="32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sym typeface="Symbol"/>
                        </a:rPr>
                        <a:t></a:t>
                      </a:r>
                      <a:r>
                        <a:rPr lang="en-US" sz="2800" dirty="0" smtClean="0">
                          <a:latin typeface="NikoshBAN" panose="02000000000000000000" pitchFamily="2" charset="0"/>
                          <a:cs typeface="NikoshBAN" panose="02000000000000000000" pitchFamily="2" charset="0"/>
                        </a:rPr>
                        <a:t>Continental</a:t>
                      </a:r>
                      <a:r>
                        <a:rPr lang="en-US" sz="2800" baseline="0" dirty="0" smtClean="0">
                          <a:latin typeface="NikoshBAN" panose="02000000000000000000" pitchFamily="2" charset="0"/>
                          <a:cs typeface="NikoshBAN" panose="02000000000000000000" pitchFamily="2" charset="0"/>
                        </a:rPr>
                        <a:t> shelp.</a:t>
                      </a:r>
                      <a:r>
                        <a:rPr lang="en-US" sz="2800" dirty="0" smtClean="0">
                          <a:latin typeface="NikoshBAN" panose="02000000000000000000" pitchFamily="2" charset="0"/>
                          <a:cs typeface="NikoshBAN" panose="02000000000000000000" pitchFamily="2" charset="0"/>
                          <a:sym typeface="Symbol"/>
                        </a:rPr>
                        <a:t></a:t>
                      </a:r>
                      <a:endParaRPr lang="en-US" sz="2800" dirty="0">
                        <a:latin typeface="NikoshBAN" panose="02000000000000000000" pitchFamily="2" charset="0"/>
                        <a:cs typeface="NikoshBAN" panose="02000000000000000000" pitchFamily="2" charset="0"/>
                      </a:endParaRPr>
                    </a:p>
                  </a:txBody>
                  <a:tcPr/>
                </a:tc>
              </a:tr>
              <a:tr h="764540">
                <a:tc>
                  <a:txBody>
                    <a:bodyPr/>
                    <a:lstStyle/>
                    <a:p>
                      <a:pPr algn="ctr"/>
                      <a:r>
                        <a:rPr lang="en-US" sz="3200" dirty="0" smtClean="0">
                          <a:latin typeface="NikoshBAN" panose="02000000000000000000" pitchFamily="2" charset="0"/>
                          <a:cs typeface="NikoshBAN" panose="02000000000000000000" pitchFamily="2" charset="0"/>
                        </a:rPr>
                        <a:t>২</a:t>
                      </a:r>
                      <a:endParaRPr lang="en-US" sz="3200" dirty="0">
                        <a:latin typeface="NikoshBAN" panose="02000000000000000000" pitchFamily="2" charset="0"/>
                        <a:cs typeface="NikoshBAN" panose="02000000000000000000" pitchFamily="2" charset="0"/>
                      </a:endParaRPr>
                    </a:p>
                  </a:txBody>
                  <a:tcPr/>
                </a:tc>
                <a:tc>
                  <a:txBody>
                    <a:bodyPr/>
                    <a:lstStyle/>
                    <a:p>
                      <a:pPr algn="l"/>
                      <a:r>
                        <a:rPr lang="en-US" sz="3200" dirty="0" smtClean="0">
                          <a:latin typeface="NikoshBAN" panose="02000000000000000000" pitchFamily="2" charset="0"/>
                          <a:cs typeface="NikoshBAN" panose="02000000000000000000" pitchFamily="2" charset="0"/>
                        </a:rPr>
                        <a:t>ম</a:t>
                      </a:r>
                      <a:r>
                        <a:rPr lang="bn-BD" sz="3200" dirty="0" smtClean="0">
                          <a:latin typeface="NikoshBAN" panose="02000000000000000000" pitchFamily="2" charset="0"/>
                          <a:cs typeface="NikoshBAN" panose="02000000000000000000" pitchFamily="2" charset="0"/>
                        </a:rPr>
                        <a:t>হী</a:t>
                      </a:r>
                      <a:r>
                        <a:rPr lang="en-US" sz="3200" dirty="0" err="1" smtClean="0">
                          <a:latin typeface="NikoshBAN" panose="02000000000000000000" pitchFamily="2" charset="0"/>
                          <a:cs typeface="NikoshBAN" panose="02000000000000000000" pitchFamily="2" charset="0"/>
                        </a:rPr>
                        <a:t>ঢাল</a:t>
                      </a:r>
                      <a:r>
                        <a:rPr lang="en-US"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sym typeface="Symbol"/>
                        </a:rPr>
                        <a:t></a:t>
                      </a:r>
                      <a:r>
                        <a:rPr lang="en-US" sz="2800" dirty="0" smtClean="0">
                          <a:latin typeface="NikoshBAN" panose="02000000000000000000" pitchFamily="2" charset="0"/>
                          <a:cs typeface="NikoshBAN" panose="02000000000000000000" pitchFamily="2" charset="0"/>
                        </a:rPr>
                        <a:t>Continental slope.</a:t>
                      </a:r>
                      <a:r>
                        <a:rPr lang="en-US" sz="2800" dirty="0" smtClean="0">
                          <a:latin typeface="NikoshBAN" panose="02000000000000000000" pitchFamily="2" charset="0"/>
                          <a:cs typeface="NikoshBAN" panose="02000000000000000000" pitchFamily="2" charset="0"/>
                          <a:sym typeface="Symbol"/>
                        </a:rPr>
                        <a:t></a:t>
                      </a:r>
                      <a:endParaRPr lang="en-US" sz="2800" dirty="0">
                        <a:latin typeface="NikoshBAN" panose="02000000000000000000" pitchFamily="2" charset="0"/>
                        <a:cs typeface="NikoshBAN" panose="02000000000000000000" pitchFamily="2" charset="0"/>
                      </a:endParaRPr>
                    </a:p>
                  </a:txBody>
                  <a:tcPr/>
                </a:tc>
              </a:tr>
              <a:tr h="764540">
                <a:tc>
                  <a:txBody>
                    <a:bodyPr/>
                    <a:lstStyle/>
                    <a:p>
                      <a:pPr algn="ctr"/>
                      <a:r>
                        <a:rPr lang="en-US" sz="3200" dirty="0" smtClean="0">
                          <a:latin typeface="NikoshBAN" panose="02000000000000000000" pitchFamily="2" charset="0"/>
                          <a:cs typeface="NikoshBAN" panose="02000000000000000000" pitchFamily="2" charset="0"/>
                        </a:rPr>
                        <a:t>৩</a:t>
                      </a:r>
                      <a:endParaRPr lang="en-US" sz="3200" dirty="0">
                        <a:latin typeface="NikoshBAN" panose="02000000000000000000" pitchFamily="2" charset="0"/>
                        <a:cs typeface="NikoshBAN" panose="02000000000000000000" pitchFamily="2" charset="0"/>
                      </a:endParaRPr>
                    </a:p>
                  </a:txBody>
                  <a:tcPr/>
                </a:tc>
                <a:tc>
                  <a:txBody>
                    <a:bodyPr/>
                    <a:lstStyle/>
                    <a:p>
                      <a:pPr algn="l"/>
                      <a:r>
                        <a:rPr lang="en-US" sz="3200" dirty="0" smtClean="0">
                          <a:latin typeface="NikoshBAN" panose="02000000000000000000" pitchFamily="2" charset="0"/>
                          <a:cs typeface="NikoshBAN" panose="02000000000000000000" pitchFamily="2" charset="0"/>
                        </a:rPr>
                        <a:t>গভীর সমুদ্রের সমভূমি। </a:t>
                      </a:r>
                      <a:r>
                        <a:rPr lang="en-US" sz="2400" dirty="0" smtClean="0">
                          <a:latin typeface="NikoshBAN" panose="02000000000000000000" pitchFamily="2" charset="0"/>
                          <a:cs typeface="NikoshBAN" panose="02000000000000000000" pitchFamily="2" charset="0"/>
                          <a:sym typeface="Symbol"/>
                        </a:rPr>
                        <a:t></a:t>
                      </a:r>
                      <a:r>
                        <a:rPr lang="en-US" sz="2400" dirty="0" smtClean="0">
                          <a:latin typeface="NikoshBAN" panose="02000000000000000000" pitchFamily="2" charset="0"/>
                          <a:cs typeface="NikoshBAN" panose="02000000000000000000" pitchFamily="2" charset="0"/>
                        </a:rPr>
                        <a:t>Deep sea plains.</a:t>
                      </a:r>
                      <a:r>
                        <a:rPr lang="en-US" sz="2400" dirty="0" smtClean="0">
                          <a:latin typeface="NikoshBAN" panose="02000000000000000000" pitchFamily="2" charset="0"/>
                          <a:cs typeface="NikoshBAN" panose="02000000000000000000" pitchFamily="2" charset="0"/>
                          <a:sym typeface="Symbol"/>
                        </a:rPr>
                        <a:t></a:t>
                      </a:r>
                      <a:endParaRPr lang="en-US" sz="2400" dirty="0">
                        <a:latin typeface="NikoshBAN" panose="02000000000000000000" pitchFamily="2" charset="0"/>
                        <a:cs typeface="NikoshBAN" panose="02000000000000000000" pitchFamily="2" charset="0"/>
                      </a:endParaRPr>
                    </a:p>
                  </a:txBody>
                  <a:tcPr/>
                </a:tc>
              </a:tr>
              <a:tr h="764540">
                <a:tc>
                  <a:txBody>
                    <a:bodyPr/>
                    <a:lstStyle/>
                    <a:p>
                      <a:pPr algn="ctr"/>
                      <a:r>
                        <a:rPr lang="en-US" sz="3200" dirty="0" smtClean="0">
                          <a:latin typeface="NikoshBAN" panose="02000000000000000000" pitchFamily="2" charset="0"/>
                          <a:cs typeface="NikoshBAN" panose="02000000000000000000" pitchFamily="2" charset="0"/>
                        </a:rPr>
                        <a:t>৪</a:t>
                      </a:r>
                      <a:endParaRPr lang="en-US" sz="3200" dirty="0">
                        <a:latin typeface="NikoshBAN" panose="02000000000000000000" pitchFamily="2" charset="0"/>
                        <a:cs typeface="NikoshBAN" panose="02000000000000000000" pitchFamily="2" charset="0"/>
                      </a:endParaRPr>
                    </a:p>
                  </a:txBody>
                  <a:tcPr/>
                </a:tc>
                <a:tc>
                  <a:txBody>
                    <a:bodyPr/>
                    <a:lstStyle/>
                    <a:p>
                      <a:pPr algn="l"/>
                      <a:r>
                        <a:rPr lang="en-US" sz="3200" dirty="0" smtClean="0">
                          <a:latin typeface="NikoshBAN" panose="02000000000000000000" pitchFamily="2" charset="0"/>
                          <a:cs typeface="NikoshBAN" panose="02000000000000000000" pitchFamily="2" charset="0"/>
                        </a:rPr>
                        <a:t>নিমজ্জিত শৈলশিরা।  </a:t>
                      </a:r>
                      <a:r>
                        <a:rPr lang="en-US" sz="2400" dirty="0" smtClean="0">
                          <a:latin typeface="NikoshBAN" panose="02000000000000000000" pitchFamily="2" charset="0"/>
                          <a:cs typeface="NikoshBAN" panose="02000000000000000000" pitchFamily="2" charset="0"/>
                          <a:sym typeface="Symbol"/>
                        </a:rPr>
                        <a:t></a:t>
                      </a:r>
                      <a:r>
                        <a:rPr lang="en-US" sz="2400" dirty="0" smtClean="0">
                          <a:latin typeface="NikoshBAN" panose="02000000000000000000" pitchFamily="2" charset="0"/>
                          <a:cs typeface="NikoshBAN" panose="02000000000000000000" pitchFamily="2" charset="0"/>
                        </a:rPr>
                        <a:t>Oceanic ridges.</a:t>
                      </a:r>
                      <a:r>
                        <a:rPr lang="en-US" sz="2400" dirty="0" smtClean="0">
                          <a:latin typeface="NikoshBAN" panose="02000000000000000000" pitchFamily="2" charset="0"/>
                          <a:cs typeface="NikoshBAN" panose="02000000000000000000" pitchFamily="2" charset="0"/>
                          <a:sym typeface="Symbol"/>
                        </a:rPr>
                        <a:t></a:t>
                      </a:r>
                      <a:endParaRPr lang="en-US" sz="2400" dirty="0">
                        <a:latin typeface="NikoshBAN" panose="02000000000000000000" pitchFamily="2" charset="0"/>
                        <a:cs typeface="NikoshBAN" panose="02000000000000000000" pitchFamily="2" charset="0"/>
                      </a:endParaRPr>
                    </a:p>
                  </a:txBody>
                  <a:tcPr/>
                </a:tc>
              </a:tr>
              <a:tr h="764540">
                <a:tc>
                  <a:txBody>
                    <a:bodyPr/>
                    <a:lstStyle/>
                    <a:p>
                      <a:pPr algn="ctr"/>
                      <a:r>
                        <a:rPr lang="en-US" sz="3200" dirty="0" smtClean="0">
                          <a:latin typeface="NikoshBAN" panose="02000000000000000000" pitchFamily="2" charset="0"/>
                          <a:cs typeface="NikoshBAN" panose="02000000000000000000" pitchFamily="2" charset="0"/>
                        </a:rPr>
                        <a:t>৫</a:t>
                      </a:r>
                      <a:endParaRPr lang="en-US" sz="3200" dirty="0">
                        <a:latin typeface="NikoshBAN" panose="02000000000000000000" pitchFamily="2" charset="0"/>
                        <a:cs typeface="NikoshBAN" panose="02000000000000000000" pitchFamily="2" charset="0"/>
                      </a:endParaRPr>
                    </a:p>
                  </a:txBody>
                  <a:tcPr/>
                </a:tc>
                <a:tc>
                  <a:txBody>
                    <a:bodyPr/>
                    <a:lstStyle/>
                    <a:p>
                      <a:pPr algn="l"/>
                      <a:r>
                        <a:rPr lang="en-US" sz="3200" dirty="0" smtClean="0">
                          <a:latin typeface="NikoshBAN" panose="02000000000000000000" pitchFamily="2" charset="0"/>
                          <a:cs typeface="NikoshBAN" panose="02000000000000000000" pitchFamily="2" charset="0"/>
                        </a:rPr>
                        <a:t>গভীর সমুদ্রখাত ।  </a:t>
                      </a:r>
                      <a:r>
                        <a:rPr lang="en-US" sz="2400" dirty="0" smtClean="0">
                          <a:latin typeface="NikoshBAN" panose="02000000000000000000" pitchFamily="2" charset="0"/>
                          <a:cs typeface="NikoshBAN" panose="02000000000000000000" pitchFamily="2" charset="0"/>
                          <a:sym typeface="Symbol"/>
                        </a:rPr>
                        <a:t></a:t>
                      </a:r>
                      <a:r>
                        <a:rPr lang="en-US" sz="2400" dirty="0" smtClean="0">
                          <a:latin typeface="NikoshBAN" panose="02000000000000000000" pitchFamily="2" charset="0"/>
                          <a:cs typeface="NikoshBAN" panose="02000000000000000000" pitchFamily="2" charset="0"/>
                        </a:rPr>
                        <a:t>Oceanic trench.</a:t>
                      </a:r>
                      <a:r>
                        <a:rPr lang="en-US" sz="2400" dirty="0" smtClean="0">
                          <a:latin typeface="NikoshBAN" panose="02000000000000000000" pitchFamily="2" charset="0"/>
                          <a:cs typeface="NikoshBAN" panose="02000000000000000000" pitchFamily="2" charset="0"/>
                          <a:sym typeface="Symbol"/>
                        </a:rPr>
                        <a:t></a:t>
                      </a:r>
                      <a:endParaRPr lang="en-US" sz="2400" dirty="0">
                        <a:latin typeface="NikoshBAN" panose="02000000000000000000" pitchFamily="2" charset="0"/>
                        <a:cs typeface="NikoshBAN" panose="02000000000000000000" pitchFamily="2" charset="0"/>
                      </a:endParaRPr>
                    </a:p>
                  </a:txBody>
                  <a:tcPr/>
                </a:tc>
              </a:tr>
            </a:tbl>
          </a:graphicData>
        </a:graphic>
      </p:graphicFrame>
      <p:sp>
        <p:nvSpPr>
          <p:cNvPr id="5" name="Rectangle 4"/>
          <p:cNvSpPr/>
          <p:nvPr/>
        </p:nvSpPr>
        <p:spPr>
          <a:xfrm>
            <a:off x="1369286" y="511314"/>
            <a:ext cx="6502101" cy="707886"/>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dirty="0" smtClean="0">
                <a:latin typeface="NikoshBAN" panose="02000000000000000000" pitchFamily="2" charset="0"/>
                <a:cs typeface="NikoshBAN" panose="02000000000000000000" pitchFamily="2" charset="0"/>
              </a:rPr>
              <a:t>সমুদ্র তলদেশের ভূমিরূপের শ্রেণি বিভাগ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49044" y="1917290"/>
            <a:ext cx="8185356" cy="2121310"/>
            <a:chOff x="349044" y="1002890"/>
            <a:chExt cx="8382000" cy="3111910"/>
          </a:xfrm>
        </p:grpSpPr>
        <p:sp>
          <p:nvSpPr>
            <p:cNvPr id="34" name="L-Shape 33"/>
            <p:cNvSpPr/>
            <p:nvPr/>
          </p:nvSpPr>
          <p:spPr>
            <a:xfrm>
              <a:off x="349044" y="1007718"/>
              <a:ext cx="8382000" cy="3107082"/>
            </a:xfrm>
            <a:prstGeom prst="corner">
              <a:avLst>
                <a:gd name="adj1" fmla="val 21045"/>
                <a:gd name="adj2" fmla="val 15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93174" y="1002890"/>
              <a:ext cx="4968428" cy="2483712"/>
            </a:xfrm>
            <a:custGeom>
              <a:avLst/>
              <a:gdLst>
                <a:gd name="connsiteX0" fmla="*/ 0 w 4968428"/>
                <a:gd name="connsiteY0" fmla="*/ 0 h 2483712"/>
                <a:gd name="connsiteX1" fmla="*/ 176981 w 4968428"/>
                <a:gd name="connsiteY1" fmla="*/ 58994 h 2483712"/>
                <a:gd name="connsiteX2" fmla="*/ 427703 w 4968428"/>
                <a:gd name="connsiteY2" fmla="*/ 103239 h 2483712"/>
                <a:gd name="connsiteX3" fmla="*/ 752168 w 4968428"/>
                <a:gd name="connsiteY3" fmla="*/ 176981 h 2483712"/>
                <a:gd name="connsiteX4" fmla="*/ 973394 w 4968428"/>
                <a:gd name="connsiteY4" fmla="*/ 294968 h 2483712"/>
                <a:gd name="connsiteX5" fmla="*/ 1327355 w 4968428"/>
                <a:gd name="connsiteY5" fmla="*/ 457200 h 2483712"/>
                <a:gd name="connsiteX6" fmla="*/ 1740310 w 4968428"/>
                <a:gd name="connsiteY6" fmla="*/ 575187 h 2483712"/>
                <a:gd name="connsiteX7" fmla="*/ 1917291 w 4968428"/>
                <a:gd name="connsiteY7" fmla="*/ 589936 h 2483712"/>
                <a:gd name="connsiteX8" fmla="*/ 2344994 w 4968428"/>
                <a:gd name="connsiteY8" fmla="*/ 678426 h 2483712"/>
                <a:gd name="connsiteX9" fmla="*/ 2787445 w 4968428"/>
                <a:gd name="connsiteY9" fmla="*/ 796413 h 2483712"/>
                <a:gd name="connsiteX10" fmla="*/ 3274142 w 4968428"/>
                <a:gd name="connsiteY10" fmla="*/ 1666568 h 2483712"/>
                <a:gd name="connsiteX11" fmla="*/ 3864078 w 4968428"/>
                <a:gd name="connsiteY11" fmla="*/ 2079523 h 2483712"/>
                <a:gd name="connsiteX12" fmla="*/ 4793226 w 4968428"/>
                <a:gd name="connsiteY12" fmla="*/ 2448233 h 2483712"/>
                <a:gd name="connsiteX13" fmla="*/ 0 w 4968428"/>
                <a:gd name="connsiteY13" fmla="*/ 2448233 h 24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428" h="2483712">
                  <a:moveTo>
                    <a:pt x="0" y="0"/>
                  </a:moveTo>
                  <a:cubicBezTo>
                    <a:pt x="52848" y="20894"/>
                    <a:pt x="105697" y="41788"/>
                    <a:pt x="176981" y="58994"/>
                  </a:cubicBezTo>
                  <a:cubicBezTo>
                    <a:pt x="248265" y="76201"/>
                    <a:pt x="331839" y="83575"/>
                    <a:pt x="427703" y="103239"/>
                  </a:cubicBezTo>
                  <a:cubicBezTo>
                    <a:pt x="523567" y="122903"/>
                    <a:pt x="661220" y="145026"/>
                    <a:pt x="752168" y="176981"/>
                  </a:cubicBezTo>
                  <a:cubicBezTo>
                    <a:pt x="843117" y="208936"/>
                    <a:pt x="877530" y="248265"/>
                    <a:pt x="973394" y="294968"/>
                  </a:cubicBezTo>
                  <a:cubicBezTo>
                    <a:pt x="1069259" y="341671"/>
                    <a:pt x="1199536" y="410497"/>
                    <a:pt x="1327355" y="457200"/>
                  </a:cubicBezTo>
                  <a:cubicBezTo>
                    <a:pt x="1455174" y="503903"/>
                    <a:pt x="1641987" y="553064"/>
                    <a:pt x="1740310" y="575187"/>
                  </a:cubicBezTo>
                  <a:cubicBezTo>
                    <a:pt x="1838633" y="597310"/>
                    <a:pt x="1816510" y="572730"/>
                    <a:pt x="1917291" y="589936"/>
                  </a:cubicBezTo>
                  <a:cubicBezTo>
                    <a:pt x="2018072" y="607142"/>
                    <a:pt x="2199968" y="644013"/>
                    <a:pt x="2344994" y="678426"/>
                  </a:cubicBezTo>
                  <a:cubicBezTo>
                    <a:pt x="2490020" y="712839"/>
                    <a:pt x="2632587" y="631723"/>
                    <a:pt x="2787445" y="796413"/>
                  </a:cubicBezTo>
                  <a:cubicBezTo>
                    <a:pt x="2942303" y="961103"/>
                    <a:pt x="3094703" y="1452716"/>
                    <a:pt x="3274142" y="1666568"/>
                  </a:cubicBezTo>
                  <a:cubicBezTo>
                    <a:pt x="3453581" y="1880420"/>
                    <a:pt x="3610897" y="1949246"/>
                    <a:pt x="3864078" y="2079523"/>
                  </a:cubicBezTo>
                  <a:cubicBezTo>
                    <a:pt x="4117259" y="2209801"/>
                    <a:pt x="5437239" y="2386781"/>
                    <a:pt x="4793226" y="2448233"/>
                  </a:cubicBezTo>
                  <a:cubicBezTo>
                    <a:pt x="4149213" y="2509685"/>
                    <a:pt x="2074606" y="2478959"/>
                    <a:pt x="0" y="2448233"/>
                  </a:cubicBezTo>
                </a:path>
              </a:pathLst>
            </a:cu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nip Same Side Corner Rectangle 3"/>
          <p:cNvSpPr/>
          <p:nvPr/>
        </p:nvSpPr>
        <p:spPr>
          <a:xfrm>
            <a:off x="457200" y="4343400"/>
            <a:ext cx="8229600" cy="2222088"/>
          </a:xfrm>
          <a:prstGeom prst="snip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b="1" dirty="0" smtClean="0">
                <a:solidFill>
                  <a:schemeClr val="tx1"/>
                </a:solidFill>
                <a:latin typeface="NikoshBAN" panose="02000000000000000000" pitchFamily="2" charset="0"/>
                <a:cs typeface="NikoshBAN" panose="02000000000000000000" pitchFamily="2" charset="0"/>
              </a:rPr>
              <a:t>পৃথিবীর মহাদেশসমূহের চারদিকে স্থলভাগের কিছু অংশ ঢালু হয়ে সমুদ্রের  পানির মধ্যে নেমে গেছে। এরূপে  সমুদ্রের উপকূলরেখা  থেকে তলদেশ  ক্রমনিম্ন নিমজ্জিত অংশকে  মহীসোপান বলে। মহীসোপানের সমুদ্রের পানির  সর্ব্বোচ্চ গভীরতা ১৫০ মিটার। এটি ১</a:t>
            </a:r>
            <a:r>
              <a:rPr lang="bn-BD" sz="2800" b="1" baseline="30000" dirty="0" smtClean="0">
                <a:solidFill>
                  <a:schemeClr val="tx1"/>
                </a:solidFill>
                <a:latin typeface="NikoshBAN" panose="02000000000000000000" pitchFamily="2" charset="0"/>
                <a:cs typeface="NikoshBAN" panose="02000000000000000000" pitchFamily="2" charset="0"/>
              </a:rPr>
              <a:t>০</a:t>
            </a:r>
            <a:r>
              <a:rPr lang="bn-BD" sz="2800" b="1" dirty="0" smtClean="0">
                <a:solidFill>
                  <a:schemeClr val="tx1"/>
                </a:solidFill>
                <a:latin typeface="NikoshBAN" panose="02000000000000000000" pitchFamily="2" charset="0"/>
                <a:cs typeface="NikoshBAN" panose="02000000000000000000" pitchFamily="2" charset="0"/>
              </a:rPr>
              <a:t> কোণে সমুদ্র তলদেশে নিমজ্জিত থাকে। গড় প্রশস্ততা ৭০ কিমি। </a:t>
            </a:r>
            <a:endParaRPr lang="en-US" sz="2800" b="1" dirty="0">
              <a:solidFill>
                <a:schemeClr val="tx1"/>
              </a:solidFill>
              <a:latin typeface="NikoshBAN" panose="02000000000000000000" pitchFamily="2" charset="0"/>
              <a:cs typeface="NikoshBAN" panose="02000000000000000000" pitchFamily="2" charset="0"/>
            </a:endParaRPr>
          </a:p>
        </p:txBody>
      </p:sp>
      <p:grpSp>
        <p:nvGrpSpPr>
          <p:cNvPr id="38" name="Group 37"/>
          <p:cNvGrpSpPr/>
          <p:nvPr/>
        </p:nvGrpSpPr>
        <p:grpSpPr>
          <a:xfrm>
            <a:off x="2702638" y="838200"/>
            <a:ext cx="3012362" cy="1619191"/>
            <a:chOff x="1276754" y="1166344"/>
            <a:chExt cx="3012362" cy="1771591"/>
          </a:xfrm>
        </p:grpSpPr>
        <p:sp>
          <p:nvSpPr>
            <p:cNvPr id="13" name="Rectangle 12"/>
            <p:cNvSpPr/>
            <p:nvPr/>
          </p:nvSpPr>
          <p:spPr>
            <a:xfrm>
              <a:off x="1905000" y="1752600"/>
              <a:ext cx="2384116" cy="437769"/>
            </a:xfrm>
            <a:prstGeom prst="rect">
              <a:avLst/>
            </a:prstGeom>
            <a:solidFill>
              <a:srgbClr val="002060"/>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bn-BD" sz="2000" b="1" dirty="0" smtClean="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সর্বোচ্চ গভীর ১৫০ মিটার </a:t>
              </a:r>
              <a:endParaRPr lang="en-US" sz="2000" b="1" cap="none" spc="0" dirty="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12" name="Striped Right Arrow 11"/>
            <p:cNvSpPr/>
            <p:nvPr/>
          </p:nvSpPr>
          <p:spPr>
            <a:xfrm rot="5400000">
              <a:off x="759659" y="1683439"/>
              <a:ext cx="1771591" cy="737402"/>
            </a:xfrm>
            <a:prstGeom prst="striped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anose="02000000000000000000" pitchFamily="2" charset="0"/>
                  <a:cs typeface="NikoshBAN" panose="02000000000000000000" pitchFamily="2" charset="0"/>
                </a:rPr>
                <a:t>পানির গভীরতা</a:t>
              </a:r>
              <a:endParaRPr lang="en-US" dirty="0">
                <a:latin typeface="NikoshBAN" panose="02000000000000000000" pitchFamily="2" charset="0"/>
                <a:cs typeface="NikoshBAN" panose="02000000000000000000" pitchFamily="2" charset="0"/>
              </a:endParaRPr>
            </a:p>
          </p:txBody>
        </p:sp>
      </p:grpSp>
      <p:sp>
        <p:nvSpPr>
          <p:cNvPr id="31" name="Rectangle 30"/>
          <p:cNvSpPr/>
          <p:nvPr/>
        </p:nvSpPr>
        <p:spPr>
          <a:xfrm>
            <a:off x="3081959" y="179436"/>
            <a:ext cx="2937841" cy="523220"/>
          </a:xfrm>
          <a:prstGeom prst="rect">
            <a:avLst/>
          </a:prstGeom>
          <a:solidFill>
            <a:srgbClr val="002060"/>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bn-BD" sz="2800" b="1" dirty="0" smtClean="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মহীসোপান</a:t>
            </a:r>
            <a:endParaRPr lang="en-US" sz="2800" b="1" cap="none" spc="0" dirty="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nvGrpSpPr>
          <p:cNvPr id="42" name="Group 41"/>
          <p:cNvGrpSpPr/>
          <p:nvPr/>
        </p:nvGrpSpPr>
        <p:grpSpPr>
          <a:xfrm>
            <a:off x="838200" y="1981200"/>
            <a:ext cx="6523704" cy="911940"/>
            <a:chOff x="838200" y="1981200"/>
            <a:chExt cx="6523704" cy="911940"/>
          </a:xfrm>
        </p:grpSpPr>
        <p:sp>
          <p:nvSpPr>
            <p:cNvPr id="33" name="Striped Right Arrow 32"/>
            <p:cNvSpPr/>
            <p:nvPr/>
          </p:nvSpPr>
          <p:spPr>
            <a:xfrm>
              <a:off x="3551904" y="2155738"/>
              <a:ext cx="3810000" cy="737402"/>
            </a:xfrm>
            <a:prstGeom prst="stripedRightArrow">
              <a:avLst>
                <a:gd name="adj1" fmla="val 50000"/>
                <a:gd name="adj2" fmla="val 0"/>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anose="02000000000000000000" pitchFamily="2" charset="0"/>
                  <a:cs typeface="NikoshBAN" panose="02000000000000000000" pitchFamily="2" charset="0"/>
                </a:rPr>
                <a:t>মহীসোপানের গড় প্রশস্ততা ৭০ কিমি।</a:t>
              </a:r>
              <a:endParaRPr lang="en-US" sz="2400" dirty="0">
                <a:latin typeface="NikoshBAN" panose="02000000000000000000" pitchFamily="2" charset="0"/>
                <a:cs typeface="NikoshBAN" panose="02000000000000000000" pitchFamily="2" charset="0"/>
              </a:endParaRPr>
            </a:p>
          </p:txBody>
        </p:sp>
        <p:cxnSp>
          <p:nvCxnSpPr>
            <p:cNvPr id="39" name="Straight Arrow Connector 38"/>
            <p:cNvCxnSpPr/>
            <p:nvPr/>
          </p:nvCxnSpPr>
          <p:spPr>
            <a:xfrm>
              <a:off x="838200" y="1981200"/>
              <a:ext cx="2583426" cy="533400"/>
            </a:xfrm>
            <a:prstGeom prst="straightConnector1">
              <a:avLst/>
            </a:prstGeom>
            <a:ln w="6032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248401" y="2819400"/>
            <a:ext cx="1142999" cy="584775"/>
            <a:chOff x="381000" y="2937839"/>
            <a:chExt cx="1142999" cy="584775"/>
          </a:xfrm>
          <a:scene3d>
            <a:camera prst="orthographicFront">
              <a:rot lat="0" lon="0" rev="0"/>
            </a:camera>
            <a:lightRig rig="chilly" dir="t">
              <a:rot lat="0" lon="0" rev="18480000"/>
            </a:lightRig>
          </a:scene3d>
        </p:grpSpPr>
        <p:grpSp>
          <p:nvGrpSpPr>
            <p:cNvPr id="44" name="Group 43"/>
            <p:cNvGrpSpPr/>
            <p:nvPr/>
          </p:nvGrpSpPr>
          <p:grpSpPr>
            <a:xfrm>
              <a:off x="381000" y="2937839"/>
              <a:ext cx="1142999" cy="584775"/>
              <a:chOff x="381000" y="2937839"/>
              <a:chExt cx="1142999" cy="584775"/>
            </a:xfrm>
          </p:grpSpPr>
          <p:sp>
            <p:nvSpPr>
              <p:cNvPr id="46" name="Flowchart: Alternate Process 45"/>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47" name="Flowchart: Decision 46"/>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45" name="Rectangle 44"/>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48" name="Group 47"/>
          <p:cNvGrpSpPr/>
          <p:nvPr/>
        </p:nvGrpSpPr>
        <p:grpSpPr>
          <a:xfrm>
            <a:off x="6248401" y="1143000"/>
            <a:ext cx="1142999" cy="584775"/>
            <a:chOff x="381000" y="2937839"/>
            <a:chExt cx="1142999" cy="584775"/>
          </a:xfrm>
          <a:scene3d>
            <a:camera prst="orthographicFront">
              <a:rot lat="0" lon="0" rev="0"/>
            </a:camera>
            <a:lightRig rig="chilly" dir="t">
              <a:rot lat="0" lon="0" rev="18480000"/>
            </a:lightRig>
          </a:scene3d>
        </p:grpSpPr>
        <p:grpSp>
          <p:nvGrpSpPr>
            <p:cNvPr id="49" name="Group 48"/>
            <p:cNvGrpSpPr/>
            <p:nvPr/>
          </p:nvGrpSpPr>
          <p:grpSpPr>
            <a:xfrm>
              <a:off x="381000" y="2937839"/>
              <a:ext cx="1142999" cy="584775"/>
              <a:chOff x="381000" y="2937839"/>
              <a:chExt cx="1142999" cy="584775"/>
            </a:xfrm>
          </p:grpSpPr>
          <p:sp>
            <p:nvSpPr>
              <p:cNvPr id="51" name="Flowchart: Alternate Process 50"/>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52" name="Flowchart: Decision 51"/>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50" name="Rectangle 49"/>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sp>
        <p:nvSpPr>
          <p:cNvPr id="53" name="Rectangle 52"/>
          <p:cNvSpPr/>
          <p:nvPr/>
        </p:nvSpPr>
        <p:spPr>
          <a:xfrm rot="901164">
            <a:off x="871349" y="2137819"/>
            <a:ext cx="1210588"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4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মহীসোপান</a:t>
            </a:r>
            <a:endParaRPr lang="en-US" sz="24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55" name="Rounded Rectangular Callout 54"/>
          <p:cNvSpPr/>
          <p:nvPr/>
        </p:nvSpPr>
        <p:spPr>
          <a:xfrm>
            <a:off x="533400" y="838200"/>
            <a:ext cx="1594695" cy="330971"/>
          </a:xfrm>
          <a:prstGeom prst="wedgeRoundRectCallout">
            <a:avLst>
              <a:gd name="adj1" fmla="val -31986"/>
              <a:gd name="adj2" fmla="val 277349"/>
              <a:gd name="adj3" fmla="val 16667"/>
            </a:avLst>
          </a:prstGeom>
          <a:solidFill>
            <a:srgbClr val="FF0000"/>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latin typeface="NikoshBAN" panose="02000000000000000000" pitchFamily="2" charset="0"/>
                <a:cs typeface="NikoshBAN" panose="02000000000000000000" pitchFamily="2" charset="0"/>
              </a:rPr>
              <a:t>উপকূলীয় ঢাল</a:t>
            </a:r>
            <a:endParaRPr lang="en-US" sz="2800" b="1" dirty="0">
              <a:latin typeface="NikoshBAN" panose="02000000000000000000" pitchFamily="2" charset="0"/>
              <a:cs typeface="NikoshBAN" panose="02000000000000000000" pitchFamily="2" charset="0"/>
            </a:endParaRPr>
          </a:p>
        </p:txBody>
      </p:sp>
      <p:grpSp>
        <p:nvGrpSpPr>
          <p:cNvPr id="56" name="Group 55"/>
          <p:cNvGrpSpPr/>
          <p:nvPr/>
        </p:nvGrpSpPr>
        <p:grpSpPr>
          <a:xfrm>
            <a:off x="3657600" y="3530025"/>
            <a:ext cx="1142999" cy="584775"/>
            <a:chOff x="381000" y="2937839"/>
            <a:chExt cx="1142999" cy="584775"/>
          </a:xfrm>
          <a:scene3d>
            <a:camera prst="orthographicFront">
              <a:rot lat="0" lon="0" rev="0"/>
            </a:camera>
            <a:lightRig rig="chilly" dir="t">
              <a:rot lat="0" lon="0" rev="18480000"/>
            </a:lightRig>
          </a:scene3d>
        </p:grpSpPr>
        <p:grpSp>
          <p:nvGrpSpPr>
            <p:cNvPr id="57" name="Group 56"/>
            <p:cNvGrpSpPr/>
            <p:nvPr/>
          </p:nvGrpSpPr>
          <p:grpSpPr>
            <a:xfrm>
              <a:off x="381000" y="2937839"/>
              <a:ext cx="1142999" cy="584775"/>
              <a:chOff x="381000" y="2937839"/>
              <a:chExt cx="1142999" cy="584775"/>
            </a:xfrm>
          </p:grpSpPr>
          <p:sp>
            <p:nvSpPr>
              <p:cNvPr id="59" name="Flowchart: Alternate Process 58"/>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60" name="Flowchart: Decision 59"/>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58" name="Rectangle 57"/>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61" name="Group 60"/>
          <p:cNvGrpSpPr/>
          <p:nvPr/>
        </p:nvGrpSpPr>
        <p:grpSpPr>
          <a:xfrm>
            <a:off x="381000" y="3429000"/>
            <a:ext cx="1142999" cy="584775"/>
            <a:chOff x="381000" y="2937839"/>
            <a:chExt cx="1142999" cy="584775"/>
          </a:xfrm>
          <a:scene3d>
            <a:camera prst="orthographicFront">
              <a:rot lat="0" lon="0" rev="0"/>
            </a:camera>
            <a:lightRig rig="chilly" dir="t">
              <a:rot lat="0" lon="0" rev="18480000"/>
            </a:lightRig>
          </a:scene3d>
        </p:grpSpPr>
        <p:grpSp>
          <p:nvGrpSpPr>
            <p:cNvPr id="62" name="Group 61"/>
            <p:cNvGrpSpPr/>
            <p:nvPr/>
          </p:nvGrpSpPr>
          <p:grpSpPr>
            <a:xfrm>
              <a:off x="381000" y="2937839"/>
              <a:ext cx="1142999" cy="584775"/>
              <a:chOff x="381000" y="2937839"/>
              <a:chExt cx="1142999" cy="584775"/>
            </a:xfrm>
          </p:grpSpPr>
          <p:sp>
            <p:nvSpPr>
              <p:cNvPr id="64" name="Flowchart: Alternate Process 63"/>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65" name="Flowchart: Decision 64"/>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63" name="Rectangle 62"/>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564309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2" presetClass="entr" presetSubtype="8" repeatCount="300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000"/>
                                        <p:tgtEl>
                                          <p:spTgt spid="42"/>
                                        </p:tgtEl>
                                      </p:cBhvr>
                                    </p:animEffect>
                                  </p:childTnLst>
                                </p:cTn>
                              </p:par>
                            </p:childTnLst>
                          </p:cTn>
                        </p:par>
                      </p:childTnLst>
                    </p:cTn>
                  </p:par>
                </p:childTnLst>
              </p:cTn>
              <p:nextCondLst>
                <p:cond evt="onClick" delay="0">
                  <p:tgtEl>
                    <p:spTgt spid="43"/>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22" presetClass="entr" presetSubtype="1" repeatCount="300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2000"/>
                                        <p:tgtEl>
                                          <p:spTgt spid="38"/>
                                        </p:tgtEl>
                                      </p:cBhvr>
                                    </p:animEffec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56"/>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0"/>
                                        <p:tgtEl>
                                          <p:spTgt spid="4"/>
                                        </p:tgtEl>
                                      </p:cBhvr>
                                    </p:animEffect>
                                  </p:childTnLst>
                                </p:cTn>
                              </p:par>
                            </p:childTnLst>
                          </p:cTn>
                        </p:par>
                      </p:childTnLst>
                    </p:cTn>
                  </p:par>
                </p:childTnLst>
              </p:cTn>
              <p:nextCondLst>
                <p:cond evt="onClick" delay="0">
                  <p:tgtEl>
                    <p:spTgt spid="56"/>
                  </p:tgtEl>
                </p:cond>
              </p:nextCondLst>
            </p:seq>
            <p:seq concurrent="1" nextAc="seek">
              <p:cTn id="20" restart="whenNotActive" fill="hold" evtFilter="cancelBubble" nodeType="interactiveSeq">
                <p:stCondLst>
                  <p:cond evt="onClick" delay="0">
                    <p:tgtEl>
                      <p:spTgt spid="61"/>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2000"/>
                                        <p:tgtEl>
                                          <p:spTgt spid="55"/>
                                        </p:tgtEl>
                                      </p:cBhvr>
                                    </p:animEffect>
                                  </p:childTnLst>
                                </p:cTn>
                              </p:par>
                            </p:childTnLst>
                          </p:cTn>
                        </p:par>
                      </p:childTnLst>
                    </p:cTn>
                  </p:par>
                </p:childTnLst>
              </p:cTn>
              <p:nextCondLst>
                <p:cond evt="onClick" delay="0">
                  <p:tgtEl>
                    <p:spTgt spid="61"/>
                  </p:tgtEl>
                </p:cond>
              </p:nextCondLst>
            </p:seq>
          </p:childTnLst>
        </p:cTn>
      </p:par>
    </p:tnLst>
    <p:bldLst>
      <p:bldP spid="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457200" y="3709202"/>
            <a:ext cx="8229600" cy="2856286"/>
          </a:xfrm>
          <a:prstGeom prst="snip2Same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b="1" dirty="0" smtClean="0">
                <a:solidFill>
                  <a:schemeClr val="tx1"/>
                </a:solidFill>
                <a:latin typeface="NikoshBAN" panose="02000000000000000000" pitchFamily="2" charset="0"/>
                <a:cs typeface="NikoshBAN" panose="02000000000000000000" pitchFamily="2" charset="0"/>
              </a:rPr>
              <a:t>মহীসোপানের শেষ সীমানা  থেকে ভূভাগ হঠাৎ খাড়াভাবে নেমে  সমুদ্রের গভীর তলদেশের সঙ্গে মিশে যায়। এ ঢাল অংশকে মহীঢাল বলে। মহীঢালে সমুদ্রের পানির  সর্ব্বোচ্চ গভীরতা ২০০ থেকে ৩০০০ মিটার। এটি গডে প্রায় ১৬ থেকে ৩২ কি.মি। অসংখ্য গিরিখাত অবস্থান  করায় তা খুবই বন্ধুর প্রকৃতির ।  </a:t>
            </a:r>
            <a:endParaRPr lang="en-US" sz="2800" b="1" dirty="0">
              <a:solidFill>
                <a:schemeClr val="tx1"/>
              </a:solidFill>
              <a:latin typeface="NikoshBAN" panose="02000000000000000000" pitchFamily="2" charset="0"/>
              <a:cs typeface="NikoshBAN" panose="02000000000000000000" pitchFamily="2" charset="0"/>
            </a:endParaRPr>
          </a:p>
        </p:txBody>
      </p:sp>
      <p:grpSp>
        <p:nvGrpSpPr>
          <p:cNvPr id="40" name="Group 39"/>
          <p:cNvGrpSpPr/>
          <p:nvPr/>
        </p:nvGrpSpPr>
        <p:grpSpPr>
          <a:xfrm>
            <a:off x="4139398" y="990602"/>
            <a:ext cx="3937802" cy="1709548"/>
            <a:chOff x="4139398" y="990602"/>
            <a:chExt cx="3937802" cy="1709548"/>
          </a:xfrm>
        </p:grpSpPr>
        <p:sp>
          <p:nvSpPr>
            <p:cNvPr id="7" name="Rectangle 6"/>
            <p:cNvSpPr/>
            <p:nvPr/>
          </p:nvSpPr>
          <p:spPr>
            <a:xfrm>
              <a:off x="4757916" y="1581090"/>
              <a:ext cx="3319284" cy="400110"/>
            </a:xfrm>
            <a:prstGeom prst="rect">
              <a:avLst/>
            </a:prstGeom>
            <a:solidFill>
              <a:srgbClr val="002060"/>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bn-BD" sz="2000" b="1" dirty="0" smtClean="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এর </a:t>
              </a:r>
              <a:r>
                <a:rPr lang="bn-BD" sz="2000" b="1" dirty="0" smtClean="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গভীর তা ২০০ থেকে ৩০০০ মিটার </a:t>
              </a:r>
              <a:endParaRPr lang="en-US" sz="2000" b="1" cap="none" spc="0" dirty="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9" name="Striped Right Arrow 8"/>
            <p:cNvSpPr/>
            <p:nvPr/>
          </p:nvSpPr>
          <p:spPr>
            <a:xfrm rot="5400000">
              <a:off x="3653325" y="1476675"/>
              <a:ext cx="1709548" cy="737402"/>
            </a:xfrm>
            <a:prstGeom prst="striped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anose="02000000000000000000" pitchFamily="2" charset="0"/>
                  <a:cs typeface="NikoshBAN" panose="02000000000000000000" pitchFamily="2" charset="0"/>
                </a:rPr>
                <a:t>পানির গভীরতা</a:t>
              </a:r>
              <a:endParaRPr lang="en-US" sz="2000" dirty="0">
                <a:latin typeface="NikoshBAN" panose="02000000000000000000" pitchFamily="2" charset="0"/>
                <a:cs typeface="NikoshBAN" panose="02000000000000000000" pitchFamily="2" charset="0"/>
              </a:endParaRPr>
            </a:p>
          </p:txBody>
        </p:sp>
      </p:grpSp>
      <p:sp>
        <p:nvSpPr>
          <p:cNvPr id="13" name="Rectangle 12"/>
          <p:cNvSpPr/>
          <p:nvPr/>
        </p:nvSpPr>
        <p:spPr>
          <a:xfrm>
            <a:off x="3081959" y="179436"/>
            <a:ext cx="2937841" cy="523220"/>
          </a:xfrm>
          <a:prstGeom prst="rect">
            <a:avLst/>
          </a:prstGeom>
          <a:solidFill>
            <a:srgbClr val="002060"/>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bn-BD" sz="2800" b="1" dirty="0" smtClean="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মহীঢাল</a:t>
            </a:r>
            <a:endParaRPr lang="en-US" sz="2800" b="1" cap="none" spc="0" dirty="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nvGrpSpPr>
          <p:cNvPr id="30" name="Group 29"/>
          <p:cNvGrpSpPr/>
          <p:nvPr/>
        </p:nvGrpSpPr>
        <p:grpSpPr>
          <a:xfrm>
            <a:off x="304800" y="702656"/>
            <a:ext cx="8534400" cy="2878745"/>
            <a:chOff x="304800" y="702656"/>
            <a:chExt cx="8534400" cy="2878745"/>
          </a:xfrm>
        </p:grpSpPr>
        <p:sp>
          <p:nvSpPr>
            <p:cNvPr id="27" name="Freeform 26"/>
            <p:cNvSpPr/>
            <p:nvPr/>
          </p:nvSpPr>
          <p:spPr>
            <a:xfrm>
              <a:off x="375765" y="702656"/>
              <a:ext cx="4424835" cy="2026071"/>
            </a:xfrm>
            <a:custGeom>
              <a:avLst/>
              <a:gdLst>
                <a:gd name="connsiteX0" fmla="*/ 81435 w 3265979"/>
                <a:gd name="connsiteY0" fmla="*/ 0 h 1888069"/>
                <a:gd name="connsiteX1" fmla="*/ 597629 w 3265979"/>
                <a:gd name="connsiteY1" fmla="*/ 132736 h 1888069"/>
                <a:gd name="connsiteX2" fmla="*/ 745112 w 3265979"/>
                <a:gd name="connsiteY2" fmla="*/ 206477 h 1888069"/>
                <a:gd name="connsiteX3" fmla="*/ 981087 w 3265979"/>
                <a:gd name="connsiteY3" fmla="*/ 324465 h 1888069"/>
                <a:gd name="connsiteX4" fmla="*/ 1305551 w 3265979"/>
                <a:gd name="connsiteY4" fmla="*/ 353961 h 1888069"/>
                <a:gd name="connsiteX5" fmla="*/ 1482532 w 3265979"/>
                <a:gd name="connsiteY5" fmla="*/ 383458 h 1888069"/>
                <a:gd name="connsiteX6" fmla="*/ 1674261 w 3265979"/>
                <a:gd name="connsiteY6" fmla="*/ 486697 h 1888069"/>
                <a:gd name="connsiteX7" fmla="*/ 1969229 w 3265979"/>
                <a:gd name="connsiteY7" fmla="*/ 914400 h 1888069"/>
                <a:gd name="connsiteX8" fmla="*/ 2249448 w 3265979"/>
                <a:gd name="connsiteY8" fmla="*/ 1268361 h 1888069"/>
                <a:gd name="connsiteX9" fmla="*/ 2544416 w 3265979"/>
                <a:gd name="connsiteY9" fmla="*/ 1474839 h 1888069"/>
                <a:gd name="connsiteX10" fmla="*/ 2721396 w 3265979"/>
                <a:gd name="connsiteY10" fmla="*/ 1622323 h 1888069"/>
                <a:gd name="connsiteX11" fmla="*/ 2942622 w 3265979"/>
                <a:gd name="connsiteY11" fmla="*/ 1799303 h 1888069"/>
                <a:gd name="connsiteX12" fmla="*/ 3075358 w 3265979"/>
                <a:gd name="connsiteY12" fmla="*/ 1858297 h 1888069"/>
                <a:gd name="connsiteX13" fmla="*/ 110932 w 3265979"/>
                <a:gd name="connsiteY13" fmla="*/ 1887794 h 1888069"/>
                <a:gd name="connsiteX14" fmla="*/ 582880 w 3265979"/>
                <a:gd name="connsiteY14" fmla="*/ 1873045 h 1888069"/>
                <a:gd name="connsiteX15" fmla="*/ 125680 w 3265979"/>
                <a:gd name="connsiteY15" fmla="*/ 1873045 h 188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5979" h="1888069">
                  <a:moveTo>
                    <a:pt x="81435" y="0"/>
                  </a:moveTo>
                  <a:cubicBezTo>
                    <a:pt x="284225" y="49161"/>
                    <a:pt x="487016" y="98323"/>
                    <a:pt x="597629" y="132736"/>
                  </a:cubicBezTo>
                  <a:cubicBezTo>
                    <a:pt x="708242" y="167149"/>
                    <a:pt x="745112" y="206477"/>
                    <a:pt x="745112" y="206477"/>
                  </a:cubicBezTo>
                  <a:cubicBezTo>
                    <a:pt x="809022" y="238432"/>
                    <a:pt x="887681" y="299884"/>
                    <a:pt x="981087" y="324465"/>
                  </a:cubicBezTo>
                  <a:cubicBezTo>
                    <a:pt x="1074493" y="349046"/>
                    <a:pt x="1221977" y="344129"/>
                    <a:pt x="1305551" y="353961"/>
                  </a:cubicBezTo>
                  <a:cubicBezTo>
                    <a:pt x="1389125" y="363793"/>
                    <a:pt x="1421080" y="361335"/>
                    <a:pt x="1482532" y="383458"/>
                  </a:cubicBezTo>
                  <a:cubicBezTo>
                    <a:pt x="1543984" y="405581"/>
                    <a:pt x="1593145" y="398207"/>
                    <a:pt x="1674261" y="486697"/>
                  </a:cubicBezTo>
                  <a:cubicBezTo>
                    <a:pt x="1755377" y="575187"/>
                    <a:pt x="1873365" y="784123"/>
                    <a:pt x="1969229" y="914400"/>
                  </a:cubicBezTo>
                  <a:cubicBezTo>
                    <a:pt x="2065093" y="1044677"/>
                    <a:pt x="2153584" y="1174955"/>
                    <a:pt x="2249448" y="1268361"/>
                  </a:cubicBezTo>
                  <a:cubicBezTo>
                    <a:pt x="2345313" y="1361768"/>
                    <a:pt x="2465758" y="1415845"/>
                    <a:pt x="2544416" y="1474839"/>
                  </a:cubicBezTo>
                  <a:cubicBezTo>
                    <a:pt x="2623074" y="1533833"/>
                    <a:pt x="2655028" y="1568246"/>
                    <a:pt x="2721396" y="1622323"/>
                  </a:cubicBezTo>
                  <a:cubicBezTo>
                    <a:pt x="2787764" y="1676400"/>
                    <a:pt x="2883628" y="1759974"/>
                    <a:pt x="2942622" y="1799303"/>
                  </a:cubicBezTo>
                  <a:cubicBezTo>
                    <a:pt x="3001616" y="1838632"/>
                    <a:pt x="3547306" y="1843549"/>
                    <a:pt x="3075358" y="1858297"/>
                  </a:cubicBezTo>
                  <a:cubicBezTo>
                    <a:pt x="2603410" y="1873046"/>
                    <a:pt x="526345" y="1885336"/>
                    <a:pt x="110932" y="1887794"/>
                  </a:cubicBezTo>
                  <a:cubicBezTo>
                    <a:pt x="-304481" y="1890252"/>
                    <a:pt x="580422" y="1875503"/>
                    <a:pt x="582880" y="1873045"/>
                  </a:cubicBezTo>
                  <a:cubicBezTo>
                    <a:pt x="585338" y="1870587"/>
                    <a:pt x="355509" y="1871816"/>
                    <a:pt x="125680" y="1873045"/>
                  </a:cubicBezTo>
                </a:path>
              </a:pathLst>
            </a:cu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p:cNvSpPr/>
            <p:nvPr/>
          </p:nvSpPr>
          <p:spPr>
            <a:xfrm>
              <a:off x="304800" y="702657"/>
              <a:ext cx="8534400" cy="2878744"/>
            </a:xfrm>
            <a:prstGeom prst="corner">
              <a:avLst>
                <a:gd name="adj1" fmla="val 31268"/>
                <a:gd name="adj2" fmla="val 7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rot="2592272">
            <a:off x="2441538" y="1805128"/>
            <a:ext cx="1127232" cy="58477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মহীঢাল</a:t>
            </a:r>
            <a:endParaRPr lang="en-US" sz="32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29" name="Rectangle 28"/>
          <p:cNvSpPr/>
          <p:nvPr/>
        </p:nvSpPr>
        <p:spPr>
          <a:xfrm rot="1165309">
            <a:off x="567728" y="953291"/>
            <a:ext cx="1380507"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8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মহীসোপান</a:t>
            </a:r>
            <a:endParaRPr lang="en-US" sz="28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nvGrpSpPr>
          <p:cNvPr id="39" name="Group 38"/>
          <p:cNvGrpSpPr/>
          <p:nvPr/>
        </p:nvGrpSpPr>
        <p:grpSpPr>
          <a:xfrm>
            <a:off x="2644098" y="1224926"/>
            <a:ext cx="5966502" cy="2127874"/>
            <a:chOff x="2644098" y="1224926"/>
            <a:chExt cx="5966502" cy="2127874"/>
          </a:xfrm>
        </p:grpSpPr>
        <p:sp>
          <p:nvSpPr>
            <p:cNvPr id="15" name="Striped Right Arrow 14"/>
            <p:cNvSpPr/>
            <p:nvPr/>
          </p:nvSpPr>
          <p:spPr>
            <a:xfrm>
              <a:off x="4648199" y="2615398"/>
              <a:ext cx="3962401" cy="737402"/>
            </a:xfrm>
            <a:prstGeom prst="stripedRightArrow">
              <a:avLst>
                <a:gd name="adj1" fmla="val 50000"/>
                <a:gd name="adj2" fmla="val 0"/>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anose="02000000000000000000" pitchFamily="2" charset="0"/>
                  <a:cs typeface="NikoshBAN" panose="02000000000000000000" pitchFamily="2" charset="0"/>
                </a:rPr>
                <a:t>মহীঢালের গড় প্রশস্ততা ১৬-৩২ কিমি।</a:t>
              </a:r>
              <a:endParaRPr lang="en-US" sz="2400" dirty="0">
                <a:latin typeface="NikoshBAN" panose="02000000000000000000" pitchFamily="2" charset="0"/>
                <a:cs typeface="NikoshBAN" panose="02000000000000000000" pitchFamily="2" charset="0"/>
              </a:endParaRPr>
            </a:p>
          </p:txBody>
        </p:sp>
        <p:cxnSp>
          <p:nvCxnSpPr>
            <p:cNvPr id="32" name="Straight Arrow Connector 31"/>
            <p:cNvCxnSpPr>
              <a:stCxn id="27" idx="6"/>
            </p:cNvCxnSpPr>
            <p:nvPr/>
          </p:nvCxnSpPr>
          <p:spPr>
            <a:xfrm>
              <a:off x="2644098" y="1224926"/>
              <a:ext cx="1864001" cy="1471570"/>
            </a:xfrm>
            <a:prstGeom prst="straightConnector1">
              <a:avLst/>
            </a:prstGeom>
            <a:ln w="6032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33400" y="2819400"/>
            <a:ext cx="1142999" cy="584775"/>
            <a:chOff x="381000" y="2937839"/>
            <a:chExt cx="1142999" cy="584775"/>
          </a:xfrm>
          <a:scene3d>
            <a:camera prst="orthographicFront">
              <a:rot lat="0" lon="0" rev="0"/>
            </a:camera>
            <a:lightRig rig="chilly" dir="t">
              <a:rot lat="0" lon="0" rev="18480000"/>
            </a:lightRig>
          </a:scene3d>
        </p:grpSpPr>
        <p:grpSp>
          <p:nvGrpSpPr>
            <p:cNvPr id="35" name="Group 34"/>
            <p:cNvGrpSpPr/>
            <p:nvPr/>
          </p:nvGrpSpPr>
          <p:grpSpPr>
            <a:xfrm>
              <a:off x="381000" y="2937839"/>
              <a:ext cx="1142999" cy="584775"/>
              <a:chOff x="381000" y="2937839"/>
              <a:chExt cx="1142999" cy="584775"/>
            </a:xfrm>
          </p:grpSpPr>
          <p:sp>
            <p:nvSpPr>
              <p:cNvPr id="37" name="Flowchart: Alternate Process 36"/>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8" name="Flowchart: Decision 37"/>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36" name="Rectangle 35"/>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41" name="Group 40"/>
          <p:cNvGrpSpPr/>
          <p:nvPr/>
        </p:nvGrpSpPr>
        <p:grpSpPr>
          <a:xfrm>
            <a:off x="6705600" y="762000"/>
            <a:ext cx="1142999" cy="584775"/>
            <a:chOff x="381000" y="2937839"/>
            <a:chExt cx="1142999" cy="584775"/>
          </a:xfrm>
          <a:scene3d>
            <a:camera prst="orthographicFront">
              <a:rot lat="0" lon="0" rev="0"/>
            </a:camera>
            <a:lightRig rig="chilly" dir="t">
              <a:rot lat="0" lon="0" rev="18480000"/>
            </a:lightRig>
          </a:scene3d>
        </p:grpSpPr>
        <p:grpSp>
          <p:nvGrpSpPr>
            <p:cNvPr id="42" name="Group 41"/>
            <p:cNvGrpSpPr/>
            <p:nvPr/>
          </p:nvGrpSpPr>
          <p:grpSpPr>
            <a:xfrm>
              <a:off x="381000" y="2937839"/>
              <a:ext cx="1142999" cy="584775"/>
              <a:chOff x="381000" y="2937839"/>
              <a:chExt cx="1142999" cy="584775"/>
            </a:xfrm>
          </p:grpSpPr>
          <p:sp>
            <p:nvSpPr>
              <p:cNvPr id="44" name="Flowchart: Alternate Process 43"/>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45" name="Flowchart: Decision 44"/>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43" name="Rectangle 42"/>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grpSp>
        <p:nvGrpSpPr>
          <p:cNvPr id="46" name="Group 45"/>
          <p:cNvGrpSpPr/>
          <p:nvPr/>
        </p:nvGrpSpPr>
        <p:grpSpPr>
          <a:xfrm>
            <a:off x="3429001" y="2996625"/>
            <a:ext cx="1142999" cy="584775"/>
            <a:chOff x="381000" y="2937839"/>
            <a:chExt cx="1142999" cy="584775"/>
          </a:xfrm>
          <a:scene3d>
            <a:camera prst="orthographicFront">
              <a:rot lat="0" lon="0" rev="0"/>
            </a:camera>
            <a:lightRig rig="chilly" dir="t">
              <a:rot lat="0" lon="0" rev="18480000"/>
            </a:lightRig>
          </a:scene3d>
        </p:grpSpPr>
        <p:grpSp>
          <p:nvGrpSpPr>
            <p:cNvPr id="47" name="Group 46"/>
            <p:cNvGrpSpPr/>
            <p:nvPr/>
          </p:nvGrpSpPr>
          <p:grpSpPr>
            <a:xfrm>
              <a:off x="381000" y="2937839"/>
              <a:ext cx="1142999" cy="584775"/>
              <a:chOff x="381000" y="2937839"/>
              <a:chExt cx="1142999" cy="584775"/>
            </a:xfrm>
          </p:grpSpPr>
          <p:sp>
            <p:nvSpPr>
              <p:cNvPr id="49" name="Flowchart: Alternate Process 48"/>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50" name="Flowchart: Decision 49"/>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48" name="Rectangle 47"/>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Click Here</a:t>
              </a:r>
              <a:endParaRPr lang="en-US" sz="1600" b="1" cap="none" spc="0" dirty="0">
                <a:ln w="11430"/>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3985801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22" presetClass="entr" presetSubtype="8" repeatCount="300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000"/>
                                        <p:tgtEl>
                                          <p:spTgt spid="39"/>
                                        </p:tgtEl>
                                      </p:cBhvr>
                                    </p:animEffec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22" presetClass="entr" presetSubtype="1" repeatCount="300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2000"/>
                                        <p:tgtEl>
                                          <p:spTgt spid="40"/>
                                        </p:tgtEl>
                                      </p:cBhvr>
                                    </p:animEffec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46"/>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0"/>
                                        <p:tgtEl>
                                          <p:spTgt spid="4"/>
                                        </p:tgtEl>
                                      </p:cBhvr>
                                    </p:animEffect>
                                  </p:childTnLst>
                                </p:cTn>
                              </p:par>
                            </p:childTnLst>
                          </p:cTn>
                        </p:par>
                      </p:childTnLst>
                    </p:cTn>
                  </p:par>
                </p:childTnLst>
              </p:cTn>
              <p:nextCondLst>
                <p:cond evt="onClick" delay="0">
                  <p:tgtEl>
                    <p:spTgt spid="46"/>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431</Words>
  <Application>Microsoft Office PowerPoint</Application>
  <PresentationFormat>On-screen Show (4:3)</PresentationFormat>
  <Paragraphs>111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Nur-E Hassan</dc:creator>
  <cp:lastModifiedBy>User</cp:lastModifiedBy>
  <cp:revision>285</cp:revision>
  <dcterms:created xsi:type="dcterms:W3CDTF">2018-08-16T17:34:25Z</dcterms:created>
  <dcterms:modified xsi:type="dcterms:W3CDTF">2020-06-23T07:04:52Z</dcterms:modified>
</cp:coreProperties>
</file>