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MARUF\Desktop\pic contin\জাহাজ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0"/>
            <a:ext cx="30203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59279" y="-382101"/>
            <a:ext cx="5991365" cy="7404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5941" y="-382101"/>
            <a:ext cx="4598059" cy="743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2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372360"/>
            <a:ext cx="2895600" cy="21234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2">
                <a:lumMod val="90000"/>
              </a:schemeClr>
            </a:solidFill>
          </a:ln>
          <a:scene3d>
            <a:camera prst="isometricOffAxis2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opless p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362200" y="1708472"/>
            <a:ext cx="457200" cy="1568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562600" y="3567497"/>
            <a:ext cx="2895600" cy="21234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2">
                <a:lumMod val="90000"/>
              </a:schemeClr>
            </a:solidFill>
          </a:ln>
          <a:scene3d>
            <a:camera prst="isometricOffAxis2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0"/>
            <a:ext cx="9144000" cy="1588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1154634" y="3416573"/>
            <a:ext cx="6833938" cy="793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8"/>
          <p:cNvGrpSpPr/>
          <p:nvPr/>
        </p:nvGrpSpPr>
        <p:grpSpPr>
          <a:xfrm>
            <a:off x="6681537" y="1752600"/>
            <a:ext cx="1066800" cy="2991865"/>
            <a:chOff x="6681537" y="3072063"/>
            <a:chExt cx="1066800" cy="2991865"/>
          </a:xfrm>
        </p:grpSpPr>
        <p:pic>
          <p:nvPicPr>
            <p:cNvPr id="8" name="Picture 7" descr="Topless pi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0400" y="4495800"/>
              <a:ext cx="457200" cy="15681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 descr="Top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1537" y="3072063"/>
              <a:ext cx="1066800" cy="14249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Down Arrow 9"/>
          <p:cNvSpPr/>
          <p:nvPr/>
        </p:nvSpPr>
        <p:spPr>
          <a:xfrm>
            <a:off x="2400300" y="1015874"/>
            <a:ext cx="361950" cy="78105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086600" y="1118937"/>
            <a:ext cx="361950" cy="7810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381000"/>
            <a:ext cx="4132863" cy="5539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চাপের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0600" y="381000"/>
            <a:ext cx="364394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Triangle Formul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3780841"/>
            <a:ext cx="3200400" cy="275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57600" y="541020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541020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A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5326" y="4271211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F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9" name="Frame 1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lf Frame 25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lf Frame 26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2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887" y="1270575"/>
            <a:ext cx="4013823" cy="419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1912" y="1270575"/>
            <a:ext cx="4596223" cy="4215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381000"/>
            <a:ext cx="2209800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774" y="5801737"/>
            <a:ext cx="8662023" cy="49244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ইটের খোয়া ও সমান রাস্তার উপর দিয়ে খালি পায়ে হাঁটা কোনটি কষ্টসাধ্য এবং কেন? 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381000"/>
            <a:ext cx="175260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সময়ঃ ৬ মিনিট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36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19090"/>
            <a:ext cx="6781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সামগ্রীঃ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কাগজ,বলপেন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অথবা পেরেক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029200"/>
            <a:ext cx="5334000" cy="369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t"/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▫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পর্যবেক্ষন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 নিম্নের ছকটি পূরণ করঃ</a:t>
            </a:r>
            <a:endParaRPr lang="en-US" sz="1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900537"/>
              </p:ext>
            </p:extLst>
          </p:nvPr>
        </p:nvGraphicFramePr>
        <p:xfrm>
          <a:off x="1524000" y="5562600"/>
          <a:ext cx="5486400" cy="1127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06040"/>
                <a:gridCol w="2880360"/>
              </a:tblGrid>
              <a:tr h="304252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বলপেন</a:t>
                      </a:r>
                      <a:r>
                        <a:rPr lang="bn-BD" sz="18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বা পেরেক</a:t>
                      </a:r>
                      <a:endParaRPr lang="en-US" sz="1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</a:t>
                      </a:r>
                      <a:r>
                        <a:rPr lang="bn-BD" sz="1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কাগজের</a:t>
                      </a:r>
                      <a:r>
                        <a:rPr lang="bn-BD" sz="18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অবস্থা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9072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          </a:t>
                      </a: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সরু প্রান্ত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              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90724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বিপরীত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প্রান্ত বা ভোতা প্রান্ত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               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3668845"/>
            <a:ext cx="55626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▫ 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কাগজটির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চর্তুদিকে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114800"/>
            <a:ext cx="55626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fontAlgn="t"/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▫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বলপেনের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বা পেরেকের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4572000"/>
            <a:ext cx="55626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fontAlgn="t"/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▫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বলপেনের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বা পেরেকের বিপরিত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212068"/>
            <a:ext cx="1219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পদ্ধতিঃ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599" y="152400"/>
            <a:ext cx="1743546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849868"/>
            <a:ext cx="13716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400" y="1738717"/>
            <a:ext cx="2206590" cy="1662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0498" y="1577476"/>
            <a:ext cx="2027902" cy="1791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0913" y="1575992"/>
            <a:ext cx="1972077" cy="1792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7753" y="1738716"/>
            <a:ext cx="1926784" cy="1662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436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609600" y="762000"/>
            <a:ext cx="2133600" cy="5334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চাপের এককঃ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29000" y="1243191"/>
                <a:ext cx="2971800" cy="896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চাপ=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বল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ক্ষেত্রফল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243191"/>
                <a:ext cx="2971800" cy="896656"/>
              </a:xfrm>
              <a:prstGeom prst="rect">
                <a:avLst/>
              </a:prstGeom>
              <a:blipFill rotWithShape="1">
                <a:blip r:embed="rId2"/>
                <a:stretch>
                  <a:fillRect l="-6366" r="-5339" b="-27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05200" y="2280285"/>
                <a:ext cx="2286000" cy="963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P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280285"/>
                <a:ext cx="2286000" cy="963149"/>
              </a:xfrm>
              <a:prstGeom prst="rect">
                <a:avLst/>
              </a:prstGeom>
              <a:blipFill rotWithShape="1">
                <a:blip r:embed="rId3"/>
                <a:stretch>
                  <a:fillRect l="-9333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05200" y="3581400"/>
                <a:ext cx="2057400" cy="791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P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581400"/>
                <a:ext cx="2057400" cy="791692"/>
              </a:xfrm>
              <a:prstGeom prst="rect">
                <a:avLst/>
              </a:prstGeom>
              <a:blipFill rotWithShape="1">
                <a:blip r:embed="rId4"/>
                <a:stretch>
                  <a:fillRect l="-7396" b="-1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05200" y="5029200"/>
                <a:ext cx="2819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P  = 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029200"/>
                <a:ext cx="2819400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540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324600" y="2743200"/>
                <a:ext cx="2590800" cy="12003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 ,</a:t>
                </a: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বলের একক =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:endPara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ক্ষেত্রফলের একক=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743200"/>
                <a:ext cx="2590800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3765" t="-4061" r="-706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225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38200" y="4316995"/>
            <a:ext cx="6918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Pa (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প্যাসকেল ) চাপ বলতে কি বুঝ ?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13" name="Wave 12"/>
          <p:cNvSpPr/>
          <p:nvPr/>
        </p:nvSpPr>
        <p:spPr>
          <a:xfrm>
            <a:off x="1752600" y="1"/>
            <a:ext cx="4495800" cy="1066799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499" y="1002497"/>
            <a:ext cx="7541301" cy="361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8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490" y="3236893"/>
            <a:ext cx="800100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নিউটন          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কেলভিন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মিটার           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প্যাসকেল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152400"/>
            <a:ext cx="3352800" cy="92333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372380"/>
            <a:ext cx="80010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চাপের একক কি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352800" y="3718034"/>
            <a:ext cx="567559" cy="472966"/>
          </a:xfrm>
          <a:custGeom>
            <a:avLst/>
            <a:gdLst>
              <a:gd name="connsiteX0" fmla="*/ 0 w 567559"/>
              <a:gd name="connsiteY0" fmla="*/ 157656 h 472966"/>
              <a:gd name="connsiteX1" fmla="*/ 94593 w 567559"/>
              <a:gd name="connsiteY1" fmla="*/ 472966 h 472966"/>
              <a:gd name="connsiteX2" fmla="*/ 567559 w 567559"/>
              <a:gd name="connsiteY2" fmla="*/ 0 h 47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559" h="472966">
                <a:moveTo>
                  <a:pt x="0" y="157656"/>
                </a:moveTo>
                <a:lnTo>
                  <a:pt x="94593" y="472966"/>
                </a:lnTo>
                <a:lnTo>
                  <a:pt x="567559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81000" y="1534180"/>
            <a:ext cx="80010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চাপ কী ?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4582180"/>
            <a:ext cx="8001000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Pa (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প্যাসকেল ) চাপ বলতে কি বুঝ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" y="5572780"/>
            <a:ext cx="8001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ক্ষেত্রফলের উপর চাপের প্রভাব কিরুপ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749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48000" y="228600"/>
            <a:ext cx="2438400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3291" y="4706633"/>
                <a:ext cx="86868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গানিতিক সমস্যাঃ জুতা পায়ে কোন বালিকার ভর </a:t>
                </a:r>
                <a:r>
                  <a:rPr lang="en-US" sz="4400" dirty="0" smtClean="0">
                    <a:solidFill>
                      <a:srgbClr val="002060"/>
                    </a:solidFill>
                    <a:latin typeface="+mj-lt"/>
                    <a:cs typeface="NikoshBAN" panose="02000000000000000000" pitchFamily="2" charset="0"/>
                  </a:rPr>
                  <a:t>40</a:t>
                </a:r>
                <a:r>
                  <a:rPr lang="bn-BD" sz="4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kg</a:t>
                </a:r>
                <a:r>
                  <a:rPr lang="bn-BD" sz="4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বালিকার জুতার তলার ক্ষেত্রফল </a:t>
                </a:r>
                <a:r>
                  <a:rPr lang="en-US" sz="4400" dirty="0" smtClean="0">
                    <a:solidFill>
                      <a:srgbClr val="002060"/>
                    </a:solidFill>
                    <a:latin typeface="+mj-lt"/>
                    <a:cs typeface="NikoshBAN" panose="02000000000000000000" pitchFamily="2" charset="0"/>
                  </a:rPr>
                  <a:t>150</a:t>
                </a:r>
                <a:r>
                  <a:rPr lang="en-US" sz="4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bn-BD" sz="4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4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 চাপের মান বের কর ?</a:t>
                </a:r>
                <a:endParaRPr lang="en-US" sz="4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91" y="4706633"/>
                <a:ext cx="8686800" cy="2123658"/>
              </a:xfrm>
              <a:prstGeom prst="rect">
                <a:avLst/>
              </a:prstGeom>
              <a:blipFill rotWithShape="1">
                <a:blip r:embed="rId2"/>
                <a:stretch>
                  <a:fillRect l="-2877" t="-5747" r="-632" b="-13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:\Users\MARUF\Desktop\pic contin\বাড়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059598"/>
            <a:ext cx="5638800" cy="351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ARUF\Desktop\pic contin\হিল জুতা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1" y="1059598"/>
            <a:ext cx="2559360" cy="351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8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362200" y="512618"/>
            <a:ext cx="4267200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পাঠে গুরত্বপূর্ন শব্দ 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1828800"/>
            <a:ext cx="6553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◊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◊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প্যাসকেল </a:t>
            </a:r>
            <a:endParaRPr lang="en-US" sz="4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◊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09105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074" name="Picture 2" descr="C:\Users\MARUF\Desktop\pic contin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76514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074634" y="2644170"/>
            <a:ext cx="29947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b="1" spc="50" dirty="0" err="1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6757"/>
            <a:ext cx="9195261" cy="5044558"/>
            <a:chOff x="1066800" y="2463370"/>
            <a:chExt cx="8027609" cy="3348811"/>
          </a:xfrm>
          <a:solidFill>
            <a:schemeClr val="accent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3" name="Plaque 2"/>
            <p:cNvSpPr/>
            <p:nvPr/>
          </p:nvSpPr>
          <p:spPr>
            <a:xfrm>
              <a:off x="1066800" y="2463370"/>
              <a:ext cx="7668380" cy="3327830"/>
            </a:xfrm>
            <a:prstGeom prst="plaque">
              <a:avLst/>
            </a:prstGeom>
            <a:noFill/>
            <a:ln w="571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1153885" y="4422447"/>
              <a:ext cx="3124200" cy="1082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3600" dirty="0" smtClean="0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নবম-দশম শ্রেণি </a:t>
              </a:r>
              <a:endParaRPr lang="en-US" sz="36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dirty="0" smtClean="0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পঞ্চম</a:t>
              </a:r>
              <a:r>
                <a:rPr lang="en-US" sz="3200" dirty="0" smtClean="0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200" dirty="0" smtClean="0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BD" sz="32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dirty="0" smtClean="0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পদার্থের অবস্থা ও চাপ </a:t>
              </a:r>
              <a:endParaRPr lang="bn-BD" sz="32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4191000" y="2971800"/>
              <a:ext cx="0" cy="1992086"/>
            </a:xfrm>
            <a:prstGeom prst="line">
              <a:avLst/>
            </a:prstGeom>
            <a:grpFill/>
            <a:ln w="38100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343400" y="3461657"/>
              <a:ext cx="0" cy="1295400"/>
            </a:xfrm>
            <a:prstGeom prst="line">
              <a:avLst/>
            </a:prstGeom>
            <a:grpFill/>
            <a:ln w="38100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038600" y="3309257"/>
              <a:ext cx="0" cy="1143000"/>
            </a:xfrm>
            <a:prstGeom prst="line">
              <a:avLst/>
            </a:prstGeom>
            <a:grpFill/>
            <a:ln w="38100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905552" y="2510181"/>
              <a:ext cx="5188857" cy="33020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sz="1200" b="1" dirty="0" smtClean="0">
                <a:ln w="11430"/>
                <a:solidFill>
                  <a:srgbClr val="CCE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1905000" y="90055"/>
            <a:ext cx="4876800" cy="1190625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38545" y="0"/>
            <a:ext cx="9144000" cy="6858000"/>
            <a:chOff x="0" y="0"/>
            <a:chExt cx="9144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747655" y="2354330"/>
            <a:ext cx="486294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srgbClr val="C00000"/>
                </a:solidFill>
              </a:rPr>
              <a:t>মোঃ মারুফুল হক </a:t>
            </a:r>
            <a:endPara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সি ,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),এম 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 সি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বি এড </a:t>
            </a:r>
            <a:endParaRPr lang="bn-BD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বঙ্গবাসী মাধ্যমিক বিদ্যাল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,খালিশপুর,খুলনা</a:t>
            </a:r>
          </a:p>
          <a:p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01929668146</a:t>
            </a:r>
            <a:endParaRPr lang="bn-BD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</a:t>
            </a:r>
            <a:r>
              <a:rPr lang="bn-IN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marufulhoque</a:t>
            </a:r>
            <a:r>
              <a:rPr lang="bn-I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311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@gmail.com</a:t>
            </a:r>
            <a:r>
              <a:rPr lang="bn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12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2" name="Picture 2" descr="C:\Users\MARUF\Desktop\pic contin\my 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55" y="902315"/>
            <a:ext cx="2971800" cy="35973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75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gh-heels-mu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48482"/>
            <a:ext cx="7924800" cy="5179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317350"/>
            <a:ext cx="33522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97708" y="3176072"/>
            <a:ext cx="2226892" cy="862528"/>
            <a:chOff x="3748239" y="2667000"/>
            <a:chExt cx="2226892" cy="862528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3810000" y="2667000"/>
              <a:ext cx="2057400" cy="838200"/>
            </a:xfrm>
            <a:prstGeom prst="wedgeRoundRectCallout">
              <a:avLst>
                <a:gd name="adj1" fmla="val -57789"/>
                <a:gd name="adj2" fmla="val 172296"/>
                <a:gd name="adj3" fmla="val 166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48239" y="2698531"/>
              <a:ext cx="22268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মহিলার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জুতা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মাটিতে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ডে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যাচ্ছে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কেন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?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 descr="Mud-Factor-5k_Team-Hershey-Squirts_Sho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99420"/>
            <a:ext cx="7924800" cy="5199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4492" y="5206425"/>
            <a:ext cx="6630341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লোকগুলোর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জুতা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ডে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9570" y="266699"/>
            <a:ext cx="8305800" cy="61722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 ও ক্ষেত্রফল</a:t>
            </a:r>
            <a:endParaRPr lang="en-US" sz="115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Pressure and Area</a:t>
            </a:r>
            <a:endParaRPr lang="bn-BD" sz="48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510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3581400" y="228600"/>
            <a:ext cx="2819400" cy="99060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590800"/>
            <a:ext cx="79248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≥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35052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572000"/>
            <a:ext cx="7924800" cy="9541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ক্ষেত্রফলের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চাপের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453825"/>
            <a:ext cx="79248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≥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ক্ষেত্রফলের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29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14663" y="228600"/>
            <a:ext cx="3690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570" y="4953000"/>
            <a:ext cx="8341043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হাইহিল ও চ্যাপ্টা তলাওয়ালা জুতার মাটিতে এরকম তারতম্যের কারণ কী ?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63" name="Picture 15" descr="C:\Users\MARUF\Desktop\pic contin\হিল জুতা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814" y="1151930"/>
            <a:ext cx="3460523" cy="346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MARUF\Desktop\pic contin\জুত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358" y="1151931"/>
            <a:ext cx="4003542" cy="373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3637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1600" y="2397129"/>
            <a:ext cx="6324600" cy="3492179"/>
            <a:chOff x="2590323" y="4609147"/>
            <a:chExt cx="2081690" cy="1100138"/>
          </a:xfrm>
          <a:solidFill>
            <a:schemeClr val="accent3">
              <a:lumMod val="75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2602468" y="4609148"/>
              <a:ext cx="2057400" cy="10858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590323" y="4874895"/>
              <a:ext cx="2057400" cy="571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614613" y="5123498"/>
              <a:ext cx="2057400" cy="571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614613" y="5409248"/>
              <a:ext cx="2057400" cy="571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896076" y="4620577"/>
              <a:ext cx="0" cy="1082993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204686" y="4626292"/>
              <a:ext cx="0" cy="1082993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810476" y="4620577"/>
              <a:ext cx="0" cy="1082993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096226" y="4620577"/>
              <a:ext cx="0" cy="1082993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381976" y="4620577"/>
              <a:ext cx="0" cy="1082993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490436" y="4609147"/>
              <a:ext cx="0" cy="1082993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own Arrow 12"/>
          <p:cNvSpPr/>
          <p:nvPr/>
        </p:nvSpPr>
        <p:spPr>
          <a:xfrm>
            <a:off x="4433461" y="52197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Down Arrow 13"/>
          <p:cNvSpPr/>
          <p:nvPr/>
        </p:nvSpPr>
        <p:spPr>
          <a:xfrm>
            <a:off x="4495800" y="56556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Down Arrow 14"/>
          <p:cNvSpPr/>
          <p:nvPr/>
        </p:nvSpPr>
        <p:spPr>
          <a:xfrm>
            <a:off x="4495800" y="52197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Down Arrow 15"/>
          <p:cNvSpPr/>
          <p:nvPr/>
        </p:nvSpPr>
        <p:spPr>
          <a:xfrm>
            <a:off x="4495800" y="52197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7" name="Down Arrow 16"/>
          <p:cNvSpPr/>
          <p:nvPr/>
        </p:nvSpPr>
        <p:spPr>
          <a:xfrm>
            <a:off x="4495800" y="52197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Down Arrow 17"/>
          <p:cNvSpPr/>
          <p:nvPr/>
        </p:nvSpPr>
        <p:spPr>
          <a:xfrm>
            <a:off x="4495800" y="52197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Down Arrow 18"/>
          <p:cNvSpPr/>
          <p:nvPr/>
        </p:nvSpPr>
        <p:spPr>
          <a:xfrm>
            <a:off x="4495800" y="52197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0" name="Down Arrow 19"/>
          <p:cNvSpPr/>
          <p:nvPr/>
        </p:nvSpPr>
        <p:spPr>
          <a:xfrm>
            <a:off x="4433461" y="78024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1" name="Down Arrow 20"/>
          <p:cNvSpPr/>
          <p:nvPr/>
        </p:nvSpPr>
        <p:spPr>
          <a:xfrm>
            <a:off x="4495800" y="82383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2" name="Down Arrow 21"/>
          <p:cNvSpPr/>
          <p:nvPr/>
        </p:nvSpPr>
        <p:spPr>
          <a:xfrm>
            <a:off x="4495800" y="78024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3" name="Down Arrow 22"/>
          <p:cNvSpPr/>
          <p:nvPr/>
        </p:nvSpPr>
        <p:spPr>
          <a:xfrm>
            <a:off x="4495800" y="78024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4" name="Down Arrow 23"/>
          <p:cNvSpPr/>
          <p:nvPr/>
        </p:nvSpPr>
        <p:spPr>
          <a:xfrm>
            <a:off x="4495800" y="78024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5" name="Down Arrow 24"/>
          <p:cNvSpPr/>
          <p:nvPr/>
        </p:nvSpPr>
        <p:spPr>
          <a:xfrm>
            <a:off x="4495800" y="78024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6" name="Down Arrow 25"/>
          <p:cNvSpPr/>
          <p:nvPr/>
        </p:nvSpPr>
        <p:spPr>
          <a:xfrm>
            <a:off x="4495800" y="78024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7" name="Down Arrow 26"/>
          <p:cNvSpPr/>
          <p:nvPr/>
        </p:nvSpPr>
        <p:spPr>
          <a:xfrm>
            <a:off x="4447322" y="44577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8" name="Down Arrow 27"/>
          <p:cNvSpPr/>
          <p:nvPr/>
        </p:nvSpPr>
        <p:spPr>
          <a:xfrm>
            <a:off x="4509661" y="48936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9" name="Down Arrow 28"/>
          <p:cNvSpPr/>
          <p:nvPr/>
        </p:nvSpPr>
        <p:spPr>
          <a:xfrm>
            <a:off x="4509661" y="44577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0" name="Down Arrow 29"/>
          <p:cNvSpPr/>
          <p:nvPr/>
        </p:nvSpPr>
        <p:spPr>
          <a:xfrm>
            <a:off x="4509661" y="44577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1" name="Down Arrow 30"/>
          <p:cNvSpPr/>
          <p:nvPr/>
        </p:nvSpPr>
        <p:spPr>
          <a:xfrm>
            <a:off x="4509661" y="44577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2" name="Down Arrow 31"/>
          <p:cNvSpPr/>
          <p:nvPr/>
        </p:nvSpPr>
        <p:spPr>
          <a:xfrm>
            <a:off x="4509661" y="44577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3" name="Down Arrow 32"/>
          <p:cNvSpPr/>
          <p:nvPr/>
        </p:nvSpPr>
        <p:spPr>
          <a:xfrm>
            <a:off x="4509661" y="445770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4" name="Down Arrow 33"/>
          <p:cNvSpPr/>
          <p:nvPr/>
        </p:nvSpPr>
        <p:spPr>
          <a:xfrm>
            <a:off x="4447322" y="70404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5" name="Down Arrow 34"/>
          <p:cNvSpPr/>
          <p:nvPr/>
        </p:nvSpPr>
        <p:spPr>
          <a:xfrm>
            <a:off x="4509661" y="74763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6" name="Down Arrow 35"/>
          <p:cNvSpPr/>
          <p:nvPr/>
        </p:nvSpPr>
        <p:spPr>
          <a:xfrm>
            <a:off x="4509661" y="70404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7" name="Down Arrow 36"/>
          <p:cNvSpPr/>
          <p:nvPr/>
        </p:nvSpPr>
        <p:spPr>
          <a:xfrm>
            <a:off x="4509661" y="70404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8" name="Down Arrow 37"/>
          <p:cNvSpPr/>
          <p:nvPr/>
        </p:nvSpPr>
        <p:spPr>
          <a:xfrm>
            <a:off x="4509661" y="70404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9" name="Down Arrow 38"/>
          <p:cNvSpPr/>
          <p:nvPr/>
        </p:nvSpPr>
        <p:spPr>
          <a:xfrm>
            <a:off x="4509661" y="70404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0" name="Down Arrow 39"/>
          <p:cNvSpPr/>
          <p:nvPr/>
        </p:nvSpPr>
        <p:spPr>
          <a:xfrm>
            <a:off x="4509661" y="704045"/>
            <a:ext cx="138539" cy="23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1" name="Down Arrow 40"/>
          <p:cNvSpPr/>
          <p:nvPr/>
        </p:nvSpPr>
        <p:spPr>
          <a:xfrm>
            <a:off x="4007956" y="228600"/>
            <a:ext cx="1017270" cy="979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F</a:t>
            </a:r>
            <a:endParaRPr lang="en-GB" sz="13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57200" y="863025"/>
                <a:ext cx="3124200" cy="584775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bn-BD" sz="320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চাপ</m:t>
                    </m:r>
                    <m:r>
                      <a:rPr lang="bn-BD" sz="320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 </m:t>
                    </m:r>
                  </m:oMath>
                </a14:m>
                <a:r>
                  <a:rPr lang="bn-BD" sz="32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বল/ক্ষেত্রফল</a:t>
                </a:r>
                <a:r>
                  <a:rPr lang="bn-BD" sz="3200" dirty="0">
                    <a:solidFill>
                      <a:schemeClr val="bg1"/>
                    </a:solidFill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BD" sz="3200" baseline="-25000" dirty="0">
                    <a:solidFill>
                      <a:schemeClr val="bg1"/>
                    </a:solidFill>
                    <a:latin typeface="Times New Roman" pitchFamily="18" charset="0"/>
                    <a:cs typeface="NikoshBAN" pitchFamily="2" charset="0"/>
                  </a:rPr>
                  <a:t>    </a:t>
                </a:r>
                <a:endPara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863025"/>
                <a:ext cx="3124200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7172" r="-18023" b="-3131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5589270" y="863025"/>
            <a:ext cx="3021330" cy="646331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AU" sz="3600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371601" y="5939026"/>
            <a:ext cx="6287700" cy="523220"/>
          </a:xfrm>
          <a:prstGeom prst="rect">
            <a:avLst/>
          </a:prstGeom>
          <a:solidFill>
            <a:srgbClr val="DDF9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একক ক্ষেত্রফলের উপর লম্বভাবে প্রযুক্ত বলকে চাপ বলে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6" name="Frame 4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Half Frame 46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Half Frame 47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Half Frame 48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Half Frame 49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Half Frame 50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Half Frame 51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Half Frame 52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Half Frame 53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576301" y="2595610"/>
            <a:ext cx="5950371" cy="3108728"/>
            <a:chOff x="1576301" y="2595610"/>
            <a:chExt cx="5950371" cy="3108728"/>
          </a:xfrm>
        </p:grpSpPr>
        <p:sp>
          <p:nvSpPr>
            <p:cNvPr id="56" name="TextBox 55"/>
            <p:cNvSpPr txBox="1"/>
            <p:nvPr/>
          </p:nvSpPr>
          <p:spPr>
            <a:xfrm>
              <a:off x="1638300" y="2676519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277140" y="3429000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357226" y="2595610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330861" y="3395196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419533" y="2625836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729040" y="3437080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581554" y="3377829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489014" y="3402803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459228" y="4210471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594527" y="4272785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648077" y="4231400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586630" y="2696185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524250" y="2676519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567536" y="5163400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508584" y="5242673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357852" y="5194304"/>
              <a:ext cx="414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357226" y="5160177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156424" y="5216200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140988" y="4233687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411924" y="4263257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364621" y="4271258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107572" y="3412032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027605" y="4268896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140988" y="3462185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050950" y="2645681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140988" y="2640432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576301" y="5202715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027605" y="5152724"/>
              <a:ext cx="41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1734916" y="5950177"/>
            <a:ext cx="529268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এখানে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F=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=চাপ ,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=ক্ষেত্রফল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44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28646 0.305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1525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394 L -0.19462 0.2988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1513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394 L -0.09982 0.3053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1546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394 L -0.00399 0.30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1546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09584 0.3053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1525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2092 0.3053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1" y="1525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29254 0.3053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8" y="1525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1736 L -0.2934 0.5090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0" y="2631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13 L -0.20139 0.5025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22" y="2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13 L -0.09982 0.5120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2666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13 L -0.00903 0.5094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2652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1736 L 0.10382 0.5131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2652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1736 L 0.2092 0.5131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1" y="2652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1736 L 0.29254 0.5143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8" y="2657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0.29496 0.4310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7" y="2155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394 L -0.19618 0.4245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2141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393 L -0.10069 0.4361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2199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393 L -0.00746 0.4386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213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0.10226 0.4361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180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0.19931 0.4421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5" y="2210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0.28264 0.4421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32" y="22106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1737 L -0.28802 0.65648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0" y="33681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13 L -0.19618 0.6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3356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13 L -0.09583 0.6564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33889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13 L 0.00087 0.65648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889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1737 L 0.09688 0.6564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33681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1737 L 0.20764 0.65648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3368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1737 L 0.29931 0.65648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3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4" grpId="0" animBg="1"/>
      <p:bldP spid="84" grpId="0" animBg="1"/>
      <p:bldP spid="8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00200" y="1935863"/>
                <a:ext cx="4419600" cy="80733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/>
                  <a:t>চাপ</a:t>
                </a:r>
                <a:r>
                  <a:rPr lang="en-US" sz="3200" dirty="0" smtClean="0"/>
                  <a:t> =</a:t>
                </a:r>
                <a:r>
                  <a:rPr lang="bn-BD" sz="32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বল</m:t>
                        </m:r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ক্ষেত্রফল</m:t>
                        </m:r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bn-BD" sz="32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935863"/>
                <a:ext cx="4419600" cy="807337"/>
              </a:xfrm>
              <a:prstGeom prst="rect">
                <a:avLst/>
              </a:prstGeom>
              <a:blipFill rotWithShape="1">
                <a:blip r:embed="rId2"/>
                <a:stretch>
                  <a:fillRect l="-358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00200" y="3276600"/>
                <a:ext cx="4419600" cy="87613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P=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276600"/>
                <a:ext cx="4419600" cy="876137"/>
              </a:xfrm>
              <a:prstGeom prst="rect">
                <a:avLst/>
              </a:prstGeom>
              <a:blipFill rotWithShape="1">
                <a:blip r:embed="rId3"/>
                <a:stretch>
                  <a:fillRect l="-4276" b="-13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33400" y="586740"/>
            <a:ext cx="5486400" cy="584775"/>
          </a:xfrm>
          <a:prstGeom prst="rect">
            <a:avLst/>
          </a:prstGeom>
          <a:solidFill>
            <a:srgbClr val="571DA5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 ও ক্ষেত্রফল </a:t>
            </a:r>
            <a:r>
              <a:rPr lang="bn-BD" sz="2800" dirty="0" smtClean="0">
                <a:solidFill>
                  <a:schemeClr val="bg1"/>
                </a:solidFill>
              </a:rPr>
              <a:t>( </a:t>
            </a:r>
            <a:r>
              <a:rPr lang="en-US" sz="2800" dirty="0" smtClean="0">
                <a:solidFill>
                  <a:schemeClr val="bg1"/>
                </a:solidFill>
              </a:rPr>
              <a:t>Pressure and Area 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2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Cloud 11"/>
          <p:cNvSpPr/>
          <p:nvPr/>
        </p:nvSpPr>
        <p:spPr>
          <a:xfrm>
            <a:off x="3041073" y="169718"/>
            <a:ext cx="3048000" cy="8382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0291" y="4724400"/>
            <a:ext cx="35814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▪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 কী ?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2071" y="1267238"/>
            <a:ext cx="5564529" cy="348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27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4900" y="3299586"/>
            <a:ext cx="2895600" cy="21234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2">
                <a:lumMod val="90000"/>
              </a:schemeClr>
            </a:solidFill>
          </a:ln>
          <a:scene3d>
            <a:camera prst="isometricOffAxis2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opless p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324100" y="2635698"/>
            <a:ext cx="457200" cy="1568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Thumb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53419" y="1099181"/>
            <a:ext cx="2184526" cy="23483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24500" y="4391660"/>
            <a:ext cx="2895600" cy="21234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2">
                <a:lumMod val="90000"/>
              </a:schemeClr>
            </a:solidFill>
          </a:ln>
          <a:scene3d>
            <a:camera prst="isometricOffAxis2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643437" y="2576763"/>
            <a:ext cx="1066800" cy="2991865"/>
            <a:chOff x="6681537" y="3072063"/>
            <a:chExt cx="1066800" cy="2991865"/>
          </a:xfrm>
        </p:grpSpPr>
        <p:pic>
          <p:nvPicPr>
            <p:cNvPr id="7" name="Picture 6" descr="Topless pi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0400" y="4495800"/>
              <a:ext cx="457200" cy="15681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 descr="Top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1537" y="3072063"/>
              <a:ext cx="1066800" cy="14249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9" name="Picture 8" descr="Thumb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301619" y="1099181"/>
            <a:ext cx="2184526" cy="2348364"/>
          </a:xfrm>
          <a:prstGeom prst="rect">
            <a:avLst/>
          </a:prstGeom>
        </p:spPr>
      </p:pic>
      <p:sp>
        <p:nvSpPr>
          <p:cNvPr id="10" name="TextBox 20"/>
          <p:cNvSpPr txBox="1"/>
          <p:nvPr/>
        </p:nvSpPr>
        <p:spPr>
          <a:xfrm>
            <a:off x="229523" y="342900"/>
            <a:ext cx="8571577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গাঁথা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495300" y="5524500"/>
            <a:ext cx="357982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গাঁথা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22"/>
          <p:cNvSpPr txBox="1"/>
          <p:nvPr/>
        </p:nvSpPr>
        <p:spPr>
          <a:xfrm>
            <a:off x="5067300" y="5524500"/>
            <a:ext cx="3124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গাঁথা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25"/>
          <p:cNvSpPr txBox="1"/>
          <p:nvPr/>
        </p:nvSpPr>
        <p:spPr>
          <a:xfrm>
            <a:off x="114300" y="1343680"/>
            <a:ext cx="439094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26"/>
          <p:cNvSpPr txBox="1"/>
          <p:nvPr/>
        </p:nvSpPr>
        <p:spPr>
          <a:xfrm>
            <a:off x="4516926" y="1333500"/>
            <a:ext cx="451277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2362200" y="1943100"/>
            <a:ext cx="361950" cy="78105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048500" y="1943100"/>
            <a:ext cx="361950" cy="78105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lf Frame 25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48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489</Words>
  <Application>Microsoft Office PowerPoint</Application>
  <PresentationFormat>On-screen Show (4:3)</PresentationFormat>
  <Paragraphs>114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MARUF</dc:creator>
  <cp:lastModifiedBy>MARUF</cp:lastModifiedBy>
  <cp:revision>26</cp:revision>
  <dcterms:created xsi:type="dcterms:W3CDTF">2006-08-16T00:00:00Z</dcterms:created>
  <dcterms:modified xsi:type="dcterms:W3CDTF">2020-06-27T07:17:17Z</dcterms:modified>
</cp:coreProperties>
</file>