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4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1" r:id="rId6"/>
    <p:sldId id="283" r:id="rId7"/>
    <p:sldId id="284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77" r:id="rId16"/>
    <p:sldId id="278" r:id="rId17"/>
    <p:sldId id="285" r:id="rId18"/>
    <p:sldId id="279" r:id="rId19"/>
    <p:sldId id="269" r:id="rId20"/>
    <p:sldId id="280" r:id="rId21"/>
    <p:sldId id="281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59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DF5276-3BC3-478D-8C5E-01218633302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4027C2-8E9D-412B-ADF1-60547D8EBB90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bn-BD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১</a:t>
          </a:r>
          <a:endParaRPr lang="en-US" sz="32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gm:t>
    </dgm:pt>
    <dgm:pt modelId="{F933AF32-A39E-452D-9F2E-B7D6C2410BB0}" type="parTrans" cxnId="{A57DAFA0-7E9C-4E37-8865-80803E13AD3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11F20B0-79CB-49BC-8D0E-7AB9875A5955}" type="sibTrans" cxnId="{A57DAFA0-7E9C-4E37-8865-80803E13AD3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4986EF0-DC75-41BB-BD39-CFA71E0D31D4}">
      <dgm:prSet phldrT="[Text]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জীব কাকে বলে তা বলতে পারবে ।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657D65F-F295-4246-A000-5D127C344E27}" type="parTrans" cxnId="{0FDE7FF2-EB9D-431D-9791-5618161E42E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BBAB6BD-7724-4488-B74D-485F0B272627}" type="sibTrans" cxnId="{0FDE7FF2-EB9D-431D-9791-5618161E42E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98BFA09-82EC-456C-9B4C-6812965F6BA7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bn-BD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২</a:t>
          </a:r>
          <a:endParaRPr lang="en-US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gm:t>
    </dgm:pt>
    <dgm:pt modelId="{5D801886-1381-4D42-A990-540AB28593B2}" type="parTrans" cxnId="{15E7E8C4-E780-4643-8F2D-BE05DAB70C9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9560D0E-D61E-4581-AA33-C7BD1758F9CF}" type="sibTrans" cxnId="{15E7E8C4-E780-4643-8F2D-BE05DAB70C9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5234098-8C9E-4F92-ACE0-36422734C2EB}">
      <dgm:prSet phldrT="[Text]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জীব ও জড়ের তালিকা তৈরি করতে পারবে ।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3EF0069-E918-49CC-B2ED-1A91121E601B}" type="parTrans" cxnId="{83646E2E-0784-4B67-9985-E86553DB9BD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B510C55-B54E-4318-990E-3BB1401FBA56}" type="sibTrans" cxnId="{83646E2E-0784-4B67-9985-E86553DB9BD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4564821-8D66-4FC6-8D1F-7491DFB26D82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bn-BD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৩</a:t>
          </a:r>
          <a:endParaRPr lang="en-US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1566DB3B-8587-4DA1-B235-CCE950DAB2F3}" type="parTrans" cxnId="{33BCDC7C-A181-49C7-91E8-6F055BBC7C8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F254CD8-656A-45C1-A78E-EE1C3590E5D6}" type="sibTrans" cxnId="{33BCDC7C-A181-49C7-91E8-6F055BBC7C8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7F9EA4A-E2C1-4F6E-8D94-A5F805D68F26}">
      <dgm:prSet phldrT="[Text]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জীব ও জড়ের পার্থক্য বর্ণনা করতে পারবে ।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A0FD131-3A65-407A-A33F-2AD764F98A60}" type="parTrans" cxnId="{442D620A-8CA5-4E17-A063-12189469CFE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E7CCA58-E928-4097-938A-65E40E7EE5E2}" type="sibTrans" cxnId="{442D620A-8CA5-4E17-A063-12189469CFE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3A515E7-233F-4F02-8DB8-1E8CEB145135}" type="pres">
      <dgm:prSet presAssocID="{85DF5276-3BC3-478D-8C5E-01218633302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684131-E0A4-46A4-9F05-BB16D956D0FD}" type="pres">
      <dgm:prSet presAssocID="{B44027C2-8E9D-412B-ADF1-60547D8EBB90}" presName="composite" presStyleCnt="0"/>
      <dgm:spPr/>
    </dgm:pt>
    <dgm:pt modelId="{FEC33A36-2E3B-4C24-B1A6-01557BA79DB3}" type="pres">
      <dgm:prSet presAssocID="{B44027C2-8E9D-412B-ADF1-60547D8EBB90}" presName="parentText" presStyleLbl="alignNode1" presStyleIdx="0" presStyleCnt="3" custLinFactNeighborY="-2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F5C252-50DE-40D2-AE6C-F4BD162FE02A}" type="pres">
      <dgm:prSet presAssocID="{B44027C2-8E9D-412B-ADF1-60547D8EBB90}" presName="descendantText" presStyleLbl="alignAcc1" presStyleIdx="0" presStyleCnt="3" custScaleX="72808" custScaleY="100000" custLinFactNeighborX="-12871" custLinFactNeighborY="-6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506339-FCEA-43C5-838B-AD0578919FF3}" type="pres">
      <dgm:prSet presAssocID="{411F20B0-79CB-49BC-8D0E-7AB9875A5955}" presName="sp" presStyleCnt="0"/>
      <dgm:spPr/>
    </dgm:pt>
    <dgm:pt modelId="{A4857718-56EC-4DC5-998D-A75593D57BA9}" type="pres">
      <dgm:prSet presAssocID="{698BFA09-82EC-456C-9B4C-6812965F6BA7}" presName="composite" presStyleCnt="0"/>
      <dgm:spPr/>
    </dgm:pt>
    <dgm:pt modelId="{90CCCFB9-2B66-4115-8205-87D8C71DD687}" type="pres">
      <dgm:prSet presAssocID="{698BFA09-82EC-456C-9B4C-6812965F6BA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67A28-7C60-4895-AFB4-EE14CC0B6C51}" type="pres">
      <dgm:prSet presAssocID="{698BFA09-82EC-456C-9B4C-6812965F6BA7}" presName="descendantText" presStyleLbl="alignAcc1" presStyleIdx="1" presStyleCnt="3" custScaleX="85773" custLinFactNeighborX="-70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5D58D8-F5F8-450A-BCEE-25E8BF63DB75}" type="pres">
      <dgm:prSet presAssocID="{69560D0E-D61E-4581-AA33-C7BD1758F9CF}" presName="sp" presStyleCnt="0"/>
      <dgm:spPr/>
    </dgm:pt>
    <dgm:pt modelId="{E465427A-A139-4865-B400-4F58CD90B28D}" type="pres">
      <dgm:prSet presAssocID="{34564821-8D66-4FC6-8D1F-7491DFB26D82}" presName="composite" presStyleCnt="0"/>
      <dgm:spPr/>
    </dgm:pt>
    <dgm:pt modelId="{1D8FDEAC-A86C-4C8E-B3FF-DE0B510B4813}" type="pres">
      <dgm:prSet presAssocID="{34564821-8D66-4FC6-8D1F-7491DFB26D8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5711E-693C-4514-B407-1725A7673246}" type="pres">
      <dgm:prSet presAssocID="{34564821-8D66-4FC6-8D1F-7491DFB26D82}" presName="descendantText" presStyleLbl="alignAcc1" presStyleIdx="2" presStyleCnt="3" custScaleX="92031" custScaleY="109062" custLinFactNeighborX="-3959" custLinFactNeighborY="52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2D620A-8CA5-4E17-A063-12189469CFEA}" srcId="{34564821-8D66-4FC6-8D1F-7491DFB26D82}" destId="{A7F9EA4A-E2C1-4F6E-8D94-A5F805D68F26}" srcOrd="0" destOrd="0" parTransId="{7A0FD131-3A65-407A-A33F-2AD764F98A60}" sibTransId="{2E7CCA58-E928-4097-938A-65E40E7EE5E2}"/>
    <dgm:cxn modelId="{15E7E8C4-E780-4643-8F2D-BE05DAB70C9D}" srcId="{85DF5276-3BC3-478D-8C5E-012186333026}" destId="{698BFA09-82EC-456C-9B4C-6812965F6BA7}" srcOrd="1" destOrd="0" parTransId="{5D801886-1381-4D42-A990-540AB28593B2}" sibTransId="{69560D0E-D61E-4581-AA33-C7BD1758F9CF}"/>
    <dgm:cxn modelId="{9CCD1664-1AAE-4B04-A74F-D592D71AA4D7}" type="presOf" srcId="{84986EF0-DC75-41BB-BD39-CFA71E0D31D4}" destId="{B3F5C252-50DE-40D2-AE6C-F4BD162FE02A}" srcOrd="0" destOrd="0" presId="urn:microsoft.com/office/officeart/2005/8/layout/chevron2"/>
    <dgm:cxn modelId="{CB71AA6C-00A5-48B4-B9D1-C3E32A4EC2AD}" type="presOf" srcId="{698BFA09-82EC-456C-9B4C-6812965F6BA7}" destId="{90CCCFB9-2B66-4115-8205-87D8C71DD687}" srcOrd="0" destOrd="0" presId="urn:microsoft.com/office/officeart/2005/8/layout/chevron2"/>
    <dgm:cxn modelId="{04DE2993-1532-4878-877D-D436122CF30B}" type="presOf" srcId="{85DF5276-3BC3-478D-8C5E-012186333026}" destId="{C3A515E7-233F-4F02-8DB8-1E8CEB145135}" srcOrd="0" destOrd="0" presId="urn:microsoft.com/office/officeart/2005/8/layout/chevron2"/>
    <dgm:cxn modelId="{90DBE8F5-0364-4E7F-A947-F4830E352899}" type="presOf" srcId="{75234098-8C9E-4F92-ACE0-36422734C2EB}" destId="{F2767A28-7C60-4895-AFB4-EE14CC0B6C51}" srcOrd="0" destOrd="0" presId="urn:microsoft.com/office/officeart/2005/8/layout/chevron2"/>
    <dgm:cxn modelId="{A57DAFA0-7E9C-4E37-8865-80803E13AD33}" srcId="{85DF5276-3BC3-478D-8C5E-012186333026}" destId="{B44027C2-8E9D-412B-ADF1-60547D8EBB90}" srcOrd="0" destOrd="0" parTransId="{F933AF32-A39E-452D-9F2E-B7D6C2410BB0}" sibTransId="{411F20B0-79CB-49BC-8D0E-7AB9875A5955}"/>
    <dgm:cxn modelId="{6D15CEEA-563E-4E16-8D45-55C6461F2095}" type="presOf" srcId="{A7F9EA4A-E2C1-4F6E-8D94-A5F805D68F26}" destId="{1505711E-693C-4514-B407-1725A7673246}" srcOrd="0" destOrd="0" presId="urn:microsoft.com/office/officeart/2005/8/layout/chevron2"/>
    <dgm:cxn modelId="{0FDE7FF2-EB9D-431D-9791-5618161E42EF}" srcId="{B44027C2-8E9D-412B-ADF1-60547D8EBB90}" destId="{84986EF0-DC75-41BB-BD39-CFA71E0D31D4}" srcOrd="0" destOrd="0" parTransId="{9657D65F-F295-4246-A000-5D127C344E27}" sibTransId="{6BBAB6BD-7724-4488-B74D-485F0B272627}"/>
    <dgm:cxn modelId="{D164B51B-782E-440E-8A26-906E6F429D05}" type="presOf" srcId="{34564821-8D66-4FC6-8D1F-7491DFB26D82}" destId="{1D8FDEAC-A86C-4C8E-B3FF-DE0B510B4813}" srcOrd="0" destOrd="0" presId="urn:microsoft.com/office/officeart/2005/8/layout/chevron2"/>
    <dgm:cxn modelId="{33BCDC7C-A181-49C7-91E8-6F055BBC7C80}" srcId="{85DF5276-3BC3-478D-8C5E-012186333026}" destId="{34564821-8D66-4FC6-8D1F-7491DFB26D82}" srcOrd="2" destOrd="0" parTransId="{1566DB3B-8587-4DA1-B235-CCE950DAB2F3}" sibTransId="{BF254CD8-656A-45C1-A78E-EE1C3590E5D6}"/>
    <dgm:cxn modelId="{0C2C1F65-4367-4498-BA62-F263EE78A820}" type="presOf" srcId="{B44027C2-8E9D-412B-ADF1-60547D8EBB90}" destId="{FEC33A36-2E3B-4C24-B1A6-01557BA79DB3}" srcOrd="0" destOrd="0" presId="urn:microsoft.com/office/officeart/2005/8/layout/chevron2"/>
    <dgm:cxn modelId="{83646E2E-0784-4B67-9985-E86553DB9BDB}" srcId="{698BFA09-82EC-456C-9B4C-6812965F6BA7}" destId="{75234098-8C9E-4F92-ACE0-36422734C2EB}" srcOrd="0" destOrd="0" parTransId="{D3EF0069-E918-49CC-B2ED-1A91121E601B}" sibTransId="{0B510C55-B54E-4318-990E-3BB1401FBA56}"/>
    <dgm:cxn modelId="{4A30A70A-A1F5-446E-AAC4-DBC0836C8324}" type="presParOf" srcId="{C3A515E7-233F-4F02-8DB8-1E8CEB145135}" destId="{45684131-E0A4-46A4-9F05-BB16D956D0FD}" srcOrd="0" destOrd="0" presId="urn:microsoft.com/office/officeart/2005/8/layout/chevron2"/>
    <dgm:cxn modelId="{85083ECB-1455-4121-A657-9C75D646242D}" type="presParOf" srcId="{45684131-E0A4-46A4-9F05-BB16D956D0FD}" destId="{FEC33A36-2E3B-4C24-B1A6-01557BA79DB3}" srcOrd="0" destOrd="0" presId="urn:microsoft.com/office/officeart/2005/8/layout/chevron2"/>
    <dgm:cxn modelId="{9A18D891-82B5-4159-8DD6-BB03B488E246}" type="presParOf" srcId="{45684131-E0A4-46A4-9F05-BB16D956D0FD}" destId="{B3F5C252-50DE-40D2-AE6C-F4BD162FE02A}" srcOrd="1" destOrd="0" presId="urn:microsoft.com/office/officeart/2005/8/layout/chevron2"/>
    <dgm:cxn modelId="{34D0A75A-9957-40BE-8F3D-8ADA43DE8693}" type="presParOf" srcId="{C3A515E7-233F-4F02-8DB8-1E8CEB145135}" destId="{28506339-FCEA-43C5-838B-AD0578919FF3}" srcOrd="1" destOrd="0" presId="urn:microsoft.com/office/officeart/2005/8/layout/chevron2"/>
    <dgm:cxn modelId="{ECF9AEBB-F0C1-40E2-94D6-3E2AA30E1FE3}" type="presParOf" srcId="{C3A515E7-233F-4F02-8DB8-1E8CEB145135}" destId="{A4857718-56EC-4DC5-998D-A75593D57BA9}" srcOrd="2" destOrd="0" presId="urn:microsoft.com/office/officeart/2005/8/layout/chevron2"/>
    <dgm:cxn modelId="{48EE1800-12BC-4A02-8DC5-B057F5D01048}" type="presParOf" srcId="{A4857718-56EC-4DC5-998D-A75593D57BA9}" destId="{90CCCFB9-2B66-4115-8205-87D8C71DD687}" srcOrd="0" destOrd="0" presId="urn:microsoft.com/office/officeart/2005/8/layout/chevron2"/>
    <dgm:cxn modelId="{24D616FE-289A-4163-B4E6-2517134AEC1A}" type="presParOf" srcId="{A4857718-56EC-4DC5-998D-A75593D57BA9}" destId="{F2767A28-7C60-4895-AFB4-EE14CC0B6C51}" srcOrd="1" destOrd="0" presId="urn:microsoft.com/office/officeart/2005/8/layout/chevron2"/>
    <dgm:cxn modelId="{F07FD224-907D-4F3F-982A-AEE0D5204AE2}" type="presParOf" srcId="{C3A515E7-233F-4F02-8DB8-1E8CEB145135}" destId="{6A5D58D8-F5F8-450A-BCEE-25E8BF63DB75}" srcOrd="3" destOrd="0" presId="urn:microsoft.com/office/officeart/2005/8/layout/chevron2"/>
    <dgm:cxn modelId="{CECF4AA7-6194-4C5E-9266-BBB4354B6F7D}" type="presParOf" srcId="{C3A515E7-233F-4F02-8DB8-1E8CEB145135}" destId="{E465427A-A139-4865-B400-4F58CD90B28D}" srcOrd="4" destOrd="0" presId="urn:microsoft.com/office/officeart/2005/8/layout/chevron2"/>
    <dgm:cxn modelId="{A743D4F9-48C6-4D2A-899D-85F1BB70CC9C}" type="presParOf" srcId="{E465427A-A139-4865-B400-4F58CD90B28D}" destId="{1D8FDEAC-A86C-4C8E-B3FF-DE0B510B4813}" srcOrd="0" destOrd="0" presId="urn:microsoft.com/office/officeart/2005/8/layout/chevron2"/>
    <dgm:cxn modelId="{95AE6980-6EBF-46C9-8BC4-CAA7D956D0F9}" type="presParOf" srcId="{E465427A-A139-4865-B400-4F58CD90B28D}" destId="{1505711E-693C-4514-B407-1725A767324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33A36-2E3B-4C24-B1A6-01557BA79DB3}">
      <dsp:nvSpPr>
        <dsp:cNvPr id="0" name=""/>
        <dsp:cNvSpPr/>
      </dsp:nvSpPr>
      <dsp:spPr>
        <a:xfrm rot="5400000">
          <a:off x="-52639" y="170390"/>
          <a:ext cx="1135936" cy="795155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১</a:t>
          </a:r>
          <a:endParaRPr lang="en-US" sz="3200" kern="12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sp:txBody>
      <dsp:txXfrm rot="-5400000">
        <a:off x="117752" y="397578"/>
        <a:ext cx="795155" cy="340781"/>
      </dsp:txXfrm>
    </dsp:sp>
    <dsp:sp modelId="{B3F5C252-50DE-40D2-AE6C-F4BD162FE02A}">
      <dsp:nvSpPr>
        <dsp:cNvPr id="0" name=""/>
        <dsp:cNvSpPr/>
      </dsp:nvSpPr>
      <dsp:spPr>
        <a:xfrm rot="5400000">
          <a:off x="2356249" y="-1407947"/>
          <a:ext cx="738746" cy="35546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300" kern="1200" dirty="0">
              <a:latin typeface="NikoshBAN" pitchFamily="2" charset="0"/>
              <a:cs typeface="NikoshBAN" pitchFamily="2" charset="0"/>
            </a:rPr>
            <a:t>জীব কাকে বলে তা বলতে পারবে । </a:t>
          </a:r>
          <a:endParaRPr lang="en-US" sz="23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948302" y="36063"/>
        <a:ext cx="3518578" cy="666620"/>
      </dsp:txXfrm>
    </dsp:sp>
    <dsp:sp modelId="{90CCCFB9-2B66-4115-8205-87D8C71DD687}">
      <dsp:nvSpPr>
        <dsp:cNvPr id="0" name=""/>
        <dsp:cNvSpPr/>
      </dsp:nvSpPr>
      <dsp:spPr>
        <a:xfrm rot="5400000">
          <a:off x="-52639" y="1109694"/>
          <a:ext cx="1135936" cy="795155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২</a:t>
          </a:r>
          <a:endParaRPr lang="en-US" sz="2200" kern="12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sp:txBody>
      <dsp:txXfrm rot="-5400000">
        <a:off x="117752" y="1336882"/>
        <a:ext cx="795155" cy="340781"/>
      </dsp:txXfrm>
    </dsp:sp>
    <dsp:sp modelId="{F2767A28-7C60-4895-AFB4-EE14CC0B6C51}">
      <dsp:nvSpPr>
        <dsp:cNvPr id="0" name=""/>
        <dsp:cNvSpPr/>
      </dsp:nvSpPr>
      <dsp:spPr>
        <a:xfrm rot="5400000">
          <a:off x="3011851" y="-1158173"/>
          <a:ext cx="738358" cy="4933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300" kern="1200" dirty="0">
              <a:latin typeface="NikoshBAN" pitchFamily="2" charset="0"/>
              <a:cs typeface="NikoshBAN" pitchFamily="2" charset="0"/>
            </a:rPr>
            <a:t>জীব ও জড়ের তালিকা তৈরি করতে পারবে । </a:t>
          </a:r>
          <a:endParaRPr lang="en-US" sz="23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914373" y="975349"/>
        <a:ext cx="4897270" cy="666270"/>
      </dsp:txXfrm>
    </dsp:sp>
    <dsp:sp modelId="{1D8FDEAC-A86C-4C8E-B3FF-DE0B510B4813}">
      <dsp:nvSpPr>
        <dsp:cNvPr id="0" name=""/>
        <dsp:cNvSpPr/>
      </dsp:nvSpPr>
      <dsp:spPr>
        <a:xfrm rot="5400000">
          <a:off x="-52639" y="2079447"/>
          <a:ext cx="1135936" cy="795155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৩</a:t>
          </a:r>
          <a:endParaRPr lang="en-US" sz="22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 rot="-5400000">
        <a:off x="117752" y="2306635"/>
        <a:ext cx="795155" cy="340781"/>
      </dsp:txXfrm>
    </dsp:sp>
    <dsp:sp modelId="{1505711E-693C-4514-B407-1725A7673246}">
      <dsp:nvSpPr>
        <dsp:cNvPr id="0" name=""/>
        <dsp:cNvSpPr/>
      </dsp:nvSpPr>
      <dsp:spPr>
        <a:xfrm rot="5400000">
          <a:off x="3231499" y="-402926"/>
          <a:ext cx="805268" cy="54394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300" kern="1200" dirty="0">
              <a:latin typeface="NikoshBAN" pitchFamily="2" charset="0"/>
              <a:cs typeface="NikoshBAN" pitchFamily="2" charset="0"/>
            </a:rPr>
            <a:t>জীব ও জড়ের পার্থক্য বর্ণনা করতে পারবে । </a:t>
          </a:r>
          <a:endParaRPr lang="en-US" sz="23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914413" y="1953470"/>
        <a:ext cx="5400131" cy="726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67F97-E83F-4673-95D9-42AC6BA07AB4}" type="datetimeFigureOut">
              <a:rPr lang="en-SG" smtClean="0"/>
              <a:t>27 Jun 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468C9-80BB-4368-8044-1DD3443F83B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70577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468C9-80BB-4368-8044-1DD3443F83B7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9656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869E152B-705A-4E22-9BB8-E4AF265864C7}" type="datetimeFigureOut">
              <a:rPr lang="en-SG" smtClean="0"/>
              <a:t>27 Jun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20FD9CE8-1321-4B63-9093-A17CCA663EBC}" type="slidenum">
              <a:rPr lang="en-SG" smtClean="0"/>
              <a:t>‹#›</a:t>
            </a:fld>
            <a:endParaRPr lang="en-SG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8240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152B-705A-4E22-9BB8-E4AF265864C7}" type="datetimeFigureOut">
              <a:rPr lang="en-SG" smtClean="0"/>
              <a:t>27 Jun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9CE8-1321-4B63-9093-A17CCA663EB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8340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869E152B-705A-4E22-9BB8-E4AF265864C7}" type="datetimeFigureOut">
              <a:rPr lang="en-SG" smtClean="0"/>
              <a:t>27 Jun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20FD9CE8-1321-4B63-9093-A17CCA663EBC}" type="slidenum">
              <a:rPr lang="en-SG" smtClean="0"/>
              <a:t>‹#›</a:t>
            </a:fld>
            <a:endParaRPr lang="en-SG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63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152B-705A-4E22-9BB8-E4AF265864C7}" type="datetimeFigureOut">
              <a:rPr lang="en-SG" smtClean="0"/>
              <a:t>27 Jun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9CE8-1321-4B63-9093-A17CCA663EB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4483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69E152B-705A-4E22-9BB8-E4AF265864C7}" type="datetimeFigureOut">
              <a:rPr lang="en-SG" smtClean="0"/>
              <a:t>27 Jun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0FD9CE8-1321-4B63-9093-A17CCA663EBC}" type="slidenum">
              <a:rPr lang="en-SG" smtClean="0"/>
              <a:t>‹#›</a:t>
            </a:fld>
            <a:endParaRPr lang="en-S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1450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152B-705A-4E22-9BB8-E4AF265864C7}" type="datetimeFigureOut">
              <a:rPr lang="en-SG" smtClean="0"/>
              <a:t>27 Jun 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9CE8-1321-4B63-9093-A17CCA663EB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5131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152B-705A-4E22-9BB8-E4AF265864C7}" type="datetimeFigureOut">
              <a:rPr lang="en-SG" smtClean="0"/>
              <a:t>27 Jun 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9CE8-1321-4B63-9093-A17CCA663EB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88446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152B-705A-4E22-9BB8-E4AF265864C7}" type="datetimeFigureOut">
              <a:rPr lang="en-SG" smtClean="0"/>
              <a:t>27 Jun 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9CE8-1321-4B63-9093-A17CCA663EB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9574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152B-705A-4E22-9BB8-E4AF265864C7}" type="datetimeFigureOut">
              <a:rPr lang="en-SG" smtClean="0"/>
              <a:t>27 Jun 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9CE8-1321-4B63-9093-A17CCA663EB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332478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869E152B-705A-4E22-9BB8-E4AF265864C7}" type="datetimeFigureOut">
              <a:rPr lang="en-SG" smtClean="0"/>
              <a:t>27 Jun 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20FD9CE8-1321-4B63-9093-A17CCA663EB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725948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869E152B-705A-4E22-9BB8-E4AF265864C7}" type="datetimeFigureOut">
              <a:rPr lang="en-SG" smtClean="0"/>
              <a:t>27 Jun 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20FD9CE8-1321-4B63-9093-A17CCA663EB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54778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869E152B-705A-4E22-9BB8-E4AF265864C7}" type="datetimeFigureOut">
              <a:rPr lang="en-SG" smtClean="0"/>
              <a:t>27 Jun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20FD9CE8-1321-4B63-9093-A17CCA663EBC}" type="slidenum">
              <a:rPr lang="en-SG" smtClean="0"/>
              <a:t>‹#›</a:t>
            </a:fld>
            <a:endParaRPr lang="en-SG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69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2.jpeg"/><Relationship Id="rId3" Type="http://schemas.openxmlformats.org/officeDocument/2006/relationships/image" Target="../media/image35.gif"/><Relationship Id="rId7" Type="http://schemas.openxmlformats.org/officeDocument/2006/relationships/image" Target="../media/image39.jpeg"/><Relationship Id="rId12" Type="http://schemas.openxmlformats.org/officeDocument/2006/relationships/image" Target="../media/image44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11" Type="http://schemas.openxmlformats.org/officeDocument/2006/relationships/image" Target="../media/image43.gif"/><Relationship Id="rId5" Type="http://schemas.openxmlformats.org/officeDocument/2006/relationships/image" Target="../media/image37.gif"/><Relationship Id="rId10" Type="http://schemas.openxmlformats.org/officeDocument/2006/relationships/image" Target="../media/image42.gif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gif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5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2.jpe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7" Type="http://schemas.openxmlformats.org/officeDocument/2006/relationships/image" Target="../media/image26.gif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image" Target="../media/image25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9.png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16.jpeg"/><Relationship Id="rId4" Type="http://schemas.openxmlformats.org/officeDocument/2006/relationships/image" Target="../media/image30.jpeg"/><Relationship Id="rId9" Type="http://schemas.openxmlformats.org/officeDocument/2006/relationships/image" Target="../media/image3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467" y="1320801"/>
            <a:ext cx="6299199" cy="414866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28889" r="55006" b="48889"/>
          <a:stretch>
            <a:fillRect/>
          </a:stretch>
        </p:blipFill>
        <p:spPr>
          <a:xfrm>
            <a:off x="7755467" y="1960033"/>
            <a:ext cx="914400" cy="762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68" name="TextBox 67"/>
          <p:cNvSpPr txBox="1"/>
          <p:nvPr/>
        </p:nvSpPr>
        <p:spPr>
          <a:xfrm>
            <a:off x="2667000" y="304801"/>
            <a:ext cx="6832600" cy="101600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bn-BD" sz="4400" dirty="0">
                <a:solidFill>
                  <a:srgbClr val="1008B8"/>
                </a:solidFill>
                <a:latin typeface="NikoshBAN" pitchFamily="2" charset="0"/>
                <a:cs typeface="NikoshBAN" pitchFamily="2" charset="0"/>
              </a:rPr>
              <a:t>আজকের ক্লাশে  </a:t>
            </a:r>
            <a:endParaRPr lang="en-US" sz="4400" dirty="0">
              <a:solidFill>
                <a:srgbClr val="1008B8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89841" y="5194959"/>
            <a:ext cx="2667000" cy="114300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তোমাদের 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514166" y="5031316"/>
            <a:ext cx="3429000" cy="16764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     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Frame 70"/>
          <p:cNvSpPr/>
          <p:nvPr/>
        </p:nvSpPr>
        <p:spPr>
          <a:xfrm>
            <a:off x="0" y="0"/>
            <a:ext cx="12191999" cy="7027333"/>
          </a:xfrm>
          <a:prstGeom prst="frame">
            <a:avLst>
              <a:gd name="adj1" fmla="val 2243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00" y="1724549"/>
            <a:ext cx="4012999" cy="2209174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7806267" y="1625602"/>
            <a:ext cx="3014133" cy="2740354"/>
          </a:xfrm>
          <a:prstGeom prst="rect">
            <a:avLst/>
          </a:prstGeom>
        </p:spPr>
      </p:pic>
      <p:pic>
        <p:nvPicPr>
          <p:cNvPr id="75" name="Picture 2" descr="C:\Users\ATAUR RAHMAN\Desktop\ATAUR RAHMAN.jpg"/>
          <p:cNvPicPr>
            <a:picLocks noChangeAspect="1" noChangeArrowheads="1"/>
          </p:cNvPicPr>
          <p:nvPr/>
        </p:nvPicPr>
        <p:blipFill>
          <a:blip r:embed="rId5"/>
          <a:srcRect t="13109"/>
          <a:stretch>
            <a:fillRect/>
          </a:stretch>
        </p:blipFill>
        <p:spPr bwMode="auto">
          <a:xfrm>
            <a:off x="220132" y="240242"/>
            <a:ext cx="11751734" cy="654684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7951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4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19982" y="675322"/>
            <a:ext cx="97862" cy="550735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50247" y="647700"/>
            <a:ext cx="4990945" cy="6409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যাদের জীবন আছে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28361" y="647700"/>
            <a:ext cx="4990945" cy="6409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যাদের জীবন নাই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0247" y="5514111"/>
            <a:ext cx="4990945" cy="6409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জীব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6223" y="5501640"/>
            <a:ext cx="4990945" cy="6409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জড়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corbeaux-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480" y="1954530"/>
            <a:ext cx="1076478" cy="933449"/>
          </a:xfrm>
          <a:prstGeom prst="rect">
            <a:avLst/>
          </a:prstGeom>
        </p:spPr>
      </p:pic>
      <p:pic>
        <p:nvPicPr>
          <p:cNvPr id="12" name="Picture 11" descr="cvb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561" y="1394460"/>
            <a:ext cx="2005310" cy="1749970"/>
          </a:xfrm>
          <a:prstGeom prst="rect">
            <a:avLst/>
          </a:prstGeom>
        </p:spPr>
      </p:pic>
      <p:pic>
        <p:nvPicPr>
          <p:cNvPr id="13" name="Picture 12" descr="hill-billy-rose-wall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7041" y="3074670"/>
            <a:ext cx="2806959" cy="2112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Animated_tree_hg_cl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800" y="1114425"/>
            <a:ext cx="1505564" cy="4387215"/>
          </a:xfrm>
          <a:prstGeom prst="rect">
            <a:avLst/>
          </a:prstGeom>
        </p:spPr>
      </p:pic>
      <p:pic>
        <p:nvPicPr>
          <p:cNvPr id="15" name="Picture 14" descr="gfb.jpg"/>
          <p:cNvPicPr>
            <a:picLocks noChangeAspect="1"/>
          </p:cNvPicPr>
          <p:nvPr/>
        </p:nvPicPr>
        <p:blipFill>
          <a:blip r:embed="rId7"/>
          <a:srcRect t="54520"/>
          <a:stretch>
            <a:fillRect/>
          </a:stretch>
        </p:blipFill>
        <p:spPr>
          <a:xfrm>
            <a:off x="679246" y="4650011"/>
            <a:ext cx="1806677" cy="54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gfb.jpg"/>
          <p:cNvPicPr>
            <a:picLocks noChangeAspect="1"/>
          </p:cNvPicPr>
          <p:nvPr/>
        </p:nvPicPr>
        <p:blipFill>
          <a:blip r:embed="rId7"/>
          <a:srcRect t="54520"/>
          <a:stretch>
            <a:fillRect/>
          </a:stretch>
        </p:blipFill>
        <p:spPr>
          <a:xfrm>
            <a:off x="2064364" y="4650011"/>
            <a:ext cx="2228234" cy="54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" descr="N2.jpeg"/>
          <p:cNvPicPr>
            <a:picLocks noChangeAspect="1"/>
          </p:cNvPicPr>
          <p:nvPr/>
        </p:nvPicPr>
        <p:blipFill>
          <a:blip r:embed="rId8"/>
          <a:srcRect l="16104" r="27532" b="3030"/>
          <a:stretch>
            <a:fillRect/>
          </a:stretch>
        </p:blipFill>
        <p:spPr bwMode="auto">
          <a:xfrm>
            <a:off x="6528361" y="3261360"/>
            <a:ext cx="1477100" cy="214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stone4.jpg"/>
          <p:cNvPicPr>
            <a:picLocks noChangeAspect="1"/>
          </p:cNvPicPr>
          <p:nvPr/>
        </p:nvPicPr>
        <p:blipFill>
          <a:blip r:embed="rId9" cstate="print"/>
          <a:srcRect l="26311" t="28000" r="31591" b="32000"/>
          <a:stretch>
            <a:fillRect/>
          </a:stretch>
        </p:blipFill>
        <p:spPr>
          <a:xfrm>
            <a:off x="9659934" y="1581150"/>
            <a:ext cx="1644076" cy="130683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" name="Picture 2" descr="E:\PICTURE\FUNNY ICON\tigeranm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31002" y="4101465"/>
            <a:ext cx="1431227" cy="700088"/>
          </a:xfrm>
          <a:prstGeom prst="rect">
            <a:avLst/>
          </a:prstGeom>
          <a:noFill/>
        </p:spPr>
      </p:pic>
      <p:pic>
        <p:nvPicPr>
          <p:cNvPr id="20" name="Picture 4" descr="E:\PICTURE\Ani veraiti\water2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75405" y="4101465"/>
            <a:ext cx="1773743" cy="1033094"/>
          </a:xfrm>
          <a:prstGeom prst="rect">
            <a:avLst/>
          </a:prstGeom>
          <a:noFill/>
        </p:spPr>
      </p:pic>
      <p:pic>
        <p:nvPicPr>
          <p:cNvPr id="21" name="Picture 5" descr="E:\PICTURE\Ani veraiti\vl1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64713" y="1487805"/>
            <a:ext cx="1102418" cy="1120140"/>
          </a:xfrm>
          <a:prstGeom prst="rect">
            <a:avLst/>
          </a:prstGeom>
          <a:noFill/>
        </p:spPr>
      </p:pic>
      <p:sp>
        <p:nvSpPr>
          <p:cNvPr id="22" name="Frame 2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3"/>
            </a:avLst>
          </a:prstGeom>
          <a:blipFill>
            <a:blip r:embed="rId1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0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8867" y="708680"/>
            <a:ext cx="25146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21235"/>
          <a:stretch/>
        </p:blipFill>
        <p:spPr>
          <a:xfrm>
            <a:off x="7147983" y="708680"/>
            <a:ext cx="4095749" cy="3423053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66167" y="5233256"/>
            <a:ext cx="4953000" cy="769441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 কাকে বলে ?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13" y="1695450"/>
            <a:ext cx="3137096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4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1765" t="68304" r="43870" b="12927"/>
          <a:stretch>
            <a:fillRect/>
          </a:stretch>
        </p:blipFill>
        <p:spPr bwMode="auto">
          <a:xfrm>
            <a:off x="1318542" y="1277939"/>
            <a:ext cx="5281224" cy="2670487"/>
          </a:xfrm>
          <a:prstGeom prst="round2DiagRect">
            <a:avLst/>
          </a:prstGeom>
          <a:ln w="228600" cap="sq" cmpd="thickThin">
            <a:noFill/>
            <a:prstDash val="solid"/>
            <a:miter lim="800000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Picture 5" descr="index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5297" y="1241758"/>
            <a:ext cx="4919502" cy="2670487"/>
          </a:xfrm>
          <a:prstGeom prst="round2DiagRect">
            <a:avLst>
              <a:gd name="adj1" fmla="val 0"/>
              <a:gd name="adj2" fmla="val 16757"/>
            </a:avLst>
          </a:prstGeom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685799" y="491067"/>
            <a:ext cx="10778067" cy="61122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তোমার শ্রেণিকক্ষের ভেতরে ও বাইরে জীব এবং জড় লক্ষ কর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5" descr="C:\Users\ATAUR\Desktop\ITIHAS\lakshmipur-24-1.jpg"/>
          <p:cNvPicPr>
            <a:picLocks noChangeAspect="1" noChangeArrowheads="1"/>
          </p:cNvPicPr>
          <p:nvPr/>
        </p:nvPicPr>
        <p:blipFill>
          <a:blip r:embed="rId4" cstate="print">
            <a:lum contrast="27000"/>
          </a:blip>
          <a:srcRect t="6329" r="3159"/>
          <a:stretch>
            <a:fillRect/>
          </a:stretch>
        </p:blipFill>
        <p:spPr bwMode="auto">
          <a:xfrm>
            <a:off x="1534073" y="4124078"/>
            <a:ext cx="5065693" cy="2492454"/>
          </a:xfrm>
          <a:prstGeom prst="round2DiagRect">
            <a:avLst>
              <a:gd name="adj1" fmla="val 0"/>
              <a:gd name="adj2" fmla="val 20706"/>
            </a:avLst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Picture 3" descr="C:\Users\User\Desktop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" t="5703" r="2426" b="3077"/>
          <a:stretch>
            <a:fillRect/>
          </a:stretch>
        </p:blipFill>
        <p:spPr bwMode="auto">
          <a:xfrm>
            <a:off x="6797748" y="4124078"/>
            <a:ext cx="4937051" cy="2518417"/>
          </a:xfrm>
          <a:prstGeom prst="round2DiagRect">
            <a:avLst>
              <a:gd name="adj1" fmla="val 18850"/>
              <a:gd name="adj2" fmla="val 0"/>
            </a:avLst>
          </a:prstGeom>
          <a:noFill/>
          <a:ln w="28575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3"/>
            </a:avLst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0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16031" y="856222"/>
            <a:ext cx="5778501" cy="57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জড় ও জীব আলাদা করে নিচের ছকে লিখ।  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693331" y="3628511"/>
            <a:ext cx="9423401" cy="2016210"/>
            <a:chOff x="533400" y="3429000"/>
            <a:chExt cx="8077200" cy="2971800"/>
          </a:xfrm>
        </p:grpSpPr>
        <p:sp>
          <p:nvSpPr>
            <p:cNvPr id="42" name="Rectangle 41"/>
            <p:cNvSpPr/>
            <p:nvPr/>
          </p:nvSpPr>
          <p:spPr>
            <a:xfrm>
              <a:off x="533400" y="3429000"/>
              <a:ext cx="4038600" cy="7620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572000" y="3429000"/>
              <a:ext cx="4038600" cy="7620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33400" y="4191000"/>
              <a:ext cx="4038600" cy="685800"/>
            </a:xfrm>
            <a:prstGeom prst="rect">
              <a:avLst/>
            </a:prstGeom>
            <a:solidFill>
              <a:srgbClr val="10FCC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72000" y="4191000"/>
              <a:ext cx="4038600" cy="685800"/>
            </a:xfrm>
            <a:prstGeom prst="rect">
              <a:avLst/>
            </a:prstGeom>
            <a:solidFill>
              <a:srgbClr val="10FCC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33400" y="4876800"/>
              <a:ext cx="4038600" cy="762000"/>
            </a:xfrm>
            <a:prstGeom prst="rect">
              <a:avLst/>
            </a:prstGeom>
            <a:solidFill>
              <a:srgbClr val="10FCC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572000" y="4876800"/>
              <a:ext cx="4038600" cy="762000"/>
            </a:xfrm>
            <a:prstGeom prst="rect">
              <a:avLst/>
            </a:prstGeom>
            <a:solidFill>
              <a:srgbClr val="10FCC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3400" y="5638800"/>
              <a:ext cx="4038600" cy="762000"/>
            </a:xfrm>
            <a:prstGeom prst="rect">
              <a:avLst/>
            </a:prstGeom>
            <a:solidFill>
              <a:srgbClr val="10FCC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572000" y="5638800"/>
              <a:ext cx="4038600" cy="762000"/>
            </a:xfrm>
            <a:prstGeom prst="rect">
              <a:avLst/>
            </a:prstGeom>
            <a:solidFill>
              <a:srgbClr val="10FCC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760131" y="3628511"/>
            <a:ext cx="2667000" cy="57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জড় 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71832" y="3628511"/>
            <a:ext cx="2755900" cy="57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জীব  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93331" y="1780318"/>
            <a:ext cx="1066800" cy="57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মানুষ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26831" y="1780318"/>
            <a:ext cx="1511300" cy="57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চেয়ার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38131" y="1780318"/>
            <a:ext cx="1778000" cy="57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চড়ুইপাখি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5032" y="1780318"/>
            <a:ext cx="1689100" cy="57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বইখাতা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83032" y="1780318"/>
            <a:ext cx="1422400" cy="57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পেনসিল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872132" y="1780318"/>
            <a:ext cx="1066800" cy="57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উদ্ভিদ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49732" y="2620406"/>
            <a:ext cx="1066800" cy="57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মুরগি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93331" y="2620406"/>
            <a:ext cx="1066800" cy="57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রাস্তা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04631" y="2620406"/>
            <a:ext cx="1066800" cy="57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গরু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04831" y="2647775"/>
            <a:ext cx="1422400" cy="57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জানালা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16132" y="2647775"/>
            <a:ext cx="1955800" cy="57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কবুতর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83232" y="2620406"/>
            <a:ext cx="1333500" cy="57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ঘরবাড়ি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Frame 38"/>
          <p:cNvSpPr/>
          <p:nvPr/>
        </p:nvSpPr>
        <p:spPr>
          <a:xfrm>
            <a:off x="5604931" y="772213"/>
            <a:ext cx="5689601" cy="723767"/>
          </a:xfrm>
          <a:prstGeom prst="frame">
            <a:avLst>
              <a:gd name="adj1" fmla="val 7885"/>
            </a:avLst>
          </a:prstGeom>
          <a:blipFill>
            <a:blip r:embed="rId4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37731" y="688204"/>
            <a:ext cx="3022600" cy="644701"/>
          </a:xfrm>
          <a:prstGeom prst="rect">
            <a:avLst/>
          </a:prstGeom>
          <a:noFill/>
          <a:ln w="38100">
            <a:solidFill>
              <a:srgbClr val="7030A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26831" y="5823962"/>
            <a:ext cx="6223001" cy="5768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এবার মিলিয়ে দেখ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33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4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7332" y="541867"/>
            <a:ext cx="10820401" cy="56450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জীব ও জড়ের পার্থক্য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2248" y="5650027"/>
            <a:ext cx="4555958" cy="5645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জীব খাদ্য গ্রহণ করে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62111" y="5392407"/>
            <a:ext cx="4555958" cy="5645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জড় খাদ্য গ্রহণ করে না।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hoto19_0.jpg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3145143" y="1278490"/>
            <a:ext cx="3132221" cy="2387453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7" y="3748156"/>
            <a:ext cx="3393240" cy="1808676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8" name="Picture 2" descr="C:\Users\Ataur\Desktop\OOOO\700069252_047af934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6017" y="1446205"/>
            <a:ext cx="3322053" cy="384153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3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86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8865" y="325966"/>
            <a:ext cx="10744201" cy="59947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জীব ও জড়ের পার্থক্য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360" y="5750529"/>
            <a:ext cx="4523874" cy="599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জীব পানি পান করে।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2202" y="5750529"/>
            <a:ext cx="4523874" cy="599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জড় পানি পান করে না।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Ataur\Desktop\OOOO\rainbow_1.p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2471" y="3119720"/>
            <a:ext cx="3769895" cy="2613283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</p:pic>
      <p:pic>
        <p:nvPicPr>
          <p:cNvPr id="7" name="Picture 3" descr="C:\Users\Ataur\Desktop\OOOO\bo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6323" y="1053612"/>
            <a:ext cx="3522496" cy="2171391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</p:pic>
      <p:pic>
        <p:nvPicPr>
          <p:cNvPr id="8" name="Picture 2" descr="C:\Documents and Settings\ATAUR\Desktop\New Folder\b2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9297" y="937100"/>
            <a:ext cx="3487153" cy="2456235"/>
          </a:xfrm>
          <a:prstGeom prst="ellipse">
            <a:avLst/>
          </a:prstGeom>
          <a:noFill/>
          <a:ln w="19050">
            <a:solidFill>
              <a:srgbClr val="00B0F0"/>
            </a:solidFill>
          </a:ln>
          <a:effectLst/>
        </p:spPr>
      </p:pic>
      <p:pic>
        <p:nvPicPr>
          <p:cNvPr id="9" name="Picture 5" descr="C:\Documents and Settings\ATAUR\Desktop\New Folder\cd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179" y="3042582"/>
            <a:ext cx="4048323" cy="2696284"/>
          </a:xfrm>
          <a:prstGeom prst="ellipse">
            <a:avLst/>
          </a:prstGeom>
          <a:noFill/>
          <a:ln w="19050">
            <a:solidFill>
              <a:srgbClr val="00B0F0"/>
            </a:solidFill>
          </a:ln>
          <a:effectLst/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3"/>
            </a:avLst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43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37544" y="404543"/>
            <a:ext cx="10456333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জীব ও জড়ের পার্থক্য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2710" y="5876646"/>
            <a:ext cx="4402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জীব ছোট থেকে বড় হয় 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91210" y="5372100"/>
            <a:ext cx="4402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জড় ছোট থেকে বড় হয় না।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F:\HOBIGONJ PTI\ICT-2014\Primary text book\Image Book\Science\science-3_2013_Extracted_Images\page13output.jpg"/>
          <p:cNvPicPr>
            <a:picLocks noChangeAspect="1" noChangeArrowheads="1"/>
          </p:cNvPicPr>
          <p:nvPr/>
        </p:nvPicPr>
        <p:blipFill>
          <a:blip r:embed="rId2" cstate="print"/>
          <a:srcRect l="48603" t="26641" r="15603" b="55944"/>
          <a:stretch>
            <a:fillRect/>
          </a:stretch>
        </p:blipFill>
        <p:spPr bwMode="auto">
          <a:xfrm>
            <a:off x="1604432" y="3404918"/>
            <a:ext cx="4953000" cy="2057400"/>
          </a:xfrm>
          <a:prstGeom prst="rect">
            <a:avLst/>
          </a:prstGeom>
          <a:noFill/>
        </p:spPr>
      </p:pic>
      <p:pic>
        <p:nvPicPr>
          <p:cNvPr id="7" name="Picture 3" descr="F:\HOBIGONJ PTI\ICT-2014\Primary text book\Image Book\Science\science-3_2013_Extracted_Images\page13output.jpg"/>
          <p:cNvPicPr>
            <a:picLocks noChangeAspect="1" noChangeArrowheads="1"/>
          </p:cNvPicPr>
          <p:nvPr/>
        </p:nvPicPr>
        <p:blipFill>
          <a:blip r:embed="rId2" cstate="print"/>
          <a:srcRect l="14914" t="28817" r="49834" b="56215"/>
          <a:stretch>
            <a:fillRect/>
          </a:stretch>
        </p:blipFill>
        <p:spPr bwMode="auto">
          <a:xfrm>
            <a:off x="1512710" y="1395519"/>
            <a:ext cx="4769555" cy="2003972"/>
          </a:xfrm>
          <a:prstGeom prst="rect">
            <a:avLst/>
          </a:prstGeom>
          <a:noFill/>
        </p:spPr>
      </p:pic>
      <p:pic>
        <p:nvPicPr>
          <p:cNvPr id="8" name="Picture 3" descr="C:\Users\Ataur\Desktop\OOOO\j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6301" y="1333500"/>
            <a:ext cx="2396243" cy="1990725"/>
          </a:xfrm>
          <a:prstGeom prst="rect">
            <a:avLst/>
          </a:prstGeom>
          <a:noFill/>
        </p:spPr>
      </p:pic>
      <p:pic>
        <p:nvPicPr>
          <p:cNvPr id="9" name="Picture 4" descr="C:\Users\Ataur\Desktop\OOOO\ju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25655" y="3314700"/>
            <a:ext cx="2476500" cy="2057400"/>
          </a:xfrm>
          <a:prstGeom prst="rect">
            <a:avLst/>
          </a:prstGeom>
          <a:noFill/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3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24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1129" y="478367"/>
            <a:ext cx="10692738" cy="56931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জীব ও জড়ের পার্থক্য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8721" y="5712954"/>
            <a:ext cx="4502205" cy="56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জীব বংশবৃদ্ধি করতে পারে ।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74070" y="5536051"/>
            <a:ext cx="4502205" cy="56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জড় বংশবৃদ্ধি করতে পারে না।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 l="21765" t="68304" r="43870" b="11875"/>
          <a:stretch>
            <a:fillRect/>
          </a:stretch>
        </p:blipFill>
        <p:spPr bwMode="auto">
          <a:xfrm>
            <a:off x="5999137" y="2385363"/>
            <a:ext cx="5370934" cy="3067776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/>
        </p:spPr>
      </p:pic>
      <p:pic>
        <p:nvPicPr>
          <p:cNvPr id="26" name="Picture 2" descr="C:\Users\user\Pictures\tor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1864" y="1141670"/>
            <a:ext cx="3564246" cy="242701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7" name="Frame 26"/>
          <p:cNvSpPr/>
          <p:nvPr/>
        </p:nvSpPr>
        <p:spPr>
          <a:xfrm>
            <a:off x="864925" y="1141670"/>
            <a:ext cx="4971185" cy="2487386"/>
          </a:xfrm>
          <a:prstGeom prst="frame">
            <a:avLst>
              <a:gd name="adj1" fmla="val 73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8" name="Picture 4" descr="F:\animated\easterchick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7333" y="1556234"/>
            <a:ext cx="2063512" cy="17377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" descr="C:\Users\Ataur\Desktop\OOOO\cow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09088" y="3691240"/>
            <a:ext cx="3095266" cy="2010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293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19" descr="asit_software_train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179" y="568384"/>
            <a:ext cx="3810000" cy="2148613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1286933" y="2810933"/>
            <a:ext cx="10363200" cy="3563196"/>
            <a:chOff x="685800" y="1943100"/>
            <a:chExt cx="7924800" cy="3276600"/>
          </a:xfrm>
        </p:grpSpPr>
        <p:sp>
          <p:nvSpPr>
            <p:cNvPr id="40" name="TextBox 39"/>
            <p:cNvSpPr txBox="1"/>
            <p:nvPr/>
          </p:nvSpPr>
          <p:spPr>
            <a:xfrm>
              <a:off x="2819400" y="1943100"/>
              <a:ext cx="3733800" cy="52322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দলগত কাজ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95400" y="2542520"/>
              <a:ext cx="6858000" cy="523220"/>
            </a:xfrm>
            <a:prstGeom prst="rect">
              <a:avLst/>
            </a:prstGeom>
            <a:noFill/>
            <a:ln>
              <a:solidFill>
                <a:srgbClr val="00B05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নিচের ছকে জীব ও জড়ের তিনটি পার্থক্য লিখ ।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5800" y="3304520"/>
              <a:ext cx="40386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724400" y="3304520"/>
              <a:ext cx="38862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85800" y="3761720"/>
              <a:ext cx="40386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724400" y="3761720"/>
              <a:ext cx="38862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85800" y="4218920"/>
              <a:ext cx="40386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724400" y="4218920"/>
              <a:ext cx="38862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85800" y="4676120"/>
              <a:ext cx="40386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724400" y="4676120"/>
              <a:ext cx="38862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752600" y="3263325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জীব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562600" y="3238500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জড়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85800" y="3720525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১/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85800" y="4152900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২/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85800" y="4634925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৩/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21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866" y="1794933"/>
            <a:ext cx="4464445" cy="4321540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3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9266" y="573617"/>
            <a:ext cx="5105400" cy="647700"/>
          </a:xfrm>
          <a:prstGeom prst="rect">
            <a:avLst/>
          </a:prstGeom>
          <a:noFill/>
        </p:spPr>
        <p:txBody>
          <a:bodyPr wrap="square" rtlCol="0">
            <a:prstTxWarp prst="textCurveUp">
              <a:avLst>
                <a:gd name="adj" fmla="val 12642"/>
              </a:avLst>
            </a:prstTxWarp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পাঠ্যবইয়ের সাথে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ন্বয়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সাধন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3288" y="497417"/>
            <a:ext cx="1371600" cy="800100"/>
          </a:xfrm>
          <a:prstGeom prst="rect">
            <a:avLst/>
          </a:prstGeom>
        </p:spPr>
      </p:pic>
      <p:pic>
        <p:nvPicPr>
          <p:cNvPr id="8" name="Picture 7" descr="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55" y="573617"/>
            <a:ext cx="1371600" cy="800100"/>
          </a:xfrm>
          <a:prstGeom prst="rect">
            <a:avLst/>
          </a:prstGeom>
        </p:spPr>
      </p:pic>
      <p:pic>
        <p:nvPicPr>
          <p:cNvPr id="9" name="Picture 2" descr="C:\Users\ATAUR RAHMAN\Desktop\nirob pa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833" y="1659013"/>
            <a:ext cx="5410200" cy="318815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70245" y="5345897"/>
            <a:ext cx="5751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তোমাদের প্রাথমিক বিজ্ঞান বইয়ের ৬ ও ৭ পৃষ্টা নিরবে পড়।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62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7349067" y="1572738"/>
            <a:ext cx="4555066" cy="4840762"/>
          </a:xfrm>
          <a:prstGeom prst="frame">
            <a:avLst>
              <a:gd name="adj1" fmla="val 2007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445719" y="1485630"/>
            <a:ext cx="5689600" cy="5030810"/>
          </a:xfrm>
          <a:prstGeom prst="frame">
            <a:avLst>
              <a:gd name="adj1" fmla="val 2007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3272" y="3974887"/>
            <a:ext cx="4974494" cy="23431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রিবন রানী দাশ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বিদ্যালয়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লাখাই,হবিগঞ্জ।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Merge 4"/>
          <p:cNvSpPr/>
          <p:nvPr/>
        </p:nvSpPr>
        <p:spPr>
          <a:xfrm>
            <a:off x="3849319" y="364716"/>
            <a:ext cx="4572000" cy="838200"/>
          </a:xfrm>
          <a:prstGeom prst="flowChartMerge">
            <a:avLst/>
          </a:prstGeom>
          <a:gradFill>
            <a:gsLst>
              <a:gs pos="71000">
                <a:srgbClr val="8488C4">
                  <a:alpha val="75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78019" y="46065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628613" y="292505"/>
            <a:ext cx="2253353" cy="105204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TextBox 10"/>
          <p:cNvSpPr txBox="1"/>
          <p:nvPr/>
        </p:nvSpPr>
        <p:spPr>
          <a:xfrm>
            <a:off x="1525219" y="567338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শিক্ষক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8842822" y="301331"/>
            <a:ext cx="2253353" cy="105204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TextBox 14"/>
          <p:cNvSpPr txBox="1"/>
          <p:nvPr/>
        </p:nvSpPr>
        <p:spPr>
          <a:xfrm>
            <a:off x="8610600" y="671153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পাঠ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A9BF87-E02C-4117-9DA8-9E7FC900E7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8613" y="1689476"/>
            <a:ext cx="2759993" cy="2086991"/>
          </a:xfrm>
          <a:prstGeom prst="flowChartConnector">
            <a:avLst/>
          </a:prstGeom>
        </p:spPr>
      </p:pic>
      <p:pic>
        <p:nvPicPr>
          <p:cNvPr id="17" name="Picture 16" descr="C:\Users\ATAUR RAHMAN\Desktop\KHADDO 3\IMG_20150606_085535.jpg"/>
          <p:cNvPicPr>
            <a:picLocks noChangeAspect="1" noChangeArrowheads="1"/>
          </p:cNvPicPr>
          <p:nvPr/>
        </p:nvPicPr>
        <p:blipFill>
          <a:blip r:embed="rId5" cstate="print"/>
          <a:srcRect l="2593" t="7778" r="7037"/>
          <a:stretch>
            <a:fillRect/>
          </a:stretch>
        </p:blipFill>
        <p:spPr bwMode="auto">
          <a:xfrm>
            <a:off x="8610600" y="1858221"/>
            <a:ext cx="1905000" cy="2116666"/>
          </a:xfrm>
          <a:prstGeom prst="rect">
            <a:avLst/>
          </a:prstGeom>
          <a:noFill/>
          <a:ln>
            <a:solidFill>
              <a:srgbClr val="7030A0"/>
            </a:solidFill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7569200" y="4392763"/>
            <a:ext cx="3352800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প্রাথমিক বিজ্ঞান 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৩য় শ্রেণি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অধ্যায়ঃ দ্বিতীয়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3"/>
            </a:avLst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60567" y="3685034"/>
            <a:ext cx="3602278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4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3252" y="962511"/>
            <a:ext cx="4510006" cy="561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(১) নিচের কোনটি জীব?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6770" y="4481734"/>
            <a:ext cx="4426488" cy="561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(৩) নিচের কোনটি মৃত্যু ঘটে?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7882" y="1453566"/>
            <a:ext cx="1753891" cy="5728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(ক) গাছ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2329" y="1453566"/>
            <a:ext cx="2004447" cy="5728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(খ) ঘর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7882" y="2108305"/>
            <a:ext cx="1753891" cy="5728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(গ) রিকসা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2329" y="2108305"/>
            <a:ext cx="2004447" cy="5728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(ঘ) এরোপ্ল্যান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7882" y="5054630"/>
            <a:ext cx="1753891" cy="5728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(ক) গাড়ি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2329" y="5054630"/>
            <a:ext cx="1753891" cy="5728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(খ) কাক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97882" y="5709369"/>
            <a:ext cx="1753891" cy="5728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(গ) ঘর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2329" y="5709369"/>
            <a:ext cx="1753891" cy="5728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(ঘ) চেয়ার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3252" y="2681201"/>
            <a:ext cx="5345193" cy="561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(২) জড় পরিবেশের উপাদান কোনটি?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97882" y="3254098"/>
            <a:ext cx="1753891" cy="5728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(ক) মাটি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2329" y="3254098"/>
            <a:ext cx="2087966" cy="5728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(খ) গাছ পালা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97882" y="3908837"/>
            <a:ext cx="1837410" cy="5728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(গ) পশু পাখি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2329" y="3908837"/>
            <a:ext cx="2087966" cy="5728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(ঘ) কীট পতংগ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57333" y="1085275"/>
            <a:ext cx="4927600" cy="505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(৪)  নিচের কোনটি নিজে চলাফেরা করেনা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25482" y="2312911"/>
            <a:ext cx="1753891" cy="5728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(গ) মাছ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25482" y="1658171"/>
            <a:ext cx="1753891" cy="5728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(ক) রিকসা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13447" y="1658171"/>
            <a:ext cx="1753891" cy="5728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(খ) মুরগি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13447" y="2312911"/>
            <a:ext cx="1753891" cy="5728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(ঘ) গরু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9733" y="457199"/>
            <a:ext cx="4593525" cy="5619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সঠিক উত্তরটি ব্ল্যাকবোর্ডে এসে লিখঃ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Frame 4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3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04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399" y="5646505"/>
            <a:ext cx="8932333" cy="612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গাছ এবং মানুষ  দুটোই জীব । এদের মধ্যে পার্থক্য ৩টি বাক্যে লিখ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525b8c9dc8bda-13 (1).jpg"/>
          <p:cNvPicPr>
            <a:picLocks noChangeAspect="1"/>
          </p:cNvPicPr>
          <p:nvPr/>
        </p:nvPicPr>
        <p:blipFill>
          <a:blip r:embed="rId2" cstate="print"/>
          <a:srcRect l="30909" t="45238" r="50909" b="7143"/>
          <a:stretch>
            <a:fillRect/>
          </a:stretch>
        </p:blipFill>
        <p:spPr>
          <a:xfrm>
            <a:off x="6944248" y="1558600"/>
            <a:ext cx="2165414" cy="41058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5" name="Picture 2" descr="E:\PICTURE\TREE\66.jpg"/>
          <p:cNvPicPr>
            <a:picLocks noChangeAspect="1" noChangeArrowheads="1"/>
          </p:cNvPicPr>
          <p:nvPr/>
        </p:nvPicPr>
        <p:blipFill>
          <a:blip r:embed="rId3"/>
          <a:srcRect l="51059" t="14706" r="9412" b="14706"/>
          <a:stretch>
            <a:fillRect/>
          </a:stretch>
        </p:blipFill>
        <p:spPr bwMode="auto">
          <a:xfrm>
            <a:off x="3936358" y="1489514"/>
            <a:ext cx="2255640" cy="409842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71685" y="558800"/>
            <a:ext cx="5593986" cy="821353"/>
          </a:xfrm>
          <a:prstGeom prst="snip2SameRect">
            <a:avLst>
              <a:gd name="adj1" fmla="val 43881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3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977696" y="2770502"/>
            <a:ext cx="3602278" cy="952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0048" y="2871289"/>
            <a:ext cx="3602278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9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799" y="285571"/>
            <a:ext cx="11235267" cy="5641095"/>
            <a:chOff x="685800" y="285572"/>
            <a:chExt cx="7774745" cy="5080666"/>
          </a:xfrm>
        </p:grpSpPr>
        <p:sp>
          <p:nvSpPr>
            <p:cNvPr id="3" name="TextBox 2"/>
            <p:cNvSpPr txBox="1"/>
            <p:nvPr/>
          </p:nvSpPr>
          <p:spPr>
            <a:xfrm>
              <a:off x="685800" y="285572"/>
              <a:ext cx="5446542" cy="742022"/>
            </a:xfrm>
            <a:prstGeom prst="rect">
              <a:avLst/>
            </a:prstGeom>
            <a:noFill/>
          </p:spPr>
          <p:txBody>
            <a:bodyPr wrap="square" rtlCol="0">
              <a:prstTxWarp prst="textWave2">
                <a:avLst>
                  <a:gd name="adj1" fmla="val 20000"/>
                  <a:gd name="adj2" fmla="val 0"/>
                </a:avLst>
              </a:prstTxWarp>
              <a:spAutoFit/>
            </a:bodyPr>
            <a:lstStyle/>
            <a:p>
              <a:pPr algn="ctr"/>
              <a:r>
                <a:rPr lang="bn-BD" sz="7200" dirty="0">
                  <a:ln>
                    <a:solidFill>
                      <a:srgbClr val="00B0F0"/>
                    </a:solidFill>
                  </a:ln>
                  <a:latin typeface="NikoshBAN" pitchFamily="2" charset="0"/>
                  <a:cs typeface="NikoshBAN" pitchFamily="2" charset="0"/>
                </a:rPr>
                <a:t>সবাই ভাল থেকো</a:t>
              </a:r>
              <a:endParaRPr lang="en-US" sz="7200" dirty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2" descr="F:\animated\Animation-Picture-21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81200" y="2400300"/>
              <a:ext cx="3505200" cy="2965938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4724400" y="1276696"/>
              <a:ext cx="1132449" cy="895004"/>
            </a:xfrm>
            <a:prstGeom prst="rect">
              <a:avLst/>
            </a:prstGeom>
            <a:noFill/>
          </p:spPr>
          <p:txBody>
            <a:bodyPr wrap="square" rtlCol="0">
              <a:prstTxWarp prst="textInflate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b="1" dirty="0">
                  <a:ln w="11430"/>
                  <a:solidFill>
                    <a:srgbClr val="6600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ধ </a:t>
              </a:r>
              <a:endParaRPr lang="en-US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91200" y="2285307"/>
              <a:ext cx="970671" cy="800793"/>
            </a:xfrm>
            <a:prstGeom prst="rect">
              <a:avLst/>
            </a:prstGeom>
            <a:noFill/>
          </p:spPr>
          <p:txBody>
            <a:bodyPr wrap="square" rtlCol="0">
              <a:prstTxWarp prst="textInflate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b="1" dirty="0">
                  <a:ln w="11430"/>
                  <a:solidFill>
                    <a:srgbClr val="66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ন্য </a:t>
              </a:r>
              <a:endParaRPr lang="en-US" b="1" dirty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81800" y="3152602"/>
              <a:ext cx="916745" cy="847898"/>
            </a:xfrm>
            <a:prstGeom prst="rect">
              <a:avLst/>
            </a:prstGeom>
            <a:noFill/>
          </p:spPr>
          <p:txBody>
            <a:bodyPr wrap="square" rtlCol="0">
              <a:prstTxWarp prst="textInflate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b="1" dirty="0">
                  <a:ln w="11430"/>
                  <a:solidFill>
                    <a:srgbClr val="00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 </a:t>
              </a:r>
              <a:endParaRPr lang="en-US" b="1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43800" y="4152900"/>
              <a:ext cx="916745" cy="895004"/>
            </a:xfrm>
            <a:prstGeom prst="rect">
              <a:avLst/>
            </a:prstGeom>
            <a:noFill/>
          </p:spPr>
          <p:txBody>
            <a:bodyPr wrap="square" rtlCol="0">
              <a:prstTxWarp prst="textInflate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b="1" dirty="0">
                  <a:ln w="11430"/>
                  <a:solidFill>
                    <a:srgbClr val="0033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 </a:t>
              </a:r>
              <a:endParaRPr lang="en-US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9" name="Picture 3" descr="F:\animated\Red-Rose-And-Bird-Animated-roses-9846510-219-320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0" y="1333500"/>
              <a:ext cx="1456006" cy="3731016"/>
            </a:xfrm>
            <a:prstGeom prst="rect">
              <a:avLst/>
            </a:prstGeom>
            <a:noFill/>
          </p:spPr>
        </p:pic>
      </p:grp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3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8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333" y="254293"/>
            <a:ext cx="86868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চিত্রে কী কী দেখতে পাচ্ছ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08000" y="829732"/>
            <a:ext cx="10989732" cy="4643967"/>
            <a:chOff x="508000" y="829732"/>
            <a:chExt cx="10989732" cy="4643967"/>
          </a:xfrm>
        </p:grpSpPr>
        <p:pic>
          <p:nvPicPr>
            <p:cNvPr id="4" name="Picture 3" descr="FREE_CAT_PNG_by_AbsurdWordPreferred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000" y="4312707"/>
              <a:ext cx="2139594" cy="1123367"/>
            </a:xfrm>
            <a:prstGeom prst="rect">
              <a:avLst/>
            </a:prstGeom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1765" t="68304" r="43870" b="11875"/>
            <a:stretch>
              <a:fillRect/>
            </a:stretch>
          </p:blipFill>
          <p:spPr bwMode="auto">
            <a:xfrm>
              <a:off x="7413053" y="2788906"/>
              <a:ext cx="4084679" cy="1984952"/>
            </a:xfrm>
            <a:prstGeom prst="rect">
              <a:avLst/>
            </a:prstGeom>
            <a:ln w="228600" cap="sq" cmpd="thickThin">
              <a:noFill/>
              <a:prstDash val="solid"/>
              <a:miter lim="800000"/>
            </a:ln>
            <a:effectLst/>
          </p:spPr>
        </p:pic>
        <p:pic>
          <p:nvPicPr>
            <p:cNvPr id="6" name="Picture 5" descr="goa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2509" y="2643782"/>
              <a:ext cx="3112136" cy="1834277"/>
            </a:xfrm>
            <a:prstGeom prst="rect">
              <a:avLst/>
            </a:prstGeom>
          </p:spPr>
        </p:pic>
        <p:pic>
          <p:nvPicPr>
            <p:cNvPr id="7" name="Picture 6" descr="shutterstock_1048085.jpg isolated duck.jpg"/>
            <p:cNvPicPr>
              <a:picLocks noChangeAspect="1"/>
            </p:cNvPicPr>
            <p:nvPr/>
          </p:nvPicPr>
          <p:blipFill>
            <a:blip r:embed="rId5" cstate="print"/>
            <a:srcRect l="20454" t="6818" r="11364" b="5303"/>
            <a:stretch>
              <a:fillRect/>
            </a:stretch>
          </p:blipFill>
          <p:spPr>
            <a:xfrm>
              <a:off x="9941664" y="4398707"/>
              <a:ext cx="1556068" cy="1074992"/>
            </a:xfrm>
            <a:prstGeom prst="rect">
              <a:avLst/>
            </a:prstGeom>
          </p:spPr>
        </p:pic>
        <p:pic>
          <p:nvPicPr>
            <p:cNvPr id="8" name="Picture 7" descr="Pigeon-psd36323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23151" y="829732"/>
              <a:ext cx="2377327" cy="1596364"/>
            </a:xfrm>
            <a:prstGeom prst="rect">
              <a:avLst/>
            </a:prstGeom>
          </p:spPr>
        </p:pic>
        <p:pic>
          <p:nvPicPr>
            <p:cNvPr id="9" name="Picture 8" descr="11348678615_0e48df865a_m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54239" y="829732"/>
              <a:ext cx="2625865" cy="1569504"/>
            </a:xfrm>
            <a:prstGeom prst="rect">
              <a:avLst/>
            </a:prstGeom>
          </p:spPr>
        </p:pic>
        <p:pic>
          <p:nvPicPr>
            <p:cNvPr id="10" name="Picture 11" descr="Related image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21" t="16579" r="11017" b="16768"/>
            <a:stretch/>
          </p:blipFill>
          <p:spPr bwMode="auto">
            <a:xfrm>
              <a:off x="3425628" y="829732"/>
              <a:ext cx="2431357" cy="1628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400_F_8242484_MXPeoxiuXzMlyUqrmqJEUucUuzykRSqe_PXP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7056" y="856524"/>
              <a:ext cx="2541318" cy="1668926"/>
            </a:xfrm>
            <a:prstGeom prst="rect">
              <a:avLst/>
            </a:prstGeom>
          </p:spPr>
        </p:pic>
        <p:pic>
          <p:nvPicPr>
            <p:cNvPr id="12" name="Picture 2" descr="F:\ATAUR PICTUR\PICTURE\TREE\1.jpg"/>
            <p:cNvPicPr>
              <a:picLocks noChangeAspect="1" noChangeArrowheads="1"/>
            </p:cNvPicPr>
            <p:nvPr/>
          </p:nvPicPr>
          <p:blipFill>
            <a:blip r:embed="rId10"/>
            <a:srcRect l="16279" t="6475" r="9302" b="15821"/>
            <a:stretch>
              <a:fillRect/>
            </a:stretch>
          </p:blipFill>
          <p:spPr bwMode="auto">
            <a:xfrm>
              <a:off x="4689933" y="2426096"/>
              <a:ext cx="2723119" cy="2394545"/>
            </a:xfrm>
            <a:prstGeom prst="roundRect">
              <a:avLst>
                <a:gd name="adj" fmla="val 20256"/>
              </a:avLst>
            </a:prstGeom>
            <a:noFill/>
          </p:spPr>
        </p:pic>
      </p:grpSp>
      <p:sp>
        <p:nvSpPr>
          <p:cNvPr id="13" name="TextBox 12"/>
          <p:cNvSpPr txBox="1"/>
          <p:nvPr/>
        </p:nvSpPr>
        <p:spPr>
          <a:xfrm>
            <a:off x="7001932" y="6083843"/>
            <a:ext cx="44958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যাদের জীবন আছে তারাই জীব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3285" y="5526434"/>
            <a:ext cx="58674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এদের কারো জীবন আছে আবার কারো জীবন নেই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0" y="4925080"/>
            <a:ext cx="46482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এদের সবার জীবন আছে কি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3"/>
            </a:avLst>
          </a:prstGeom>
          <a:blipFill>
            <a:blip r:embed="rId11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0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42900"/>
            <a:ext cx="6477000" cy="76200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54865"/>
              </a:avLst>
            </a:prstTxWarp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quarecoffee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533367" y="2509426"/>
            <a:ext cx="3951165" cy="30447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53467" y="5554134"/>
            <a:ext cx="4953000" cy="76200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জীব ও জড়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igeon-psd363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30800" y="1892206"/>
            <a:ext cx="1371600" cy="123444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3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27422" y="3481735"/>
            <a:ext cx="3602278" cy="95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257261" y="2877483"/>
            <a:ext cx="3602278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7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66700"/>
            <a:ext cx="3124200" cy="1264980"/>
          </a:xfrm>
          <a:prstGeom prst="cloudCallout">
            <a:avLst>
              <a:gd name="adj1" fmla="val 56293"/>
              <a:gd name="adj2" fmla="val 61522"/>
            </a:avLst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1733147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এই পাঠ শেষে শিক্ষার্থীরা---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36336137"/>
              </p:ext>
            </p:extLst>
          </p:nvPr>
        </p:nvGraphicFramePr>
        <p:xfrm>
          <a:off x="3513666" y="3033183"/>
          <a:ext cx="67056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331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7" y="321733"/>
            <a:ext cx="10905066" cy="6146799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3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3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3" t="14949" r="11879" b="8550"/>
          <a:stretch/>
        </p:blipFill>
        <p:spPr>
          <a:xfrm>
            <a:off x="4182533" y="4555067"/>
            <a:ext cx="7381572" cy="1473200"/>
          </a:xfrm>
          <a:prstGeom prst="snip2Diag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027" y="664783"/>
            <a:ext cx="3994906" cy="341614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694149"/>
            <a:ext cx="3860800" cy="3251317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3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184" y="1380693"/>
            <a:ext cx="4012999" cy="22091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634" y="1930401"/>
            <a:ext cx="2233329" cy="500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2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7" y="406400"/>
            <a:ext cx="10922000" cy="6112933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3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58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966" y="381387"/>
            <a:ext cx="5410200" cy="523220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এগুলোকে আমরা দুই ভাগে ভাগ করতে পারি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image_294_409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21699" y="1661385"/>
            <a:ext cx="1542071" cy="12192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953000" y="1444827"/>
            <a:ext cx="2286000" cy="1866922"/>
            <a:chOff x="2935081" y="3407742"/>
            <a:chExt cx="5364088" cy="3423162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5081" y="3407742"/>
              <a:ext cx="5364088" cy="2375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3563831" y="6093296"/>
              <a:ext cx="2053294" cy="7376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6129891" y="1750839"/>
            <a:ext cx="76200" cy="4495800"/>
          </a:xfrm>
          <a:prstGeom prst="rect">
            <a:avLst/>
          </a:prstGeom>
          <a:gradFill flip="none" rotWithShape="1">
            <a:gsLst>
              <a:gs pos="22000">
                <a:srgbClr val="A603AB">
                  <a:alpha val="82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271515" y="5794560"/>
            <a:ext cx="41910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এদের জীবন আছে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39171" y="5836037"/>
            <a:ext cx="42672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এগুলোর জীবন নাই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Goliath-kitchen-chair.jpg"/>
          <p:cNvPicPr>
            <a:picLocks noChangeAspect="1"/>
          </p:cNvPicPr>
          <p:nvPr/>
        </p:nvPicPr>
        <p:blipFill>
          <a:blip r:embed="rId4" cstate="print"/>
          <a:srcRect b="2876"/>
          <a:stretch>
            <a:fillRect/>
          </a:stretch>
        </p:blipFill>
        <p:spPr>
          <a:xfrm>
            <a:off x="956726" y="1250840"/>
            <a:ext cx="2057400" cy="1998226"/>
          </a:xfrm>
          <a:prstGeom prst="rect">
            <a:avLst/>
          </a:prstGeom>
        </p:spPr>
      </p:pic>
      <p:pic>
        <p:nvPicPr>
          <p:cNvPr id="20" name="Picture 11" descr="Related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1" t="16579" r="11017" b="16768"/>
          <a:stretch/>
        </p:blipFill>
        <p:spPr bwMode="auto">
          <a:xfrm>
            <a:off x="7600657" y="3998739"/>
            <a:ext cx="1600200" cy="144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TAUR RAHMAN\Desktop\NATURE\ccc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6726" y="3652035"/>
            <a:ext cx="2018904" cy="1602305"/>
          </a:xfrm>
          <a:prstGeom prst="rect">
            <a:avLst/>
          </a:prstGeom>
          <a:noFill/>
        </p:spPr>
      </p:pic>
      <p:pic>
        <p:nvPicPr>
          <p:cNvPr id="22" name="Picture 12" descr="http://www.faqs.org/photo-dict/photofiles/list/359/716he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07234" y="1750839"/>
            <a:ext cx="1792366" cy="1286933"/>
          </a:xfrm>
          <a:prstGeom prst="rect">
            <a:avLst/>
          </a:prstGeom>
          <a:noFill/>
        </p:spPr>
      </p:pic>
      <p:sp>
        <p:nvSpPr>
          <p:cNvPr id="37" name="Frame 3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3"/>
            </a:avLst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8" name="Picture 37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251453"/>
            <a:ext cx="5012267" cy="9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4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83 -0.09861 C 0.06979 -0.10648 0.05586 -0.11412 0.05078 -0.11412 C 0.01979 -0.11412 -0.01224 0.00787 -0.01224 0.12986 C -0.01224 0.06829 -0.02826 0.00787 -0.04323 0.00787 C -0.05924 0.00787 -0.07422 0.06921 -0.07422 0.12986 C -0.07422 0.09954 -0.08216 0.06829 -0.09023 0.06829 C -0.09818 0.06829 -0.10625 0.09861 -0.10625 0.12986 C -0.10625 0.11412 -0.11029 0.09954 -0.11419 0.09954 C -0.11823 0.09954 -0.12214 0.11505 -0.12214 0.12986 C -0.12214 0.12176 -0.12409 0.11412 -0.12617 0.11412 C -0.12721 0.11412 -0.13021 0.12199 -0.13021 0.12986 C -0.13021 0.12593 -0.13125 0.12176 -0.13216 0.12176 C -0.13216 0.12083 -0.13411 0.12569 -0.13411 0.12986 C -0.13411 0.12778 -0.13411 0.12593 -0.13516 0.12593 C -0.13516 0.12685 -0.1362 0.12801 -0.1362 0.12986 C -0.1362 0.12893 -0.1362 0.12778 -0.1362 0.12685 C -0.13724 0.12685 -0.13724 0.12778 -0.13724 0.12893 C -0.13828 0.12893 -0.13828 0.12801 -0.13828 0.12685 C -0.13919 0.12685 -0.13919 0.12778 -0.13919 0.12893 " pathEditMode="relative" rAng="0" ptsTypes="AAAAAAAAAAAAAAAAA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51" y="1064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L 0.69544 0.3328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66" y="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C -0.00625 -0.00949 -0.02708 -0.01875 -0.0349 -0.01875 C -0.08125 -0.01875 -0.12956 0.13079 -0.12956 0.28033 C -0.12956 0.20487 -0.15365 0.13079 -0.17617 0.13079 C -0.20026 0.13079 -0.22253 0.20579 -0.22253 0.28033 C -0.22253 0.24306 -0.23464 0.20487 -0.24662 0.20487 C -0.25872 0.20487 -0.27083 0.2419 -0.27083 0.28033 C -0.27083 0.26112 -0.27695 0.24306 -0.28268 0.24306 C -0.2888 0.24306 -0.29466 0.26204 -0.29466 0.28033 C -0.29466 0.27037 -0.29766 0.26112 -0.30065 0.26112 C -0.30221 0.26112 -0.30677 0.27061 -0.30677 0.28033 C -0.30677 0.27547 -0.30833 0.27037 -0.30977 0.27037 C -0.30977 0.26922 -0.31263 0.27524 -0.31263 0.28033 C -0.31263 0.27778 -0.31263 0.27547 -0.31419 0.27547 C -0.31419 0.27662 -0.31589 0.27801 -0.31589 0.28033 C -0.31589 0.27917 -0.31589 0.27778 -0.31589 0.27662 C -0.31745 0.27662 -0.31745 0.27778 -0.31745 0.27917 C -0.31901 0.27917 -0.31901 0.27801 -0.31901 0.27662 C -0.32031 0.27662 -0.32031 0.27778 -0.32031 0.27917 " pathEditMode="relative" rAng="0" ptsTypes="AAAAAAAAAAAAAAAAA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16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163</TotalTime>
  <Words>382</Words>
  <Application>Microsoft Office PowerPoint</Application>
  <PresentationFormat>Widescreen</PresentationFormat>
  <Paragraphs>104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Century Schoolbook</vt:lpstr>
      <vt:lpstr>Corbel</vt:lpstr>
      <vt:lpstr>NikoshBAN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21</cp:revision>
  <dcterms:created xsi:type="dcterms:W3CDTF">2020-06-27T11:49:29Z</dcterms:created>
  <dcterms:modified xsi:type="dcterms:W3CDTF">2020-06-27T15:32:11Z</dcterms:modified>
</cp:coreProperties>
</file>